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3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9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FDEF08D-1816-49BE-A182-6B2481814B0F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294D1D9-A423-4908-A222-1C3A52739B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F08D-1816-49BE-A182-6B2481814B0F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4D1D9-A423-4908-A222-1C3A52739B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F08D-1816-49BE-A182-6B2481814B0F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4D1D9-A423-4908-A222-1C3A52739B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FDEF08D-1816-49BE-A182-6B2481814B0F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4D1D9-A423-4908-A222-1C3A52739B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FDEF08D-1816-49BE-A182-6B2481814B0F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294D1D9-A423-4908-A222-1C3A52739B7E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FDEF08D-1816-49BE-A182-6B2481814B0F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294D1D9-A423-4908-A222-1C3A52739B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FDEF08D-1816-49BE-A182-6B2481814B0F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294D1D9-A423-4908-A222-1C3A52739B7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F08D-1816-49BE-A182-6B2481814B0F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4D1D9-A423-4908-A222-1C3A52739B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FDEF08D-1816-49BE-A182-6B2481814B0F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294D1D9-A423-4908-A222-1C3A52739B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FDEF08D-1816-49BE-A182-6B2481814B0F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294D1D9-A423-4908-A222-1C3A52739B7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FDEF08D-1816-49BE-A182-6B2481814B0F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294D1D9-A423-4908-A222-1C3A52739B7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FDEF08D-1816-49BE-A182-6B2481814B0F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294D1D9-A423-4908-A222-1C3A52739B7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4200" y="1559808"/>
            <a:ext cx="8568280" cy="20132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ln w="18415" cmpd="sng">
                  <a:solidFill>
                    <a:schemeClr val="bg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n w="18415" cmpd="sng">
                  <a:solidFill>
                    <a:schemeClr val="bg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n w="18415" cmpd="sng">
                  <a:solidFill>
                    <a:schemeClr val="bg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n w="18415" cmpd="sng">
                  <a:solidFill>
                    <a:schemeClr val="bg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n w="18415" cmpd="sng">
                  <a:solidFill>
                    <a:schemeClr val="bg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n w="18415" cmpd="sng">
                  <a:solidFill>
                    <a:schemeClr val="bg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n w="18415" cmpd="sng">
                  <a:solidFill>
                    <a:schemeClr val="bg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n w="18415" cmpd="sng">
                  <a:solidFill>
                    <a:schemeClr val="bg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>
              <a:ln w="18415" cmpd="sng">
                <a:solidFill>
                  <a:schemeClr val="bg2">
                    <a:lumMod val="90000"/>
                    <a:lumOff val="10000"/>
                  </a:schemeClr>
                </a:solidFill>
                <a:prstDash val="solid"/>
              </a:ln>
              <a:solidFill>
                <a:schemeClr val="bg2">
                  <a:lumMod val="75000"/>
                  <a:lumOff val="2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16632"/>
            <a:ext cx="7632848" cy="1008112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7200" dirty="0"/>
              <a:t>Управление </a:t>
            </a:r>
            <a:r>
              <a:rPr lang="ru-RU" sz="7200" dirty="0" smtClean="0"/>
              <a:t>образования  администрации МО </a:t>
            </a:r>
            <a:r>
              <a:rPr lang="ru-RU" sz="7200" dirty="0"/>
              <a:t>ГО «Сыктывкар</a:t>
            </a:r>
            <a:r>
              <a:rPr lang="ru-RU" sz="7200" dirty="0" smtClean="0"/>
              <a:t>»</a:t>
            </a:r>
          </a:p>
          <a:p>
            <a:pPr algn="ctr"/>
            <a:r>
              <a:rPr lang="ru-RU" sz="7200" dirty="0" smtClean="0"/>
              <a:t>МУ ДО «Центр психолого-педагогической, медицинской и социальной помощи»</a:t>
            </a:r>
            <a:endParaRPr lang="ru-RU" sz="7200" dirty="0"/>
          </a:p>
          <a:p>
            <a:endParaRPr lang="ru-RU" sz="8000" dirty="0" smtClean="0"/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628800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700" dirty="0">
                <a:ln w="18415" cmpd="sng">
                  <a:solidFill>
                    <a:schemeClr val="bg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Итоги  </a:t>
            </a:r>
            <a:r>
              <a:rPr lang="ru-RU" sz="2700" dirty="0" smtClean="0">
                <a:ln w="18415" cmpd="sng">
                  <a:solidFill>
                    <a:schemeClr val="bg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психолого-педагогического тестирования </a:t>
            </a:r>
          </a:p>
          <a:p>
            <a:pPr algn="ctr"/>
            <a:r>
              <a:rPr lang="ru-RU" sz="2700" dirty="0" smtClean="0">
                <a:ln w="18415" cmpd="sng">
                  <a:solidFill>
                    <a:schemeClr val="bg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лиц</a:t>
            </a:r>
            <a:r>
              <a:rPr lang="ru-RU" sz="2700" dirty="0">
                <a:ln w="18415" cmpd="sng">
                  <a:solidFill>
                    <a:schemeClr val="bg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обучающихся в муниципальных общеобразовательных организациях </a:t>
            </a:r>
            <a:br>
              <a:rPr lang="ru-RU" sz="2700" dirty="0">
                <a:ln w="18415" cmpd="sng">
                  <a:solidFill>
                    <a:schemeClr val="bg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n w="18415" cmpd="sng">
                  <a:solidFill>
                    <a:schemeClr val="bg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700" dirty="0" smtClean="0">
                <a:ln w="18415" cmpd="sng">
                  <a:solidFill>
                    <a:schemeClr val="bg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2017-2018 учебном году</a:t>
            </a:r>
            <a:endParaRPr lang="ru-RU" sz="27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188640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6228020"/>
            <a:ext cx="2160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Сыктывкар 2018г</a:t>
            </a:r>
            <a:r>
              <a:rPr lang="ru-RU" dirty="0"/>
              <a:t>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005064"/>
            <a:ext cx="1566922" cy="164821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077072"/>
            <a:ext cx="1991756" cy="14920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4727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183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99592" y="476672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noFill/>
                <a:latin typeface="+mj-lt"/>
              </a:rPr>
              <a:t>Результаты 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noFill/>
                <a:latin typeface="+mj-lt"/>
              </a:rPr>
              <a:t>интегральной оценки риска наркотизации</a:t>
            </a:r>
          </a:p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noFill/>
                <a:latin typeface="+mj-lt"/>
              </a:rPr>
              <a:t>у учащихся муниципальных общеобразовательных организаций </a:t>
            </a:r>
          </a:p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noFill/>
                <a:latin typeface="+mj-lt"/>
              </a:rPr>
              <a:t>(в динамике за три учебных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noFill/>
                <a:latin typeface="+mj-lt"/>
              </a:rPr>
              <a:t>года)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noFill/>
              <a:latin typeface="+mj-lt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996691"/>
              </p:ext>
            </p:extLst>
          </p:nvPr>
        </p:nvGraphicFramePr>
        <p:xfrm>
          <a:off x="107504" y="2122997"/>
          <a:ext cx="8928992" cy="2888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041"/>
                <a:gridCol w="1359151"/>
                <a:gridCol w="973939"/>
                <a:gridCol w="682245"/>
                <a:gridCol w="648072"/>
                <a:gridCol w="720080"/>
                <a:gridCol w="720080"/>
                <a:gridCol w="720080"/>
                <a:gridCol w="720080"/>
                <a:gridCol w="1008112"/>
                <a:gridCol w="1008112"/>
              </a:tblGrid>
              <a:tr h="80194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№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Мун. орган управления образованием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риска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2015-2016 </a:t>
                      </a:r>
                      <a:r>
                        <a:rPr lang="ru-RU" sz="1300" dirty="0" err="1">
                          <a:effectLst/>
                        </a:rPr>
                        <a:t>уч.г</a:t>
                      </a:r>
                      <a:r>
                        <a:rPr lang="ru-RU" sz="1300" dirty="0">
                          <a:effectLst/>
                        </a:rPr>
                        <a:t>.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2016-2017 </a:t>
                      </a:r>
                      <a:r>
                        <a:rPr lang="ru-RU" sz="1300" dirty="0" err="1">
                          <a:effectLst/>
                        </a:rPr>
                        <a:t>уч.г</a:t>
                      </a:r>
                      <a:r>
                        <a:rPr lang="ru-RU" sz="1300" dirty="0">
                          <a:effectLst/>
                        </a:rPr>
                        <a:t>.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2017-2018 </a:t>
                      </a:r>
                      <a:r>
                        <a:rPr lang="ru-RU" sz="1300" dirty="0" err="1">
                          <a:effectLst/>
                        </a:rPr>
                        <a:t>уч.г</a:t>
                      </a:r>
                      <a:r>
                        <a:rPr lang="ru-RU" sz="1300" dirty="0">
                          <a:effectLst/>
                        </a:rPr>
                        <a:t>.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Динамика,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в % за </a:t>
                      </a:r>
                      <a:r>
                        <a:rPr lang="ru-RU" sz="1300" dirty="0" smtClean="0">
                          <a:effectLst/>
                        </a:rPr>
                        <a:t>2015-16/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2016-17 </a:t>
                      </a:r>
                      <a:r>
                        <a:rPr lang="ru-RU" sz="1300" dirty="0" err="1">
                          <a:effectLst/>
                        </a:rPr>
                        <a:t>уч.гг</a:t>
                      </a:r>
                      <a:r>
                        <a:rPr lang="ru-RU" sz="1300" dirty="0">
                          <a:effectLst/>
                        </a:rPr>
                        <a:t>.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Динамика в % за </a:t>
                      </a:r>
                      <a:r>
                        <a:rPr lang="ru-RU" sz="1300" dirty="0" smtClean="0">
                          <a:effectLst/>
                        </a:rPr>
                        <a:t>2016-17/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2017-18 </a:t>
                      </a:r>
                      <a:r>
                        <a:rPr lang="ru-RU" sz="1300" dirty="0" err="1">
                          <a:effectLst/>
                        </a:rPr>
                        <a:t>уч.гг</a:t>
                      </a:r>
                      <a:r>
                        <a:rPr lang="ru-RU" sz="1300" dirty="0">
                          <a:effectLst/>
                        </a:rPr>
                        <a:t>.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 anchor="ctr"/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абс</a:t>
                      </a:r>
                      <a:r>
                        <a:rPr lang="ru-RU" sz="1300" dirty="0">
                          <a:effectLst/>
                        </a:rPr>
                        <a:t>.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%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абс</a:t>
                      </a:r>
                      <a:r>
                        <a:rPr lang="ru-RU" sz="1300" dirty="0">
                          <a:effectLst/>
                        </a:rPr>
                        <a:t>.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%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абс</a:t>
                      </a:r>
                      <a:r>
                        <a:rPr lang="ru-RU" sz="1300" dirty="0">
                          <a:effectLst/>
                        </a:rPr>
                        <a:t>.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%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1.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МО ГО «Сыктывкар»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высокий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12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0,2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13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0,2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21</a:t>
                      </a:r>
                      <a:endParaRPr lang="ru-RU" sz="1300" dirty="0"/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0,26</a:t>
                      </a:r>
                      <a:endParaRPr lang="ru-RU" sz="1300" dirty="0"/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+0,06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</a:tr>
              <a:tr h="3833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средний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331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4,6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248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3,8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417</a:t>
                      </a:r>
                      <a:endParaRPr lang="ru-RU" sz="1300" dirty="0"/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5,21</a:t>
                      </a:r>
                      <a:endParaRPr lang="ru-RU" sz="1300" dirty="0"/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-0,8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+1,41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</a:tr>
              <a:tr h="3833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низкий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5926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82,3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5509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83,4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6531</a:t>
                      </a:r>
                      <a:endParaRPr lang="ru-RU" sz="1300" dirty="0"/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82</a:t>
                      </a:r>
                      <a:endParaRPr lang="ru-RU" sz="1300" dirty="0"/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+0,1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-1,4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</a:tr>
              <a:tr h="3833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нет риска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930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12,9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832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12,6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1030</a:t>
                      </a:r>
                      <a:endParaRPr lang="ru-RU" sz="1300" dirty="0"/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13</a:t>
                      </a:r>
                      <a:endParaRPr lang="ru-RU" sz="1300" dirty="0"/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-0,3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+0,4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82" marR="4688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61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2592288"/>
          </a:xfrm>
        </p:spPr>
        <p:txBody>
          <a:bodyPr>
            <a:normAutofit/>
          </a:bodyPr>
          <a:lstStyle/>
          <a:p>
            <a:pPr algn="just" fontAlgn="base">
              <a:spcAft>
                <a:spcPts val="0"/>
              </a:spcAft>
            </a:pPr>
            <a:r>
              <a:rPr lang="ru-RU" sz="1900" dirty="0" smtClean="0">
                <a:ea typeface="Times New Roman"/>
              </a:rPr>
              <a:t>Рост </a:t>
            </a:r>
            <a:r>
              <a:rPr lang="ru-RU" sz="1900" dirty="0">
                <a:ea typeface="Times New Roman"/>
              </a:rPr>
              <a:t>количества </a:t>
            </a:r>
            <a:r>
              <a:rPr lang="ru-RU" sz="1900" dirty="0" smtClean="0">
                <a:ea typeface="Times New Roman"/>
              </a:rPr>
              <a:t>школьников,  </a:t>
            </a:r>
            <a:r>
              <a:rPr lang="ru-RU" sz="1900" dirty="0">
                <a:ea typeface="Times New Roman"/>
              </a:rPr>
              <a:t>принявших участие в </a:t>
            </a:r>
            <a:r>
              <a:rPr lang="ru-RU" sz="1900" dirty="0" smtClean="0">
                <a:ea typeface="Times New Roman"/>
              </a:rPr>
              <a:t>тестировании </a:t>
            </a:r>
            <a:r>
              <a:rPr lang="ru-RU" sz="1900" u="sng" dirty="0" smtClean="0">
                <a:ea typeface="Times New Roman"/>
              </a:rPr>
              <a:t>(на 4%)</a:t>
            </a:r>
            <a:r>
              <a:rPr lang="ru-RU" sz="1900" dirty="0" smtClean="0">
                <a:ea typeface="Times New Roman"/>
              </a:rPr>
              <a:t>;</a:t>
            </a:r>
            <a:endParaRPr lang="ru-RU" sz="1900" dirty="0">
              <a:ea typeface="Times New Roman"/>
            </a:endParaRPr>
          </a:p>
          <a:p>
            <a:pPr algn="just" fontAlgn="base">
              <a:spcAft>
                <a:spcPts val="0"/>
              </a:spcAft>
            </a:pPr>
            <a:r>
              <a:rPr lang="ru-RU" sz="1900" dirty="0" smtClean="0">
                <a:ea typeface="Times New Roman"/>
              </a:rPr>
              <a:t>Низкая степень риска наркотизации у основной доли участников </a:t>
            </a:r>
            <a:r>
              <a:rPr lang="ru-RU" sz="1900" dirty="0">
                <a:ea typeface="Times New Roman"/>
              </a:rPr>
              <a:t>тестирования </a:t>
            </a:r>
            <a:r>
              <a:rPr lang="ru-RU" sz="1900" u="sng" dirty="0" smtClean="0">
                <a:ea typeface="Times New Roman"/>
              </a:rPr>
              <a:t>(более </a:t>
            </a:r>
            <a:r>
              <a:rPr lang="ru-RU" sz="1900" u="sng" dirty="0">
                <a:ea typeface="Times New Roman"/>
              </a:rPr>
              <a:t>80%)</a:t>
            </a:r>
            <a:r>
              <a:rPr lang="ru-RU" sz="1900" dirty="0">
                <a:ea typeface="Times New Roman"/>
              </a:rPr>
              <a:t>, данная тенденция сохраняется на протяжении трех лет;</a:t>
            </a:r>
          </a:p>
          <a:p>
            <a:pPr algn="just" fontAlgn="base">
              <a:spcAft>
                <a:spcPts val="0"/>
              </a:spcAft>
            </a:pPr>
            <a:r>
              <a:rPr lang="ru-RU" sz="1900" dirty="0" smtClean="0">
                <a:ea typeface="Times New Roman"/>
              </a:rPr>
              <a:t>Отсутствие риска наркотизации </a:t>
            </a:r>
            <a:r>
              <a:rPr lang="ru-RU" sz="1900" u="sng" dirty="0" smtClean="0">
                <a:ea typeface="Times New Roman"/>
              </a:rPr>
              <a:t>у 13% </a:t>
            </a:r>
            <a:r>
              <a:rPr lang="ru-RU" sz="1900" dirty="0">
                <a:ea typeface="Times New Roman"/>
              </a:rPr>
              <a:t>(в </a:t>
            </a:r>
            <a:r>
              <a:rPr lang="ru-RU" sz="1900" dirty="0" smtClean="0">
                <a:ea typeface="Times New Roman"/>
              </a:rPr>
              <a:t>2016 </a:t>
            </a:r>
            <a:r>
              <a:rPr lang="ru-RU" sz="1900" dirty="0">
                <a:ea typeface="Times New Roman"/>
              </a:rPr>
              <a:t>году у </a:t>
            </a:r>
            <a:r>
              <a:rPr lang="ru-RU" sz="1900" dirty="0" smtClean="0">
                <a:ea typeface="Times New Roman"/>
              </a:rPr>
              <a:t>12,6%, </a:t>
            </a:r>
            <a:r>
              <a:rPr lang="ru-RU" sz="1900" dirty="0">
                <a:ea typeface="Times New Roman"/>
              </a:rPr>
              <a:t>в </a:t>
            </a:r>
            <a:r>
              <a:rPr lang="ru-RU" sz="1900" dirty="0" smtClean="0">
                <a:ea typeface="Times New Roman"/>
              </a:rPr>
              <a:t>2015 </a:t>
            </a:r>
            <a:r>
              <a:rPr lang="ru-RU" sz="1900" dirty="0">
                <a:ea typeface="Times New Roman"/>
              </a:rPr>
              <a:t>году у </a:t>
            </a:r>
            <a:r>
              <a:rPr lang="ru-RU" sz="1900" dirty="0" smtClean="0">
                <a:ea typeface="Times New Roman"/>
              </a:rPr>
              <a:t>12,9%) </a:t>
            </a:r>
            <a:r>
              <a:rPr lang="ru-RU" sz="1900" dirty="0">
                <a:ea typeface="Times New Roman"/>
              </a:rPr>
              <a:t>учащихся общеобразовательных </a:t>
            </a:r>
            <a:r>
              <a:rPr lang="ru-RU" sz="1900" dirty="0" smtClean="0">
                <a:ea typeface="Times New Roman"/>
              </a:rPr>
              <a:t>организаций;</a:t>
            </a:r>
            <a:endParaRPr lang="ru-RU" sz="1900" dirty="0">
              <a:ea typeface="Times New Roman"/>
            </a:endParaRP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332656"/>
            <a:ext cx="8640960" cy="79208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 fontScale="90000"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dk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dirty="0" smtClean="0">
                <a:ln w="18415" cmpd="sng">
                  <a:solidFill>
                    <a:schemeClr val="bg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ПОКАЗАТЕЛИ ПО ИТОГАМ 3 ЛЕТ   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861048"/>
            <a:ext cx="8496944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/>
              <a:t>Ранжирование факторов риска по выраженности среди учащихся муниципальных образовательных организаций (средний + высокий уровни риска):</a:t>
            </a:r>
            <a:endParaRPr lang="ru-RU" dirty="0"/>
          </a:p>
          <a:p>
            <a:r>
              <a:rPr lang="ru-RU" dirty="0"/>
              <a:t>I место: семейные факторы (38%);</a:t>
            </a:r>
          </a:p>
          <a:p>
            <a:r>
              <a:rPr lang="ru-RU" dirty="0"/>
              <a:t>II место: факторы, связанные с учебным заведением (29%);</a:t>
            </a:r>
          </a:p>
          <a:p>
            <a:r>
              <a:rPr lang="ru-RU" dirty="0"/>
              <a:t>III место: индивидуальные факторы (22</a:t>
            </a:r>
            <a:r>
              <a:rPr lang="ru-RU" dirty="0" smtClean="0"/>
              <a:t>%).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5745450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ru-RU" sz="2000" dirty="0" smtClean="0">
                <a:ea typeface="Times New Roman"/>
              </a:rPr>
              <a:t>В</a:t>
            </a:r>
            <a:r>
              <a:rPr lang="ru-RU" dirty="0" smtClean="0">
                <a:ea typeface="Times New Roman"/>
              </a:rPr>
              <a:t> </a:t>
            </a:r>
            <a:r>
              <a:rPr lang="ru-RU" sz="2000" dirty="0">
                <a:ea typeface="Times New Roman"/>
              </a:rPr>
              <a:t>зоне особого внимания и контроля должны находиться учащиеся: </a:t>
            </a:r>
            <a:r>
              <a:rPr lang="ru-RU" sz="2000" b="1" dirty="0">
                <a:ea typeface="Times New Roman"/>
              </a:rPr>
              <a:t>13-14, 15-17-летнего возраста</a:t>
            </a:r>
          </a:p>
        </p:txBody>
      </p:sp>
    </p:spTree>
    <p:extLst>
      <p:ext uri="{BB962C8B-B14F-4D97-AF65-F5344CB8AC3E}">
        <p14:creationId xmlns:p14="http://schemas.microsoft.com/office/powerpoint/2010/main" val="147154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260648"/>
            <a:ext cx="8445624" cy="93610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Нормативно-правовая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72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ФЗ-120 «Об основах системы профилактики безнадзорности и правонарушений несовершеннолетних</a:t>
            </a:r>
            <a:r>
              <a:rPr lang="ru-RU" dirty="0" smtClean="0"/>
              <a:t>»</a:t>
            </a:r>
          </a:p>
          <a:p>
            <a:pPr algn="just"/>
            <a:endParaRPr lang="ru-RU" sz="1300" dirty="0"/>
          </a:p>
          <a:p>
            <a:pPr algn="just"/>
            <a:r>
              <a:rPr lang="ru-RU" dirty="0" smtClean="0"/>
              <a:t>Приказ </a:t>
            </a:r>
            <a:r>
              <a:rPr lang="ru-RU" dirty="0"/>
              <a:t>Министерства здравоохранения Российской Федерации от 06.10.2014 года № 581н «О порядке проведения профилактических медицинских осмотров обучающихся в общеобразовательных организациях и профессиональных образовательных организациях, а также образовательных организациях высшего образования в целях раннего выявления незаконного потребления наркотических средств и психотропных веществ»</a:t>
            </a:r>
          </a:p>
        </p:txBody>
      </p:sp>
    </p:spTree>
    <p:extLst>
      <p:ext uri="{BB962C8B-B14F-4D97-AF65-F5344CB8AC3E}">
        <p14:creationId xmlns:p14="http://schemas.microsoft.com/office/powerpoint/2010/main" val="59597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568952" cy="12241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64008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</a:t>
            </a:r>
            <a:r>
              <a:rPr lang="ru-RU" sz="1700" dirty="0" smtClean="0"/>
              <a:t>В апреле 2016 года </a:t>
            </a:r>
            <a:r>
              <a:rPr lang="ru-RU" sz="1700" b="1" dirty="0" smtClean="0"/>
              <a:t>81 учащийся </a:t>
            </a:r>
            <a:r>
              <a:rPr lang="ru-RU" sz="1700" dirty="0" smtClean="0"/>
              <a:t>8-11 классов </a:t>
            </a:r>
            <a:r>
              <a:rPr lang="ru-RU" sz="1700" dirty="0"/>
              <a:t>МАОУ «СОШ №</a:t>
            </a:r>
            <a:r>
              <a:rPr lang="ru-RU" sz="1700" dirty="0" smtClean="0"/>
              <a:t>12» приняли участие в Акции по добровольному тестированию. </a:t>
            </a:r>
          </a:p>
          <a:p>
            <a:pPr marL="64008" indent="0" algn="just">
              <a:buNone/>
            </a:pPr>
            <a:r>
              <a:rPr lang="ru-RU" sz="1700" dirty="0"/>
              <a:t> </a:t>
            </a:r>
            <a:r>
              <a:rPr lang="ru-RU" sz="1700" dirty="0" smtClean="0"/>
              <a:t>  По </a:t>
            </a:r>
            <a:r>
              <a:rPr lang="ru-RU" sz="1700" dirty="0"/>
              <a:t>итогам </a:t>
            </a:r>
            <a:r>
              <a:rPr lang="ru-RU" sz="1700" dirty="0" smtClean="0"/>
              <a:t>тестирования - учащихся</a:t>
            </a:r>
            <a:r>
              <a:rPr lang="ru-RU" sz="1700" dirty="0"/>
              <a:t>, употребляющих психоактивные вещества  и наркотические средства, </a:t>
            </a:r>
            <a:r>
              <a:rPr lang="ru-RU" sz="1700" b="1" dirty="0"/>
              <a:t>не выявлено.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5286" y="1484784"/>
            <a:ext cx="856895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 В ноябре 2016 года </a:t>
            </a:r>
            <a:r>
              <a:rPr lang="ru-RU" b="1" u="sng" dirty="0" smtClean="0"/>
              <a:t>:</a:t>
            </a:r>
          </a:p>
          <a:p>
            <a:endParaRPr lang="ru-RU" sz="1000" b="1" u="sng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разработан </a:t>
            </a:r>
            <a:r>
              <a:rPr lang="ru-RU" dirty="0"/>
              <a:t>и утвержден</a:t>
            </a:r>
            <a:r>
              <a:rPr lang="ru-RU" b="1" dirty="0"/>
              <a:t>  Порядок проведения профилактических осмотров</a:t>
            </a:r>
            <a:r>
              <a:rPr lang="ru-RU" dirty="0"/>
              <a:t> учащихся муниципальных образовательных организаций г. Сыктывкара на наличие наркотических, психотропных веществ; 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составлен </a:t>
            </a:r>
            <a:r>
              <a:rPr lang="ru-RU" b="1" dirty="0"/>
              <a:t>График проведения Профилактических осмотров </a:t>
            </a:r>
            <a:r>
              <a:rPr lang="ru-RU" dirty="0"/>
              <a:t>учащихся муниципальных общеобразовательных </a:t>
            </a:r>
            <a:r>
              <a:rPr lang="ru-RU" dirty="0" smtClean="0"/>
              <a:t>организаций </a:t>
            </a:r>
            <a:r>
              <a:rPr lang="ru-RU" dirty="0"/>
              <a:t>в ГБУЗ РК </a:t>
            </a:r>
            <a:r>
              <a:rPr lang="ru-RU" dirty="0" smtClean="0"/>
              <a:t>«КРНД» </a:t>
            </a:r>
            <a:r>
              <a:rPr lang="ru-RU" dirty="0"/>
              <a:t>в период с 28 ноября по 15 декабря 2016 года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5286" y="3789040"/>
            <a:ext cx="8568952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В </a:t>
            </a:r>
            <a:r>
              <a:rPr lang="ru-RU" b="1" dirty="0"/>
              <a:t>8 </a:t>
            </a:r>
            <a:r>
              <a:rPr lang="ru-RU" b="1" dirty="0" smtClean="0"/>
              <a:t>МОО </a:t>
            </a:r>
            <a:r>
              <a:rPr lang="ru-RU" dirty="0" smtClean="0"/>
              <a:t>(СОШ </a:t>
            </a:r>
            <a:r>
              <a:rPr lang="ru-RU" dirty="0"/>
              <a:t>№27, ООШ №34, СОШ №1, СОШ №7, СОШ №16, СОШ №21, СОШ №36, СОШ №</a:t>
            </a:r>
            <a:r>
              <a:rPr lang="ru-RU" dirty="0" smtClean="0"/>
              <a:t>38):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 родителями и учащимися проведена </a:t>
            </a:r>
            <a:r>
              <a:rPr lang="ru-RU" dirty="0"/>
              <a:t>информационно-разъяснительная работа </a:t>
            </a:r>
            <a:r>
              <a:rPr lang="ru-RU" dirty="0" smtClean="0"/>
              <a:t>с </a:t>
            </a:r>
            <a:r>
              <a:rPr lang="ru-RU" dirty="0"/>
              <a:t>участием специалистов ГБУЗ «КРНД», МУДО «</a:t>
            </a:r>
            <a:r>
              <a:rPr lang="ru-RU" dirty="0" err="1" smtClean="0"/>
              <a:t>ЦППМиСП</a:t>
            </a:r>
            <a:r>
              <a:rPr lang="ru-RU" dirty="0" smtClean="0"/>
              <a:t>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получены </a:t>
            </a:r>
            <a:r>
              <a:rPr lang="ru-RU" dirty="0"/>
              <a:t>информированные согласия учащихся, родителей/законных представителей на профилактический </a:t>
            </a:r>
            <a:r>
              <a:rPr lang="ru-RU" dirty="0" smtClean="0"/>
              <a:t>осмотр</a:t>
            </a:r>
          </a:p>
          <a:p>
            <a:r>
              <a:rPr lang="ru-RU" dirty="0" smtClean="0"/>
              <a:t> </a:t>
            </a:r>
          </a:p>
          <a:p>
            <a:pPr algn="ctr"/>
            <a:r>
              <a:rPr lang="ru-RU" b="1" dirty="0" smtClean="0"/>
              <a:t>201 учащийся </a:t>
            </a:r>
            <a:r>
              <a:rPr lang="ru-RU" dirty="0" smtClean="0"/>
              <a:t>приняли участие в Акции по добровольному тестированию в ГБУЗ РК «КРНД»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726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399032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276872"/>
            <a:ext cx="4762500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0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382</TotalTime>
  <Words>500</Words>
  <Application>Microsoft Office PowerPoint</Application>
  <PresentationFormat>Экран (4:3)</PresentationFormat>
  <Paragraphs>92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    </vt:lpstr>
      <vt:lpstr>Презентация PowerPoint</vt:lpstr>
      <vt:lpstr>Презентация PowerPoint</vt:lpstr>
      <vt:lpstr>Презентация PowerPoint</vt:lpstr>
      <vt:lpstr>Нормативно-правовая база</vt:lpstr>
      <vt:lpstr>Презентация PowerPoint</vt:lpstr>
      <vt:lpstr>СПАСИБО ЗА ВНИМАНИЕ!</vt:lpstr>
    </vt:vector>
  </TitlesOfParts>
  <Company>uo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 психолого-педагогического тестирования лиц, обучающихся в муниципальных общеобразовательных организациях в 2016-2017 учебном году</dc:title>
  <dc:creator>Аюгова Марина Михайловна</dc:creator>
  <cp:lastModifiedBy>User</cp:lastModifiedBy>
  <cp:revision>39</cp:revision>
  <dcterms:created xsi:type="dcterms:W3CDTF">2017-03-28T08:15:50Z</dcterms:created>
  <dcterms:modified xsi:type="dcterms:W3CDTF">2018-06-06T07:00:05Z</dcterms:modified>
</cp:coreProperties>
</file>