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4" r:id="rId6"/>
    <p:sldId id="273" r:id="rId7"/>
    <p:sldId id="260" r:id="rId8"/>
    <p:sldId id="295" r:id="rId9"/>
    <p:sldId id="296" r:id="rId10"/>
    <p:sldId id="297" r:id="rId11"/>
    <p:sldId id="298" r:id="rId12"/>
    <p:sldId id="299" r:id="rId13"/>
    <p:sldId id="261" r:id="rId14"/>
    <p:sldId id="262" r:id="rId15"/>
    <p:sldId id="263" r:id="rId16"/>
    <p:sldId id="264" r:id="rId17"/>
    <p:sldId id="265" r:id="rId18"/>
    <p:sldId id="266" r:id="rId19"/>
    <p:sldId id="268" r:id="rId20"/>
    <p:sldId id="269" r:id="rId21"/>
    <p:sldId id="270" r:id="rId22"/>
    <p:sldId id="267" r:id="rId23"/>
    <p:sldId id="271" r:id="rId24"/>
    <p:sldId id="272" r:id="rId25"/>
    <p:sldId id="275" r:id="rId26"/>
    <p:sldId id="276" r:id="rId27"/>
    <p:sldId id="27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510-B943-4FD0-9894-9DFB5C2A7F7E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D530-6740-4E58-97AF-ED2222CC9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115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510-B943-4FD0-9894-9DFB5C2A7F7E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D530-6740-4E58-97AF-ED2222CC9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638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510-B943-4FD0-9894-9DFB5C2A7F7E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D530-6740-4E58-97AF-ED2222CC9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837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510-B943-4FD0-9894-9DFB5C2A7F7E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D530-6740-4E58-97AF-ED2222CC9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26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510-B943-4FD0-9894-9DFB5C2A7F7E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D530-6740-4E58-97AF-ED2222CC9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18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510-B943-4FD0-9894-9DFB5C2A7F7E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D530-6740-4E58-97AF-ED2222CC9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23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510-B943-4FD0-9894-9DFB5C2A7F7E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D530-6740-4E58-97AF-ED2222CC9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76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510-B943-4FD0-9894-9DFB5C2A7F7E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D530-6740-4E58-97AF-ED2222CC9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033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510-B943-4FD0-9894-9DFB5C2A7F7E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D530-6740-4E58-97AF-ED2222CC9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422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510-B943-4FD0-9894-9DFB5C2A7F7E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D530-6740-4E58-97AF-ED2222CC9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452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F510-B943-4FD0-9894-9DFB5C2A7F7E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D530-6740-4E58-97AF-ED2222CC9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892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0F510-B943-4FD0-9894-9DFB5C2A7F7E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BD530-6740-4E58-97AF-ED2222CC9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84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02EDC6C430E86606C59324F5A547B790EF50742178DB97101D5801411AEB317B3152CF2DDF56A6Bx2m6J" TargetMode="External"/><Relationship Id="rId2" Type="http://schemas.openxmlformats.org/officeDocument/2006/relationships/hyperlink" Target="consultantplus://offline/ref=802EDC6C430E86606C59324F5A547B790EF50742178DB97101D5801411AEB317B3152CF2DDF56A6Cx2m5J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consultantplus://offline/ref=802EDC6C430E86606C59324F5A547B790EF50742178DB97101D5801411AEB317B3152CF2DDF56A6Cx2m3J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6161"/>
            <a:ext cx="12164686" cy="150706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 интересов 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4076"/>
            <a:ext cx="12164686" cy="319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670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189" y="40943"/>
            <a:ext cx="10117540" cy="72333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291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 РФ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7379" y="2051162"/>
            <a:ext cx="12064621" cy="1540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Дача взятки - </a:t>
            </a:r>
            <a:r>
              <a:rPr lang="ru-RU" sz="2800" kern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дача взятки должностному лицу, иностранному должностному лицу либо должностному лицу публичной международной организации лично или через </a:t>
            </a:r>
            <a:r>
              <a:rPr lang="ru-RU" sz="2800" kern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посредника.</a:t>
            </a:r>
            <a:endParaRPr lang="ru-RU" sz="2800" kern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800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Наказывается </a:t>
            </a:r>
            <a:r>
              <a:rPr lang="ru-RU" sz="2800" kern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штрафом в размере от 15-кратной до 30-кратной суммы взятки, либо принудительными работами на срок до трех лет, либо лишением свободы на срок до двух лет со штрафом в размере 10-кратной  суммы взятки.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523" y="4032123"/>
            <a:ext cx="3772691" cy="282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67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189" y="40943"/>
            <a:ext cx="10117540" cy="723331"/>
          </a:xfrm>
        </p:spPr>
        <p:txBody>
          <a:bodyPr>
            <a:noAutofit/>
          </a:bodyPr>
          <a:lstStyle/>
          <a:p>
            <a:pPr algn="ctr"/>
            <a:r>
              <a:rPr lang="ru-RU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291.1 УК РФ «Посредничество во взяточничестве»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7379" y="2051162"/>
            <a:ext cx="12064621" cy="1540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Посредничество во взяточничестве - </a:t>
            </a:r>
            <a:r>
              <a:rPr lang="ru-RU" sz="2800" kern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непосредственная передача взятки по поручению взяткодателя или взяткополучателя либо иное способствование взяткодателю и (или) взяткополучателю в достижении либо реализации соглашения между ними о получении и даче взятки в значительном размере.</a:t>
            </a:r>
          </a:p>
          <a:p>
            <a:pPr algn="just"/>
            <a:r>
              <a:rPr lang="ru-RU" sz="2800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Наказывается </a:t>
            </a:r>
            <a:r>
              <a:rPr lang="ru-RU" sz="2800" kern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штрафом в размере от 20-кратной до 40-кратной суммы взятки с лишением права занимать определенные должности или заниматься определенной деятельностью на срок до трех лет либо лишением свободы на срок до пяти лет со штрафом в размере 20-кратной суммы взятки.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05" y="4285947"/>
            <a:ext cx="3433824" cy="257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320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189" y="40943"/>
            <a:ext cx="10117540" cy="72333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статьях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290, 291 и 291.1 УК РФ: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7379" y="2051162"/>
            <a:ext cx="12064621" cy="1540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значительным размером взятки </a:t>
            </a:r>
            <a:r>
              <a:rPr lang="ru-RU" sz="2800" kern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признаются сумма денег, стоимость ценных бумаг, иного имущества, услуг имущественного характера, иных имущественных прав, превышающие 25 тыс. руб.;</a:t>
            </a:r>
          </a:p>
          <a:p>
            <a:pPr algn="just"/>
            <a:r>
              <a:rPr lang="ru-RU" sz="2800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крупным размером взятки - </a:t>
            </a:r>
            <a:r>
              <a:rPr lang="ru-RU" sz="2800" kern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превышающие 150 тыс.  руб.;</a:t>
            </a:r>
          </a:p>
          <a:p>
            <a:pPr algn="just"/>
            <a:r>
              <a:rPr lang="ru-RU" sz="2800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особо крупным размером взятки - </a:t>
            </a:r>
            <a:r>
              <a:rPr lang="ru-RU" sz="2800" kern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превышающие 1 млн.  руб.</a:t>
            </a:r>
          </a:p>
          <a:p>
            <a:pPr algn="just"/>
            <a:endParaRPr lang="ru-RU" sz="2800" kern="1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800" kern="1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 </a:t>
            </a:r>
            <a:r>
              <a:rPr lang="ru-RU" sz="2800" kern="1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 УК РФ дополнилось положением, в соответствии с которым за коммерческий подкуп, дачу взятки, получение взятки и посредничество во взяточничестве устанавливаются штрафы в размере до 100-кратной суммы коммерческого подкупа или взятки, но не более 500 млн. руб.(ч.2 ст.46 УК РФ).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552" y="4258246"/>
            <a:ext cx="3918776" cy="26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813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3773" y="0"/>
            <a:ext cx="12355773" cy="150706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ключевых «областей регулирования»,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возникновение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 интересов является наиболее вероятным:</a:t>
            </a:r>
            <a:endParaRPr lang="ru-RU" sz="1100" b="1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8743" y="1768256"/>
            <a:ext cx="9050739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иной оплачиваемой работы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454" y="2414587"/>
            <a:ext cx="4944079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42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3773" y="0"/>
            <a:ext cx="12355773" cy="150706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ключевых «областей регулирования»,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возникновение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 интересов является наиболее вероятным:</a:t>
            </a:r>
            <a:endParaRPr lang="ru-RU" sz="1100" b="1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8743" y="1768256"/>
            <a:ext cx="9050739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ценными бумагами, банковскими вкладами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85" y="3079649"/>
            <a:ext cx="5454057" cy="36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8544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3773" y="0"/>
            <a:ext cx="12355773" cy="150706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ключевых «областей регулирования»,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возникновение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 интересов является наиболее вероятным:</a:t>
            </a:r>
            <a:endParaRPr lang="ru-RU" sz="1100" b="1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8743" y="2009844"/>
            <a:ext cx="9050739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подарков и услуг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788" y="2675776"/>
            <a:ext cx="6954875" cy="389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8878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3773" y="0"/>
            <a:ext cx="12355773" cy="150706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ключевых «областей регулирования»,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возникновение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 интересов является наиболее вероятным:</a:t>
            </a:r>
            <a:endParaRPr lang="ru-RU" sz="1100" b="1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58455"/>
            <a:ext cx="12191999" cy="58477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имущественные обязательства и судебные разбирательства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520" y="2444494"/>
            <a:ext cx="6336957" cy="43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1290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3773" y="0"/>
            <a:ext cx="12355773" cy="150706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ключевых «областей регулирования»,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возникновение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 интересов является наиболее вероятным:</a:t>
            </a:r>
            <a:endParaRPr lang="ru-RU" sz="1100" b="1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58455"/>
            <a:ext cx="12191999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бывшим работодателем и трудоустройство после увольнения со службы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864" y="2835673"/>
            <a:ext cx="5399313" cy="39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9096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3773" y="0"/>
            <a:ext cx="12355773" cy="150706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ключевых «областей регулирования»,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возникновение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 интересов является наиболее вероятным:</a:t>
            </a:r>
            <a:endParaRPr lang="ru-RU" sz="1100" b="1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62416"/>
            <a:ext cx="12191999" cy="156966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явное нарушение установленных запретов (служебная информация, получение наград, почетных и специальных званий (кроме научных) от иностранных государств)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908" y="3132076"/>
            <a:ext cx="3802820" cy="387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9846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3773" y="0"/>
            <a:ext cx="12355773" cy="150706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функций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управления, при котором может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возникнуть конфликт интересов:</a:t>
            </a:r>
            <a:endParaRPr lang="ru-RU" sz="1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62416"/>
            <a:ext cx="12191999" cy="58477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муниципального контроля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027" y="2584545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940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14" y="573206"/>
            <a:ext cx="12164686" cy="1507067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интересов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ситуация, при которой личная заинтересованность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служащего влияет или может повлиять на объективное исполнение им должностных обязанностей 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892" y="2509999"/>
            <a:ext cx="7500937" cy="43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3151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3773" y="0"/>
            <a:ext cx="12355773" cy="150706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функций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управления, при котором может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возникнуть конфликт интересов:</a:t>
            </a:r>
            <a:endParaRPr lang="ru-RU" sz="1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62416"/>
            <a:ext cx="12191999" cy="206210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принятие решений о распределении бюджетных ассигнований, субсидий,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трансфертов, а также ограниченных ресурсов (квот, земельных участков и т.п.)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104" y="3624519"/>
            <a:ext cx="4298400" cy="323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842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3773" y="0"/>
            <a:ext cx="12355773" cy="150706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функций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управления, при котором может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возникнуть конфликт интересов:</a:t>
            </a:r>
            <a:endParaRPr lang="ru-RU" sz="1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62416"/>
            <a:ext cx="12191999" cy="20621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продажи приватизируемого муниципального имущества, иного имущества, а также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на заключение договоров аренды земельных участков, находящихся в муниципальной собственности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839" y="3624519"/>
            <a:ext cx="4840547" cy="315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2458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3773" y="0"/>
            <a:ext cx="12355773" cy="150706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функций государственного управления, при котором может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возникнуть конфликт интересов:</a:t>
            </a:r>
            <a:endParaRPr lang="ru-RU" sz="1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62416"/>
            <a:ext cx="12191999" cy="2062103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заказов на поставку товаров, выполнение работ и оказание услуг для государственных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нужд, в том числе участие в работе комиссии по размещению заказов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042" y="3624519"/>
            <a:ext cx="5457667" cy="323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1372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3773" y="0"/>
            <a:ext cx="12355773" cy="15070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31. Требования к участникам закупки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262165"/>
            <a:ext cx="12191999" cy="1077218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 осуществлении закупки заказчик устанавливает следующие единые требования к участникам закупки: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3043" y="3601548"/>
            <a:ext cx="7469874" cy="156966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между участником закупки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заказчиком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</a:t>
            </a:r>
          </a:p>
        </p:txBody>
      </p:sp>
      <p:sp>
        <p:nvSpPr>
          <p:cNvPr id="3" name="Нашивка 2"/>
          <p:cNvSpPr/>
          <p:nvPr/>
        </p:nvSpPr>
        <p:spPr>
          <a:xfrm rot="5400000">
            <a:off x="5480740" y="2153974"/>
            <a:ext cx="914481" cy="1285300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729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3773" y="0"/>
            <a:ext cx="12355773" cy="15070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интересов – ситуация при которой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9367" y="1263302"/>
            <a:ext cx="9189492" cy="2062103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заказчика,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по осуществлению закупок,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контрактной службы заказчика,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контрактный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461357"/>
            <a:ext cx="12192000" cy="2062103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физическими лицами, являющимися выгодоприобретателями, единоличным исполнительным органом хозяйственного общества  участников закупки</a:t>
            </a: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9082" y="3503035"/>
            <a:ext cx="10290061" cy="1308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браке либо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близкими родственниками</a:t>
            </a:r>
          </a:p>
          <a:p>
            <a:pPr algn="just">
              <a:lnSpc>
                <a:spcPct val="130000"/>
              </a:lnSpc>
            </a:pPr>
            <a:endParaRPr lang="ru-RU" sz="3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744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12191999" cy="792088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marL="182880" algn="ctr"/>
            <a:r>
              <a:rPr lang="ru-RU" sz="3200" dirty="0">
                <a:solidFill>
                  <a:srgbClr val="FFC000"/>
                </a:solidFill>
                <a:latin typeface="Times New Roman"/>
                <a:ea typeface="Times New Roman"/>
              </a:rPr>
              <a:t>Увольнение в связи с утратой доверия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12192000" cy="64087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dirty="0">
                <a:solidFill>
                  <a:schemeClr val="tx1"/>
                </a:solidFill>
                <a:latin typeface="Times New Roman"/>
                <a:ea typeface="Times New Roman"/>
              </a:rPr>
              <a:t>1) непринятия гражданским служащим мер по предотвращению и (или) урегулированию конфликта интересов, стороной которого он является;</a:t>
            </a:r>
          </a:p>
          <a:p>
            <a:pPr lvl="0"/>
            <a:r>
              <a:rPr lang="ru-RU" sz="3200" dirty="0">
                <a:solidFill>
                  <a:schemeClr val="tx1"/>
                </a:solidFill>
                <a:latin typeface="Times New Roman"/>
                <a:ea typeface="Times New Roman"/>
              </a:rPr>
              <a:t>2) непредставления гражданским служащим сведений о своих доходах, расходах, об имуществе и обязательствах имущественного характера, а также о доходах, расходах, об имуществе и обязательствах имущественного характера своих супруги (супруга) и несовершеннолетних детей либо представления заведомо недостоверных или неполных сведений;</a:t>
            </a:r>
          </a:p>
          <a:p>
            <a:pPr lvl="0"/>
            <a:r>
              <a:rPr lang="ru-RU" sz="3200" dirty="0">
                <a:solidFill>
                  <a:schemeClr val="tx1"/>
                </a:solidFill>
                <a:latin typeface="Times New Roman"/>
                <a:ea typeface="Times New Roman"/>
              </a:rPr>
              <a:t>3) участия гражданского служащего на платной основе в деятельности органа управления коммерческой организацией, за исключением случаев, установленных федеральным законом;</a:t>
            </a:r>
          </a:p>
          <a:p>
            <a:pPr lvl="0"/>
            <a:endParaRPr lang="ru-RU" sz="32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874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62966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marL="182880" algn="ctr"/>
            <a:r>
              <a:rPr lang="ru-RU" sz="3200" dirty="0">
                <a:solidFill>
                  <a:srgbClr val="FFC000"/>
                </a:solidFill>
                <a:latin typeface="Times New Roman"/>
                <a:ea typeface="Times New Roman"/>
              </a:rPr>
              <a:t>Увольнение в связи с утратой доверия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" y="1179598"/>
            <a:ext cx="12191999" cy="567840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dirty="0">
                <a:solidFill>
                  <a:prstClr val="white"/>
                </a:solidFill>
                <a:latin typeface="Times New Roman"/>
                <a:ea typeface="Times New Roman"/>
              </a:rPr>
              <a:t>4) осуществления гражданским служащим предпринимательской деятельности;</a:t>
            </a:r>
          </a:p>
          <a:p>
            <a:pPr lvl="0"/>
            <a:r>
              <a:rPr lang="ru-RU" sz="3200" dirty="0">
                <a:solidFill>
                  <a:prstClr val="white"/>
                </a:solidFill>
                <a:latin typeface="Times New Roman"/>
                <a:ea typeface="Times New Roman"/>
              </a:rPr>
              <a:t>5) вхождения гражданского служащего в состав органов управления, попечительских или наблюдательных советов, иных органов иностранных некоммерческих неправительственных организаций и действующих на территории Российской Федерации их структурных подразделений, если иное не предусмотрено международным договором Российской Федерации или законодательством Российской Федерации.</a:t>
            </a:r>
          </a:p>
          <a:p>
            <a:pPr lvl="0"/>
            <a:endParaRPr lang="ru-RU" sz="32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452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07769" y="77995"/>
            <a:ext cx="6660231" cy="1375325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marL="182880"/>
            <a:r>
              <a:rPr lang="ru-RU" sz="3200" dirty="0">
                <a:solidFill>
                  <a:srgbClr val="FFC000"/>
                </a:solidFill>
                <a:latin typeface="Times New Roman"/>
                <a:ea typeface="Times New Roman"/>
              </a:rPr>
              <a:t>Увольнение в связи с утратой доверия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4002" y="1453320"/>
            <a:ext cx="9143998" cy="4481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Лицо, замещающее государственную должность Российской Федерации, государственную должность субъекта Российской Федерации, муниципальную должность, которому стало известно о возникновении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у подчиненного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ему лица личной заинтересованности, которая приводит или может привести к конфликту интересов, подлежит увольнению (освобождению от должности) в связи с утратой доверия также в случае непринятия лицом, замещающим государственную должность Российской Федерации, государственную должность субъекта Российской Федерации, муниципальную должность, мер по предотвращению и (или) урегулированию конфликта интересов, стороной которого является подчиненное ему лицо.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21"/>
            <a:ext cx="2267743" cy="13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256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8" y="2647666"/>
            <a:ext cx="8652681" cy="150706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заинтересованность 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гражданским служащим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исполнении должностных обязанностей доходов (неосновательного обогащения) в денежной либо натуральной форме, доходов в виде материальной выгоды непосредственно для гражданского служащего, членов его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семьи,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для граждан или организаций, с которыми гражданский служащий связан финансовыми или иными обязательствами.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159" y="-1"/>
            <a:ext cx="3402842" cy="330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80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8" y="723331"/>
            <a:ext cx="12055522" cy="150706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возникновения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личной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заинтересованности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приводит или может привести к конфликту интересов,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служащий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проинформировать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представителя нанимателя </a:t>
            </a:r>
            <a:r>
              <a:rPr lang="ru-RU" sz="2800" b="1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письменной форме.</a:t>
            </a:r>
            <a:endParaRPr lang="ru-RU" sz="1200" b="1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960" y="3006376"/>
            <a:ext cx="5787959" cy="385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501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"/>
            <a:ext cx="12192000" cy="37170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Представитель нанимателя, если ему стало известно о возникновении у служащего личной заинтересованности, которая приводит или может привести к конфликту интересов, обязан принять меры по предотвращению или урегулированию конфликта интересов.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720" y="3717031"/>
            <a:ext cx="5112568" cy="314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122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4150" y="-609"/>
            <a:ext cx="10053852" cy="1062966"/>
          </a:xfrm>
          <a:solidFill>
            <a:srgbClr val="0066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182880"/>
            <a:r>
              <a:rPr lang="ru-RU" sz="3600" dirty="0">
                <a:solidFill>
                  <a:srgbClr val="FFC000"/>
                </a:solidFill>
                <a:latin typeface="Times New Roman"/>
                <a:ea typeface="Times New Roman"/>
              </a:rPr>
              <a:t> Конфликт интересов на государственной службе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3068960"/>
            <a:ext cx="12192000" cy="3789040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/>
                <a:ea typeface="Times New Roman"/>
              </a:rPr>
              <a:t>Предотвращение или урегулирование конфликта интересов может состоять в изменении должностного или служебного положения гражданского служащего, являющегося стороной конфликта интересов, вплоть до его отстранения от исполнения должностных (служебных) обязанностей в установленном порядке, и (или) в отказе его от выгоды, явившейся причиной возникновения конфликта интересов.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069051"/>
            <a:ext cx="4104456" cy="199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5480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3773" y="0"/>
            <a:ext cx="12355773" cy="150706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ключевых «областей регулирования»,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возникновение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 интересов является наиболее вероятным:</a:t>
            </a:r>
            <a:endParaRPr lang="ru-RU" sz="1100" b="1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251" y="3090207"/>
            <a:ext cx="6529885" cy="304698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отдельных функций муниципального управления в отношении родственников и/или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лиц, с которыми связана личная заинтересованность муниципального служащего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136" y="2469055"/>
            <a:ext cx="5361864" cy="43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088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189" y="40943"/>
            <a:ext cx="10117540" cy="723331"/>
          </a:xfrm>
        </p:spPr>
        <p:txBody>
          <a:bodyPr>
            <a:noAutofit/>
          </a:bodyPr>
          <a:lstStyle/>
          <a:p>
            <a:pPr algn="ctr"/>
            <a:r>
              <a:rPr lang="ru-RU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290 УК РФ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7379" y="2051162"/>
            <a:ext cx="12064621" cy="1540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Получение взятки</a:t>
            </a:r>
            <a:r>
              <a:rPr lang="ru-RU" sz="2800" kern="1800" dirty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получение должностным лицом, иностранным должностным лицом либо должностным лицом публичной международной организации  лично или через посредника взятки  в виде денег, ценных бумаг, иного имущества либо в виде незаконных оказания ему услуг имущественного характера, предоставления иных имущественных прав за совершение действий (бездействие) в пользу взяткодателя или представляемых им лиц, если такие действия (бездействие) входят в служебные полномочия должностного лица либо если оно в силу </a:t>
            </a:r>
            <a:r>
              <a:rPr lang="ru-RU" sz="2800" kern="1800" dirty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должностного положения</a:t>
            </a:r>
            <a:r>
              <a:rPr lang="ru-RU" sz="2800" kern="1800" dirty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может способствовать таким действиям (бездействию), а равно за </a:t>
            </a:r>
            <a:r>
              <a:rPr lang="ru-RU" sz="2800" kern="1800" dirty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общее покровительство</a:t>
            </a:r>
            <a:r>
              <a:rPr lang="ru-RU" sz="2800" kern="1800" dirty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или </a:t>
            </a:r>
            <a:r>
              <a:rPr lang="ru-RU" sz="2800" kern="1800" dirty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попустительство по службе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378" y="4448556"/>
            <a:ext cx="4302579" cy="24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01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189" y="40943"/>
            <a:ext cx="10117540" cy="723331"/>
          </a:xfrm>
        </p:spPr>
        <p:txBody>
          <a:bodyPr>
            <a:noAutofit/>
          </a:bodyPr>
          <a:lstStyle/>
          <a:p>
            <a:pPr algn="ctr"/>
            <a:r>
              <a:rPr lang="ru-RU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290 УК РФ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7379" y="2051162"/>
            <a:ext cx="12064621" cy="1540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Наказывается </a:t>
            </a:r>
            <a:r>
              <a:rPr lang="ru-RU" sz="2800" kern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штрафом в размере от 25-кратной до 50-кратной суммы взятки с лишением права занимать определенные должности или заниматься определенной деятельностью на срок до трех лет, либо принудительными работами на срок до пяти лет с лишением права занимать определенные должности или заниматься определенной деятельностью на срок до трех лет, либо лишением свободы на срок до трех лет со штрафом в размере 20-кратной суммы взятки.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378" y="4448556"/>
            <a:ext cx="4302579" cy="24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6735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1014</Words>
  <Application>Microsoft Office PowerPoint</Application>
  <PresentationFormat>Произвольный</PresentationFormat>
  <Paragraphs>70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Регулирование  конфликта интересов  </vt:lpstr>
      <vt:lpstr>Конфликт интересов - ситуация, при которой личная заинтересованность муниципального служащего влияет или может повлиять на объективное исполнение им должностных обязанностей </vt:lpstr>
      <vt:lpstr>Личная заинтересованность   возможность получения гражданским служащим при исполнении должностных обязанностей доходов (неосновательного обогащения) в денежной либо натуральной форме, доходов в виде материальной выгоды непосредственно для гражданского служащего, членов его семьи, а также для граждан или организаций, с которыми гражданский служащий связан финансовыми или иными обязательствами.</vt:lpstr>
      <vt:lpstr>В случае возникновения личной заинтересованности, которая приводит или может привести к конфликту интересов, муниципальный служащий  обязан  проинформировать об этом представителя нанимателя в письменной форме.</vt:lpstr>
      <vt:lpstr>Слайд 5</vt:lpstr>
      <vt:lpstr> Конфликт интересов на государственной службе</vt:lpstr>
      <vt:lpstr>Ряд ключевых «областей регулирования»,  в которых возникновение конфликта интересов является наиболее вероятным:</vt:lpstr>
      <vt:lpstr>статья 290 УК РФ</vt:lpstr>
      <vt:lpstr>статья 290 УК РФ</vt:lpstr>
      <vt:lpstr>статья 291 УК РФ</vt:lpstr>
      <vt:lpstr>291.1 УК РФ «Посредничество во взяточничестве»</vt:lpstr>
      <vt:lpstr>в статьях 290, 291 и 291.1 УК РФ:</vt:lpstr>
      <vt:lpstr>Ряд ключевых «областей регулирования»,  в которых возникновение конфликта интересов является наиболее вероятным:</vt:lpstr>
      <vt:lpstr>Ряд ключевых «областей регулирования»,  в которых возникновение конфликта интересов является наиболее вероятным:</vt:lpstr>
      <vt:lpstr>Ряд ключевых «областей регулирования»,  в которых возникновение конфликта интересов является наиболее вероятным:</vt:lpstr>
      <vt:lpstr>Ряд ключевых «областей регулирования»,  в которых возникновение конфликта интересов является наиболее вероятным:</vt:lpstr>
      <vt:lpstr>Ряд ключевых «областей регулирования»,  в которых возникновение конфликта интересов является наиболее вероятным:</vt:lpstr>
      <vt:lpstr>Ряд ключевых «областей регулирования»,  в которых возникновение конфликта интересов является наиболее вероятным:</vt:lpstr>
      <vt:lpstr>Ряд функций муниципального управления, при котором может возникнуть конфликт интересов:</vt:lpstr>
      <vt:lpstr>Ряд функций муниципального управления, при котором может возникнуть конфликт интересов:</vt:lpstr>
      <vt:lpstr>Ряд функций муниципального управления, при котором может возникнуть конфликт интересов:</vt:lpstr>
      <vt:lpstr>Ряд функций государственного управления, при котором может возникнуть конфликт интересов:</vt:lpstr>
      <vt:lpstr>Статья 31. Требования к участникам закупки</vt:lpstr>
      <vt:lpstr>Конфликт интересов – ситуация при которой</vt:lpstr>
      <vt:lpstr>Увольнение в связи с утратой доверия</vt:lpstr>
      <vt:lpstr>Увольнение в связи с утратой доверия</vt:lpstr>
      <vt:lpstr>Увольнение в связи с утратой доверия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Регулирование конфликта интересов</dc:title>
  <dc:creator>user</dc:creator>
  <cp:lastModifiedBy>Ольга Владимировна</cp:lastModifiedBy>
  <cp:revision>42</cp:revision>
  <dcterms:created xsi:type="dcterms:W3CDTF">2015-09-10T19:29:18Z</dcterms:created>
  <dcterms:modified xsi:type="dcterms:W3CDTF">2016-12-28T08:42:40Z</dcterms:modified>
</cp:coreProperties>
</file>