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3" r:id="rId14"/>
    <p:sldId id="272" r:id="rId15"/>
    <p:sldId id="271" r:id="rId16"/>
    <p:sldId id="270" r:id="rId17"/>
    <p:sldId id="269" r:id="rId18"/>
    <p:sldId id="26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rm.instrao.ru/examples.ph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ÐÐ¾ÑÐ¿Ð¸ÑÐ°Ð½Ð¸Ðµ Ð¿Ð¾-ÑÐµÑÑÐºÐ¸: Ð»ÑÐ±Ð¾Ð²Ñ Ðº ÐµÐ´Ðµ, ÑÐºÐ°Ð·ÐºÐ°Ð¼ Ð¸ Ð´Ð²Ð¾Ð¹ÐºÐ°Ð¼ Ð² ÑÐºÐ¾Ð»Ðµ - Ð¯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9" y="548680"/>
            <a:ext cx="3938239" cy="33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9612" y="4335487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Разработка муниципальными общеобразовательными организациями рабочих программ воспитания и  календарных планов воспитательной работы при планировании работы на 2020-2021 учебный год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517232"/>
            <a:ext cx="4169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Коренева Л.Б., заместитель </a:t>
            </a:r>
          </a:p>
          <a:p>
            <a:r>
              <a:rPr lang="ru-RU" dirty="0" smtClean="0"/>
              <a:t>директора МУ ДПО «ЦРО», г. Сыктывкар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7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492" y="404664"/>
            <a:ext cx="64014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Итоги прошедшего учебного года и </a:t>
            </a:r>
            <a:r>
              <a:rPr lang="ru-RU" b="1" dirty="0"/>
              <a:t>основные направления работы на новый учебный год обсудили на совещании в режиме </a:t>
            </a:r>
            <a:r>
              <a:rPr lang="ru-RU" dirty="0"/>
              <a:t>ВКС с органами исполнительной власти субъектов Российской Федерации, осуществляющими государственное управление в сфере образования. Совещание прошло под председательством Министра просвещения Российской Федерации Сергея Кравцова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Речь не идёт о какой-то дополнительной бюрократической нагрузке, речь идёт о систематизации той большой работы по воспитанию наших школьников. 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этой части мы сегодня готовим </a:t>
            </a:r>
            <a:r>
              <a:rPr lang="ru-RU" b="1" u="sng" dirty="0">
                <a:solidFill>
                  <a:srgbClr val="C00000"/>
                </a:solidFill>
              </a:rPr>
              <a:t>новый нацпроект, он финансово обеспечит реализацию данного закона»</a:t>
            </a:r>
            <a:r>
              <a:rPr lang="ru-RU" b="1" dirty="0">
                <a:solidFill>
                  <a:srgbClr val="C00000"/>
                </a:solidFill>
              </a:rPr>
              <a:t>, – сказал Сергей Кравцов.</a:t>
            </a:r>
          </a:p>
        </p:txBody>
      </p:sp>
      <p:pic>
        <p:nvPicPr>
          <p:cNvPr id="4" name="Picture 2" descr="ÐÐ°Ð·Ð½Ð°ÑÐµÐ½ Ð½Ð¾Ð²ÑÐ¹ Ð¼Ð¸Ð½Ð¸ÑÑÑ Ð¿ÑÐ¾ÑÐ²ÐµÑÐµÐ½Ð¸Ñ: ÐÐ¾Ð»Ð¸ÑÐ¸ÐºÐ°: Ð Ð¾ÑÑÐ¸Ñ: Lenta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23" y="395714"/>
            <a:ext cx="1728192" cy="25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/>
          <a:stretch/>
        </p:blipFill>
        <p:spPr bwMode="auto">
          <a:xfrm>
            <a:off x="39743" y="116632"/>
            <a:ext cx="9280947" cy="501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6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/>
        </p:blipFill>
        <p:spPr bwMode="auto">
          <a:xfrm>
            <a:off x="5471" y="404664"/>
            <a:ext cx="908788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6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9" r="21021" b="-8730"/>
          <a:stretch/>
        </p:blipFill>
        <p:spPr bwMode="auto">
          <a:xfrm>
            <a:off x="107504" y="188640"/>
            <a:ext cx="8712968" cy="54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22920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Примеры модульного наполнения раздела «Виды, формы и содержание деятельности»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3636" y="948690"/>
            <a:ext cx="37488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Сборник составлен по результатам экспертного отбора лучших модулей авторских рабочих программ воспитания, созданных в ходе апробации Примерной программы воспитания. Сборник включает примеры инвариантных и вариативных модулей «Классное руководство», «Школьный урок», «Курсы внеурочной деятельности», «Работа с родителями», «Самоуправление», «Профориентация», «Ключевые общешкольные дела», «Детские общественные объединения», «Школьные медиа», «Экскурсии, экспедиции, походы», «Организация предметно-эстетической среды» и примеры собственных модулей образовательных организаций. </a:t>
            </a:r>
          </a:p>
        </p:txBody>
      </p:sp>
    </p:spTree>
    <p:extLst>
      <p:ext uri="{BB962C8B-B14F-4D97-AF65-F5344CB8AC3E}">
        <p14:creationId xmlns:p14="http://schemas.microsoft.com/office/powerpoint/2010/main" val="3295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Назначение примерной программы воспитания </a:t>
            </a:r>
            <a:r>
              <a:rPr lang="ru-RU" dirty="0" smtClean="0"/>
              <a:t>–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помочь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образовательным организациям создать </a:t>
            </a:r>
            <a:r>
              <a:rPr lang="ru-RU" dirty="0"/>
              <a:t>и реализовать собственные работающие программы воспитания, направленные на решение проблем гармоничного вхождения обучающихся в социальный мир и налаживания ответственных взаимоотношений </a:t>
            </a:r>
            <a:r>
              <a:rPr lang="ru-RU" dirty="0" smtClean="0"/>
              <a:t>с </a:t>
            </a:r>
            <a:r>
              <a:rPr lang="ru-RU" dirty="0"/>
              <a:t>окружающими их людьми.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b="1" dirty="0" smtClean="0"/>
              <a:t>Примерная </a:t>
            </a:r>
            <a:r>
              <a:rPr lang="ru-RU" b="1" dirty="0"/>
              <a:t>программа показывает</a:t>
            </a:r>
            <a:r>
              <a:rPr lang="ru-RU" dirty="0" smtClean="0"/>
              <a:t>,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  <a:r>
              <a:rPr lang="ru-RU" dirty="0"/>
              <a:t>каким образом педагогические работники (учитель, классный руководитель, заместитель директора по воспитательной работе, старший вожатый, воспитатель, куратор, </a:t>
            </a:r>
            <a:r>
              <a:rPr lang="ru-RU" dirty="0" err="1"/>
              <a:t>тьютор</a:t>
            </a:r>
            <a:r>
              <a:rPr lang="ru-RU" dirty="0"/>
              <a:t> и т.п.) наставники, </a:t>
            </a:r>
            <a:r>
              <a:rPr lang="ru-RU" dirty="0" smtClean="0"/>
              <a:t>могут</a:t>
            </a:r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реализовать </a:t>
            </a:r>
            <a:r>
              <a:rPr lang="ru-RU" b="1" dirty="0">
                <a:solidFill>
                  <a:srgbClr val="C00000"/>
                </a:solidFill>
              </a:rPr>
              <a:t>воспитательный потенциал их </a:t>
            </a:r>
            <a:r>
              <a:rPr lang="ru-RU" b="1" u="sng" dirty="0">
                <a:solidFill>
                  <a:srgbClr val="C00000"/>
                </a:solidFill>
              </a:rPr>
              <a:t>совместной </a:t>
            </a:r>
            <a:r>
              <a:rPr lang="ru-RU" b="1" u="sng" dirty="0" smtClean="0">
                <a:solidFill>
                  <a:srgbClr val="C00000"/>
                </a:solidFill>
              </a:rPr>
              <a:t>с </a:t>
            </a:r>
            <a:r>
              <a:rPr lang="ru-RU" b="1" u="sng" dirty="0">
                <a:solidFill>
                  <a:srgbClr val="C00000"/>
                </a:solidFill>
              </a:rPr>
              <a:t>обучающимися деятельност</a:t>
            </a:r>
            <a:r>
              <a:rPr lang="ru-RU" b="1" dirty="0">
                <a:solidFill>
                  <a:srgbClr val="C00000"/>
                </a:solidFill>
              </a:rPr>
              <a:t>и и тем самым сделать свою школу воспитывающей организацией. </a:t>
            </a:r>
          </a:p>
        </p:txBody>
      </p:sp>
    </p:spTree>
    <p:extLst>
      <p:ext uri="{BB962C8B-B14F-4D97-AF65-F5344CB8AC3E}">
        <p14:creationId xmlns:p14="http://schemas.microsoft.com/office/powerpoint/2010/main" val="3295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44118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/>
            <a:r>
              <a:rPr lang="ru-RU" b="1" dirty="0"/>
              <a:t>Идеи </a:t>
            </a:r>
            <a:r>
              <a:rPr lang="ru-RU" b="1" dirty="0" smtClean="0"/>
              <a:t>Примерной программы воспитания</a:t>
            </a:r>
            <a:endParaRPr lang="ru-RU" dirty="0"/>
          </a:p>
          <a:p>
            <a:r>
              <a:rPr lang="ru-RU" b="1" dirty="0"/>
              <a:t>	</a:t>
            </a:r>
            <a:endParaRPr lang="ru-RU" b="1" dirty="0" smtClean="0"/>
          </a:p>
          <a:p>
            <a:r>
              <a:rPr lang="ru-RU" b="1" dirty="0" smtClean="0"/>
              <a:t>Примерная </a:t>
            </a:r>
            <a:r>
              <a:rPr lang="ru-RU" b="1" dirty="0"/>
              <a:t>программа воспитания </a:t>
            </a:r>
            <a:r>
              <a:rPr lang="ru-RU" b="1" dirty="0" smtClean="0"/>
              <a:t>предлагает </a:t>
            </a:r>
            <a:r>
              <a:rPr lang="ru-RU" b="1" dirty="0"/>
              <a:t>реальные формы организации  совместной деятельности обучающихся и педаг</a:t>
            </a:r>
            <a:r>
              <a:rPr lang="ru-RU" dirty="0"/>
              <a:t>огов, направленные на достижение личностных результатов  образования.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Она </a:t>
            </a:r>
            <a:r>
              <a:rPr lang="ru-RU" dirty="0"/>
              <a:t>составлена разработчиками как конструктор для создания рабочей программы воспитания  школы</a:t>
            </a:r>
            <a:r>
              <a:rPr lang="ru-RU" b="1" dirty="0"/>
              <a:t>. </a:t>
            </a:r>
            <a:r>
              <a:rPr lang="ru-RU" b="1" dirty="0">
                <a:solidFill>
                  <a:srgbClr val="C00000"/>
                </a:solidFill>
              </a:rPr>
              <a:t>КОНСТРУКТОР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/>
              <a:t>в котором определены </a:t>
            </a:r>
            <a:r>
              <a:rPr lang="ru-RU" b="1" dirty="0" err="1">
                <a:solidFill>
                  <a:srgbClr val="C00000"/>
                </a:solidFill>
              </a:rPr>
              <a:t>инвариативные</a:t>
            </a:r>
            <a:r>
              <a:rPr lang="ru-RU" b="1" dirty="0">
                <a:solidFill>
                  <a:srgbClr val="C00000"/>
                </a:solidFill>
              </a:rPr>
              <a:t> и вариативные блок</a:t>
            </a:r>
            <a:r>
              <a:rPr lang="ru-RU" dirty="0"/>
              <a:t>и,  что означает, что определён минимум воспитательной деятельности школы и возможности для развития.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Он позволяет каждой образовательной организации, взяв за основу содержание </a:t>
            </a:r>
            <a:r>
              <a:rPr lang="ru-RU" dirty="0" err="1"/>
              <a:t>ее</a:t>
            </a:r>
            <a:r>
              <a:rPr lang="ru-RU" dirty="0"/>
              <a:t> разделов, корректировать их там, где это необходимо: добавлять нужные или удалять неактуальные материалы, приводя тем самым свою программу в соответствие с реальной деятельностью, которая школа будет осуществлять в сфере воспитания</a:t>
            </a:r>
            <a:r>
              <a:rPr lang="ru-RU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Разрабатывая </a:t>
            </a:r>
            <a:r>
              <a:rPr lang="ru-RU" b="1" dirty="0"/>
              <a:t>собственную программу воспитания, </a:t>
            </a:r>
            <a:r>
              <a:rPr lang="ru-RU" b="1" dirty="0" smtClean="0"/>
              <a:t>школа вправе </a:t>
            </a:r>
            <a:r>
              <a:rPr lang="ru-RU" b="1" dirty="0"/>
              <a:t>включать в </a:t>
            </a:r>
            <a:r>
              <a:rPr lang="ru-RU" b="1" dirty="0" err="1"/>
              <a:t>нее</a:t>
            </a:r>
            <a:r>
              <a:rPr lang="ru-RU" b="1" dirty="0"/>
              <a:t> только те вариативные модули, которые помогут вам в наибольшей степени реализовать воспитательный потенциал школы с </a:t>
            </a:r>
            <a:r>
              <a:rPr lang="ru-RU" b="1" dirty="0" err="1"/>
              <a:t>учетом</a:t>
            </a:r>
            <a:r>
              <a:rPr lang="ru-RU" b="1" dirty="0"/>
              <a:t> имеющихся у вас кадровых и материальных ресурсов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dirty="0"/>
              <a:t>Программа должна быть короткой и ясной, содержащей конкретное описание предстоящей работы с детьми, а не общие рассуждения о воспитании.</a:t>
            </a:r>
          </a:p>
        </p:txBody>
      </p:sp>
    </p:spTree>
    <p:extLst>
      <p:ext uri="{BB962C8B-B14F-4D97-AF65-F5344CB8AC3E}">
        <p14:creationId xmlns:p14="http://schemas.microsoft.com/office/powerpoint/2010/main" val="3295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408" y="836712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Должно получиться </a:t>
            </a:r>
            <a:r>
              <a:rPr lang="ru-RU" b="1" dirty="0"/>
              <a:t>три модификации программы воспитания, </a:t>
            </a:r>
            <a:r>
              <a:rPr lang="ru-RU" dirty="0"/>
              <a:t>каждая из которых состоит из двух частей: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1) </a:t>
            </a:r>
            <a:r>
              <a:rPr lang="ru-RU" b="1" dirty="0"/>
              <a:t>едино</a:t>
            </a:r>
            <a:r>
              <a:rPr lang="ru-RU" dirty="0"/>
              <a:t>й для всех уровней </a:t>
            </a:r>
            <a:r>
              <a:rPr lang="ru-RU" b="1" dirty="0"/>
              <a:t>общего образован</a:t>
            </a:r>
            <a:r>
              <a:rPr lang="ru-RU" dirty="0"/>
              <a:t>ия части, включающей 4 основных раздела – составляется на основе примерной программы </a:t>
            </a:r>
            <a:r>
              <a:rPr lang="ru-RU" dirty="0" err="1"/>
              <a:t>путем</a:t>
            </a:r>
            <a:r>
              <a:rPr lang="ru-RU" dirty="0"/>
              <a:t> удаления неактуальной или добавления необходимой для каждой конкретной школы информации:</a:t>
            </a:r>
          </a:p>
          <a:p>
            <a:r>
              <a:rPr lang="ru-RU" dirty="0"/>
              <a:t>- </a:t>
            </a:r>
            <a:r>
              <a:rPr lang="ru-RU" b="1" dirty="0"/>
              <a:t>о специфике воспитательного процесса в школе,</a:t>
            </a:r>
          </a:p>
          <a:p>
            <a:r>
              <a:rPr lang="ru-RU" b="1" dirty="0"/>
              <a:t>- о задачах воспитания,</a:t>
            </a:r>
          </a:p>
          <a:p>
            <a:r>
              <a:rPr lang="ru-RU" b="1" dirty="0"/>
              <a:t>- о видах, формах и содержании деятельности,</a:t>
            </a:r>
          </a:p>
          <a:p>
            <a:r>
              <a:rPr lang="ru-RU" b="1" dirty="0" smtClean="0"/>
              <a:t>- об </a:t>
            </a:r>
            <a:r>
              <a:rPr lang="ru-RU" b="1" dirty="0"/>
              <a:t>анализе осуществляемого в школе воспитательного процесса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2) особенной для каждого уровня общего образования части, представляющей собой </a:t>
            </a:r>
            <a:r>
              <a:rPr lang="ru-RU" b="1" dirty="0"/>
              <a:t>ежегодный календарный план воспитательной работ</a:t>
            </a:r>
            <a:r>
              <a:rPr lang="ru-RU" dirty="0"/>
              <a:t>ы – разрабатывается самостоятельно и корректируется каждой образовательной организацией из года в год. </a:t>
            </a:r>
          </a:p>
        </p:txBody>
      </p:sp>
    </p:spTree>
    <p:extLst>
      <p:ext uri="{BB962C8B-B14F-4D97-AF65-F5344CB8AC3E}">
        <p14:creationId xmlns:p14="http://schemas.microsoft.com/office/powerpoint/2010/main" val="3295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Ð½ÐµÑÑÐ¾ÑÐ½Ð°Ñ Ð´ÐµÑÑÐµÐ»ÑÐ½Ð¾ÑÑÑ ÑÐºÐ¾Ð»ÑÐ½Ð¸ÐºÐ¾Ð². ÐÐµÑÐ¾Ð´Ð¸ÑÐµÑÐºÐ¸Ð¹ ÐºÐ¾Ð½ÑÑÑÑÐºÑÐ¾Ñ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1" y="404664"/>
            <a:ext cx="39817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t="13492" r="23587" b="6250"/>
          <a:stretch/>
        </p:blipFill>
        <p:spPr bwMode="auto">
          <a:xfrm>
            <a:off x="4261443" y="1911959"/>
            <a:ext cx="4882557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Примерная </a:t>
            </a:r>
            <a:r>
              <a:rPr lang="ru-RU" b="1" dirty="0"/>
              <a:t>программа воспитания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b="1" i="1" dirty="0"/>
              <a:t>раздел</a:t>
            </a:r>
            <a:r>
              <a:rPr lang="ru-RU" b="1" dirty="0"/>
              <a:t> </a:t>
            </a:r>
            <a:r>
              <a:rPr lang="ru-RU" b="1" i="1" dirty="0"/>
              <a:t>«Особенности организуемого в школе воспитательного процесса</a:t>
            </a:r>
            <a:r>
              <a:rPr lang="ru-RU" b="1" dirty="0" smtClean="0"/>
              <a:t>»</a:t>
            </a:r>
          </a:p>
          <a:p>
            <a:endParaRPr lang="ru-RU" b="1" dirty="0"/>
          </a:p>
          <a:p>
            <a:r>
              <a:rPr lang="ru-RU" b="1" i="1" dirty="0"/>
              <a:t>раздел «Цель и задачи воспитания</a:t>
            </a:r>
            <a:r>
              <a:rPr lang="ru-RU" b="1" i="1" dirty="0" smtClean="0"/>
              <a:t>»</a:t>
            </a:r>
          </a:p>
          <a:p>
            <a:endParaRPr lang="ru-RU" b="1" dirty="0"/>
          </a:p>
          <a:p>
            <a:r>
              <a:rPr lang="ru-RU" b="1" i="1" dirty="0"/>
              <a:t>раздел</a:t>
            </a:r>
            <a:r>
              <a:rPr lang="ru-RU" b="1" dirty="0"/>
              <a:t> </a:t>
            </a:r>
            <a:r>
              <a:rPr lang="ru-RU" b="1" i="1" dirty="0"/>
              <a:t>«Виды, формы и содержание деятельности»</a:t>
            </a:r>
            <a:endParaRPr lang="ru-RU" b="1" dirty="0"/>
          </a:p>
          <a:p>
            <a:endParaRPr lang="ru-RU" b="1" i="1" dirty="0" smtClean="0"/>
          </a:p>
          <a:p>
            <a:r>
              <a:rPr lang="ru-RU" b="1" i="1" dirty="0" smtClean="0"/>
              <a:t>раздел </a:t>
            </a:r>
            <a:r>
              <a:rPr lang="ru-RU" b="1" i="1" dirty="0"/>
              <a:t>«Основные направления самоанализа воспитательной работы»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29479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 программе воспитания каждой школой прилагается ежегодный календарный план воспитательной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3295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ÑÐ³Ð°Ð½Ð¸Ð·Ð°ÑÐ¸Ñ Ð²Ð½ÐµÑÑÐ¾ÑÐ½Ð¾Ð¹ Ð´ÐµÑÑÐµÐ»ÑÐ½Ð¾ÑÑÐ¸ Ð² Ð½Ð°ÑÐ°Ð»ÑÐ½Ð¾Ð¹ ÑÐºÐ¾Ð»Ð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2" cy="54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Конкретизация общей цели воспитания применительно к возрастным особенностям обучающихся </a:t>
            </a:r>
            <a:r>
              <a:rPr lang="ru-RU" b="1" i="1" dirty="0" smtClean="0"/>
              <a:t> ( для каждого уровня) </a:t>
            </a:r>
            <a:r>
              <a:rPr lang="ru-RU" b="1" i="1" dirty="0"/>
              <a:t>проводится на основе выделения целей </a:t>
            </a:r>
            <a:r>
              <a:rPr lang="ru-RU" b="1" i="1" dirty="0" err="1"/>
              <a:t>трех</a:t>
            </a:r>
            <a:r>
              <a:rPr lang="ru-RU" b="1" i="1" dirty="0"/>
              <a:t> </a:t>
            </a:r>
            <a:r>
              <a:rPr lang="ru-RU" b="1" i="1" dirty="0" smtClean="0"/>
              <a:t>уровней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" r="29268" b="20042"/>
          <a:stretch/>
        </p:blipFill>
        <p:spPr bwMode="auto">
          <a:xfrm>
            <a:off x="107505" y="716687"/>
            <a:ext cx="903649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1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Перечень задач ППВ конкретный и понятный</a:t>
            </a:r>
            <a:r>
              <a:rPr lang="ru-RU" b="1" dirty="0" smtClean="0"/>
              <a:t>. 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Сформулирован по формам и видам деятельности, определяют модули ППВ.</a:t>
            </a:r>
          </a:p>
          <a:p>
            <a:endParaRPr lang="ru-RU" dirty="0"/>
          </a:p>
          <a:p>
            <a:r>
              <a:rPr lang="ru-RU" sz="1400" i="1" dirty="0" smtClean="0"/>
              <a:t>реализовывать </a:t>
            </a:r>
            <a:r>
              <a:rPr lang="ru-RU" sz="1400" i="1" dirty="0"/>
              <a:t>воспитательные возможности </a:t>
            </a:r>
            <a:r>
              <a:rPr lang="ru-RU" b="1" i="1" dirty="0"/>
              <a:t>общешкольных ключевых дел</a:t>
            </a:r>
            <a:r>
              <a:rPr lang="ru-RU" sz="1400" i="1" dirty="0"/>
              <a:t>, поддерживать традиции их коллективного планирования, организации, проведения и анализа в школьном сообществе;</a:t>
            </a:r>
            <a:endParaRPr lang="ru-RU" sz="1400" dirty="0"/>
          </a:p>
          <a:p>
            <a:r>
              <a:rPr lang="ru-RU" sz="1400" i="1" dirty="0"/>
              <a:t>реализовывать </a:t>
            </a:r>
            <a:r>
              <a:rPr lang="ru-RU" b="1" i="1" dirty="0"/>
              <a:t>потенциал классного руководства </a:t>
            </a:r>
            <a:r>
              <a:rPr lang="ru-RU" sz="1400" i="1" dirty="0"/>
              <a:t>в воспитании обучающихся, поддерживать активное участие классных сообществ в жизни школы;</a:t>
            </a:r>
            <a:endParaRPr lang="ru-RU" sz="1400" dirty="0"/>
          </a:p>
          <a:p>
            <a:r>
              <a:rPr lang="ru-RU" b="1" i="1" dirty="0"/>
              <a:t>вовлекать обучающихся в кружки, секции, кл</a:t>
            </a:r>
            <a:r>
              <a:rPr lang="ru-RU" sz="1400" b="1" i="1" dirty="0"/>
              <a:t>убы</a:t>
            </a:r>
            <a:r>
              <a:rPr lang="ru-RU" sz="1400" i="1" dirty="0"/>
              <a:t>, студии и иные объединения, работающие по школьным программам внеурочной деятельности, реализовывать их воспитательные возможности;</a:t>
            </a:r>
            <a:endParaRPr lang="ru-RU" sz="1400" dirty="0"/>
          </a:p>
          <a:p>
            <a:r>
              <a:rPr lang="ru-RU" sz="1400" i="1" dirty="0"/>
              <a:t>использовать в воспитании обучающихся </a:t>
            </a:r>
            <a:r>
              <a:rPr lang="ru-RU" b="1" i="1" dirty="0"/>
              <a:t>возможности школьного урока</a:t>
            </a:r>
            <a:r>
              <a:rPr lang="ru-RU" sz="1400" i="1" dirty="0"/>
              <a:t>, поддерживать использование на уроках интерактивных форм занятий с обучающимися; </a:t>
            </a:r>
            <a:endParaRPr lang="ru-RU" sz="1400" dirty="0"/>
          </a:p>
          <a:p>
            <a:r>
              <a:rPr lang="ru-RU" sz="1400" i="1" dirty="0"/>
              <a:t>инициировать и поддерживать </a:t>
            </a:r>
            <a:r>
              <a:rPr lang="ru-RU" b="1" i="1" dirty="0"/>
              <a:t>ученическое самоуправлени</a:t>
            </a:r>
            <a:r>
              <a:rPr lang="ru-RU" i="1" dirty="0"/>
              <a:t>е </a:t>
            </a:r>
            <a:r>
              <a:rPr lang="ru-RU" sz="1400" i="1" dirty="0"/>
              <a:t>– как на уровне школы, так и на уровне классных сообществ; </a:t>
            </a:r>
            <a:endParaRPr lang="ru-RU" sz="1400" dirty="0"/>
          </a:p>
          <a:p>
            <a:r>
              <a:rPr lang="ru-RU" sz="1400" i="1" dirty="0"/>
              <a:t>поддерживать деятельность функционирующих на базе школы </a:t>
            </a:r>
            <a:r>
              <a:rPr lang="ru-RU" b="1" i="1" dirty="0"/>
              <a:t>детских общественных объединений </a:t>
            </a:r>
            <a:r>
              <a:rPr lang="ru-RU" i="1" dirty="0"/>
              <a:t>и организаций;</a:t>
            </a:r>
            <a:endParaRPr lang="ru-RU" dirty="0"/>
          </a:p>
          <a:p>
            <a:r>
              <a:rPr lang="ru-RU" sz="1400" i="1" dirty="0"/>
              <a:t>организовывать для обучающихся </a:t>
            </a:r>
            <a:r>
              <a:rPr lang="ru-RU" b="1" i="1" dirty="0"/>
              <a:t>экскурсии, экспедиции, походы </a:t>
            </a:r>
            <a:r>
              <a:rPr lang="ru-RU" sz="1400" i="1" dirty="0" smtClean="0"/>
              <a:t>и </a:t>
            </a:r>
            <a:r>
              <a:rPr lang="ru-RU" sz="1400" i="1" dirty="0"/>
              <a:t>реализовывать их воспитательный потенциал;</a:t>
            </a:r>
            <a:endParaRPr lang="ru-RU" sz="1400" dirty="0"/>
          </a:p>
          <a:p>
            <a:r>
              <a:rPr lang="ru-RU" sz="1400" i="1" dirty="0"/>
              <a:t>организовывать </a:t>
            </a:r>
            <a:r>
              <a:rPr lang="ru-RU" b="1" i="1" dirty="0" err="1"/>
              <a:t>профориентационную</a:t>
            </a:r>
            <a:r>
              <a:rPr lang="ru-RU" b="1" i="1" dirty="0"/>
              <a:t> работу </a:t>
            </a:r>
            <a:r>
              <a:rPr lang="ru-RU" sz="1400" i="1" dirty="0"/>
              <a:t>с обучающимися;</a:t>
            </a:r>
            <a:endParaRPr lang="ru-RU" sz="1400" dirty="0"/>
          </a:p>
          <a:p>
            <a:r>
              <a:rPr lang="ru-RU" sz="1400" i="1" dirty="0"/>
              <a:t>организовать работу </a:t>
            </a:r>
            <a:r>
              <a:rPr lang="ru-RU" b="1" i="1" dirty="0"/>
              <a:t>школьных медиа</a:t>
            </a:r>
            <a:r>
              <a:rPr lang="ru-RU" sz="1400" b="1" i="1" dirty="0"/>
              <a:t>, </a:t>
            </a:r>
            <a:r>
              <a:rPr lang="ru-RU" sz="1400" i="1" dirty="0"/>
              <a:t>реализовывать их воспитательный потенциал; </a:t>
            </a:r>
            <a:endParaRPr lang="ru-RU" sz="1400" dirty="0"/>
          </a:p>
          <a:p>
            <a:r>
              <a:rPr lang="ru-RU" sz="1400" i="1" dirty="0"/>
              <a:t>развивать </a:t>
            </a:r>
            <a:r>
              <a:rPr lang="ru-RU" b="1" i="1" dirty="0"/>
              <a:t>предметно-эстетическую среду </a:t>
            </a:r>
            <a:r>
              <a:rPr lang="ru-RU" sz="1400" b="1" i="1" dirty="0"/>
              <a:t>школы </a:t>
            </a:r>
            <a:r>
              <a:rPr lang="ru-RU" sz="1400" i="1" dirty="0"/>
              <a:t>и реализовывать </a:t>
            </a:r>
            <a:r>
              <a:rPr lang="ru-RU" sz="1400" i="1" dirty="0" err="1"/>
              <a:t>ее</a:t>
            </a:r>
            <a:r>
              <a:rPr lang="ru-RU" sz="1400" i="1" dirty="0"/>
              <a:t> воспитательные возможности;</a:t>
            </a:r>
            <a:endParaRPr lang="ru-RU" sz="1400" dirty="0"/>
          </a:p>
          <a:p>
            <a:r>
              <a:rPr lang="ru-RU" b="1" i="1" dirty="0"/>
              <a:t>организовать работу с семьями обучающихся</a:t>
            </a:r>
            <a:r>
              <a:rPr lang="ru-RU" sz="1400" i="1" dirty="0"/>
              <a:t>, их родителями или законными представителями, направленную на совместное решение проблем личностного развития обучающихся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56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12845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Инвариантные модули: </a:t>
            </a:r>
          </a:p>
          <a:p>
            <a:pPr lvl="0" algn="ctr" latinLnBrk="1"/>
            <a:r>
              <a:rPr lang="ru-RU" sz="2000" dirty="0"/>
              <a:t>«Классное руководство</a:t>
            </a:r>
            <a:r>
              <a:rPr lang="ru-RU" sz="2000" dirty="0" smtClean="0"/>
              <a:t>»</a:t>
            </a:r>
            <a:endParaRPr lang="ru-RU" sz="2000" dirty="0"/>
          </a:p>
          <a:p>
            <a:pPr lvl="0" algn="ctr" latinLnBrk="1"/>
            <a:r>
              <a:rPr lang="ru-RU" sz="2000" dirty="0"/>
              <a:t>«Школьный урок</a:t>
            </a:r>
            <a:r>
              <a:rPr lang="ru-RU" sz="2000" dirty="0" smtClean="0"/>
              <a:t>» </a:t>
            </a:r>
            <a:endParaRPr lang="ru-RU" sz="2000" dirty="0"/>
          </a:p>
          <a:p>
            <a:pPr lvl="0" algn="ctr" latinLnBrk="1"/>
            <a:r>
              <a:rPr lang="ru-RU" sz="2000" dirty="0"/>
              <a:t>«Курсы внеурочной деятельности</a:t>
            </a:r>
            <a:r>
              <a:rPr lang="ru-RU" sz="2000" dirty="0" smtClean="0"/>
              <a:t>»</a:t>
            </a:r>
            <a:endParaRPr lang="ru-RU" sz="2000" dirty="0"/>
          </a:p>
          <a:p>
            <a:pPr lvl="0" algn="ctr" latinLnBrk="1"/>
            <a:r>
              <a:rPr lang="ru-RU" sz="2000" dirty="0"/>
              <a:t>«Работа с родителями</a:t>
            </a:r>
            <a:r>
              <a:rPr lang="ru-RU" sz="2000" dirty="0" smtClean="0"/>
              <a:t>»</a:t>
            </a:r>
            <a:endParaRPr lang="ru-RU" sz="2000" dirty="0"/>
          </a:p>
          <a:p>
            <a:pPr lvl="0" algn="ctr" latinLnBrk="1"/>
            <a:r>
              <a:rPr lang="ru-RU" sz="2000" dirty="0"/>
              <a:t>«Самоуправление</a:t>
            </a:r>
            <a:r>
              <a:rPr lang="ru-RU" sz="2000" dirty="0" smtClean="0"/>
              <a:t>»</a:t>
            </a:r>
            <a:endParaRPr lang="ru-RU" sz="2000" dirty="0"/>
          </a:p>
          <a:p>
            <a:pPr lvl="0" algn="ctr" latinLnBrk="1"/>
            <a:r>
              <a:rPr lang="ru-RU" sz="2000" dirty="0"/>
              <a:t>«Профориентация</a:t>
            </a:r>
            <a:r>
              <a:rPr lang="ru-RU" sz="2000" dirty="0" smtClean="0"/>
              <a:t>»</a:t>
            </a:r>
            <a:endParaRPr lang="ru-RU" sz="2000" dirty="0"/>
          </a:p>
          <a:p>
            <a:pPr algn="ctr"/>
            <a:r>
              <a:rPr lang="ru-RU" sz="1400" i="1" dirty="0"/>
              <a:t>Два последних модуля не являются инвариантными для образовательных организаций, реализующих только образовательные программы начального общего образования. </a:t>
            </a:r>
            <a:endParaRPr lang="ru-RU" sz="1400" dirty="0"/>
          </a:p>
          <a:p>
            <a:endParaRPr lang="ru-RU" sz="2000" b="1" u="sng" dirty="0" smtClean="0"/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Вариативные </a:t>
            </a:r>
            <a:r>
              <a:rPr lang="ru-RU" sz="2000" b="1" u="sng" dirty="0">
                <a:solidFill>
                  <a:srgbClr val="C00000"/>
                </a:solidFill>
              </a:rPr>
              <a:t>модули: </a:t>
            </a:r>
          </a:p>
          <a:p>
            <a:pPr lvl="0" algn="ctr" latinLnBrk="1"/>
            <a:r>
              <a:rPr lang="ru-RU" sz="2000" dirty="0"/>
              <a:t>«Ключевые общешкольные дела</a:t>
            </a:r>
            <a:r>
              <a:rPr lang="ru-RU" sz="2000" dirty="0" smtClean="0"/>
              <a:t>»</a:t>
            </a:r>
            <a:endParaRPr lang="ru-RU" sz="2000" dirty="0"/>
          </a:p>
          <a:p>
            <a:pPr lvl="0" algn="ctr" latinLnBrk="1"/>
            <a:r>
              <a:rPr lang="ru-RU" sz="2000" dirty="0"/>
              <a:t>«Детские общественные объединения</a:t>
            </a:r>
            <a:r>
              <a:rPr lang="ru-RU" sz="2000" dirty="0" smtClean="0"/>
              <a:t>»</a:t>
            </a:r>
            <a:endParaRPr lang="ru-RU" sz="2000" dirty="0"/>
          </a:p>
          <a:p>
            <a:pPr lvl="0" algn="ctr" latinLnBrk="1"/>
            <a:r>
              <a:rPr lang="ru-RU" sz="2000" dirty="0"/>
              <a:t>«Школьные медиа</a:t>
            </a:r>
            <a:r>
              <a:rPr lang="ru-RU" sz="2000" dirty="0" smtClean="0"/>
              <a:t>» </a:t>
            </a:r>
            <a:endParaRPr lang="ru-RU" sz="2000" dirty="0"/>
          </a:p>
          <a:p>
            <a:pPr lvl="0" algn="ctr" latinLnBrk="1"/>
            <a:r>
              <a:rPr lang="ru-RU" sz="2000" dirty="0"/>
              <a:t>«Экскурсии, экспедиции, походы</a:t>
            </a:r>
            <a:r>
              <a:rPr lang="ru-RU" sz="2000" dirty="0" smtClean="0"/>
              <a:t>»</a:t>
            </a:r>
            <a:endParaRPr lang="ru-RU" sz="2000" dirty="0"/>
          </a:p>
          <a:p>
            <a:pPr lvl="0" algn="ctr" latinLnBrk="1"/>
            <a:r>
              <a:rPr lang="ru-RU" sz="2000" dirty="0"/>
              <a:t>«Организация предметно-эстетической среды»</a:t>
            </a:r>
          </a:p>
          <a:p>
            <a:pPr lvl="0" algn="ctr" latinLnBrk="1"/>
            <a:r>
              <a:rPr lang="ru-RU" sz="2000" dirty="0"/>
              <a:t>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389" y="20093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раздел </a:t>
            </a:r>
            <a:r>
              <a:rPr lang="ru-RU" dirty="0"/>
              <a:t>«Виды, формы и содержание деятельности» </a:t>
            </a:r>
          </a:p>
        </p:txBody>
      </p:sp>
    </p:spTree>
    <p:extLst>
      <p:ext uri="{BB962C8B-B14F-4D97-AF65-F5344CB8AC3E}">
        <p14:creationId xmlns:p14="http://schemas.microsoft.com/office/powerpoint/2010/main" val="39240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3758" y="179348"/>
            <a:ext cx="449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Модуль «Ключевые общешкольные дела»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108" y="596457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не набор календарных праздников, отмечаемых в школе, а комплекс коллективных творческих дел, интересных и значимых для обучающихся, объединяющих их вместе с педагогическими работниками в единый коллектив.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19868"/>
              </p:ext>
            </p:extLst>
          </p:nvPr>
        </p:nvGraphicFramePr>
        <p:xfrm>
          <a:off x="0" y="1628800"/>
          <a:ext cx="91439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544197"/>
                <a:gridCol w="3551802"/>
              </a:tblGrid>
              <a:tr h="3645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 образовательной организации: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оциальные проекты </a:t>
                      </a:r>
                    </a:p>
                    <a:p>
                      <a:r>
                        <a:rPr lang="ru-RU" sz="18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открытые дискуссионные площадки </a:t>
                      </a:r>
                    </a:p>
                    <a:p>
                      <a:r>
                        <a:rPr lang="ru-RU" sz="18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проводимые для жителей микрорайона и организуемые совместно с семьями обучающихся спортивные состязания, праздники, фестивали, </a:t>
                      </a:r>
                    </a:p>
                    <a:p>
                      <a:r>
                        <a:rPr lang="ru-RU" sz="18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во всероссийских акциях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уровне образовательной организации:</a:t>
                      </a:r>
                    </a:p>
                    <a:p>
                      <a:r>
                        <a:rPr lang="ru-RU" sz="18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разновозрастные сборы </a:t>
                      </a:r>
                    </a:p>
                    <a:p>
                      <a:r>
                        <a:rPr lang="ru-RU" sz="18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общешкольные праздники ,</a:t>
                      </a:r>
                    </a:p>
                    <a:p>
                      <a:r>
                        <a:rPr lang="ru-RU" sz="18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торжественные р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итуалы посвящения,</a:t>
                      </a:r>
                    </a:p>
                    <a:p>
                      <a:r>
                        <a:rPr lang="ru-RU" sz="1800" b="1" i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капустники,</a:t>
                      </a:r>
                    </a:p>
                    <a:p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церемонии награждения 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уровне классов:</a:t>
                      </a:r>
                    </a:p>
                    <a:p>
                      <a:r>
                        <a:rPr lang="ru-RU" sz="16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и делегирование представителей классов в общешкольные советы</a:t>
                      </a:r>
                      <a:r>
                        <a:rPr lang="ru-RU" sz="16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дел,</a:t>
                      </a:r>
                    </a:p>
                    <a:p>
                      <a:r>
                        <a:rPr lang="ru-RU" sz="16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школьных классов в реализации общешкольных ключевых дел,</a:t>
                      </a:r>
                    </a:p>
                    <a:p>
                      <a:r>
                        <a:rPr lang="ru-RU" sz="16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в рамках класса итогового анализа обучающимися общешкольных ключевых дел, участие представителей классов в итоговом анализе </a:t>
                      </a:r>
                      <a:r>
                        <a:rPr lang="ru-RU" sz="1600" b="1" i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проведенных</a:t>
                      </a:r>
                      <a:r>
                        <a:rPr lang="ru-RU" sz="16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дел на уровне общешкольных советов дела</a:t>
                      </a:r>
                      <a:endParaRPr lang="ru-RU" sz="1600" u="sn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6752" y="5301208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На уровне обучающихся:</a:t>
            </a:r>
            <a:r>
              <a:rPr lang="ru-RU" sz="1600" b="1" i="1" u="sng" dirty="0"/>
              <a:t> </a:t>
            </a:r>
            <a:r>
              <a:rPr lang="ru-RU" sz="1600" b="1" i="1" u="sng" dirty="0" smtClean="0"/>
              <a:t> </a:t>
            </a:r>
            <a:r>
              <a:rPr lang="ru-RU" sz="1600" i="1" u="sng" dirty="0" smtClean="0"/>
              <a:t>вовлечение </a:t>
            </a:r>
            <a:r>
              <a:rPr lang="ru-RU" sz="1600" i="1" u="sng" dirty="0"/>
              <a:t>по возможности</a:t>
            </a:r>
            <a:r>
              <a:rPr lang="ru-RU" sz="1600" i="1" dirty="0"/>
              <a:t> </a:t>
            </a:r>
            <a:r>
              <a:rPr lang="ru-RU" sz="1600" dirty="0"/>
              <a:t>каждого обучающегося в ключевые дела школы </a:t>
            </a:r>
            <a:r>
              <a:rPr lang="ru-RU" sz="1600" dirty="0" smtClean="0"/>
              <a:t>…,  </a:t>
            </a:r>
            <a:r>
              <a:rPr lang="ru-RU" sz="1600" u="sng" dirty="0" smtClean="0"/>
              <a:t>индивидуальная </a:t>
            </a:r>
            <a:r>
              <a:rPr lang="ru-RU" sz="1600" u="sng" dirty="0"/>
              <a:t>помощь </a:t>
            </a:r>
            <a:r>
              <a:rPr lang="ru-RU" sz="1600" dirty="0"/>
              <a:t>обучающемуся (при необходимости) в освоении навыков подготовки, проведения и анализа ключевых </a:t>
            </a:r>
            <a:r>
              <a:rPr lang="ru-RU" sz="1600" dirty="0" smtClean="0"/>
              <a:t>дел; </a:t>
            </a:r>
            <a:r>
              <a:rPr lang="ru-RU" sz="1600" u="sng" dirty="0" smtClean="0"/>
              <a:t>наблюдение </a:t>
            </a:r>
            <a:r>
              <a:rPr lang="ru-RU" sz="1600" dirty="0"/>
              <a:t>за поведением обучающегося </a:t>
            </a:r>
            <a:r>
              <a:rPr lang="ru-RU" sz="1600" dirty="0" smtClean="0"/>
              <a:t>и при </a:t>
            </a:r>
            <a:r>
              <a:rPr lang="ru-RU" sz="1600" u="sng" dirty="0"/>
              <a:t>необходимости коррекция поведения </a:t>
            </a:r>
            <a:r>
              <a:rPr lang="ru-RU" sz="1600" dirty="0"/>
              <a:t>обучающегося через </a:t>
            </a:r>
            <a:r>
              <a:rPr lang="ru-RU" sz="1600" dirty="0" smtClean="0"/>
              <a:t>…..</a:t>
            </a:r>
          </a:p>
          <a:p>
            <a:endParaRPr lang="ru-RU" sz="1600" dirty="0"/>
          </a:p>
          <a:p>
            <a:r>
              <a:rPr lang="ru-RU" sz="1600" b="1" u="sng" dirty="0" smtClean="0">
                <a:solidFill>
                  <a:srgbClr val="C00000"/>
                </a:solidFill>
              </a:rPr>
              <a:t>++++ формы в Методических рекомендациях</a:t>
            </a:r>
            <a:endParaRPr lang="ru-RU" sz="1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539" y="332803"/>
            <a:ext cx="8024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Модуль «Классное руководство</a:t>
            </a:r>
            <a:r>
              <a:rPr lang="ru-RU" b="1" dirty="0" smtClean="0"/>
              <a:t>»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- описано формы и содержание деятельности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i="1" dirty="0" smtClean="0"/>
              <a:t>- разработчикам </a:t>
            </a:r>
            <a:r>
              <a:rPr lang="ru-RU" i="1" dirty="0"/>
              <a:t>необходимо описать те виды </a:t>
            </a:r>
            <a:br>
              <a:rPr lang="ru-RU" i="1" dirty="0"/>
            </a:br>
            <a:r>
              <a:rPr lang="ru-RU" i="1" dirty="0"/>
              <a:t>и формы деятельности, которые используются в работе именно их школы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6041" y="2521611"/>
            <a:ext cx="3644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Работа с классным коллективом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8593" y="3294276"/>
            <a:ext cx="451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Индивидуаль</a:t>
            </a:r>
            <a:r>
              <a:rPr lang="ru-RU" b="1" i="1" dirty="0" err="1"/>
              <a:t>ная</a:t>
            </a:r>
            <a:r>
              <a:rPr lang="en-US" b="1" i="1" dirty="0"/>
              <a:t> </a:t>
            </a:r>
            <a:r>
              <a:rPr lang="en-US" b="1" i="1" dirty="0" err="1"/>
              <a:t>работ</a:t>
            </a:r>
            <a:r>
              <a:rPr lang="ru-RU" b="1" i="1" dirty="0"/>
              <a:t>а</a:t>
            </a:r>
            <a:r>
              <a:rPr lang="en-US" b="1" i="1" dirty="0"/>
              <a:t> с </a:t>
            </a:r>
            <a:r>
              <a:rPr lang="en-US" b="1" i="1" dirty="0" err="1"/>
              <a:t>обучающимися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61468" y="4077072"/>
            <a:ext cx="5482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Работа</a:t>
            </a:r>
            <a:r>
              <a:rPr lang="en-US" b="1" i="1" dirty="0"/>
              <a:t> с </a:t>
            </a:r>
            <a:r>
              <a:rPr lang="en-US" b="1" i="1" dirty="0" err="1"/>
              <a:t>учителями</a:t>
            </a:r>
            <a:r>
              <a:rPr lang="ru-RU" b="1" i="1" dirty="0"/>
              <a:t>-предметниками</a:t>
            </a:r>
            <a:r>
              <a:rPr lang="en-US" b="1" i="1" dirty="0"/>
              <a:t> в </a:t>
            </a:r>
            <a:r>
              <a:rPr lang="en-US" b="1" i="1" dirty="0" err="1"/>
              <a:t>классе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004266"/>
            <a:ext cx="7758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Работа</a:t>
            </a:r>
            <a:r>
              <a:rPr lang="en-US" b="1" i="1" dirty="0"/>
              <a:t> с </a:t>
            </a:r>
            <a:r>
              <a:rPr lang="en-US" b="1" i="1" dirty="0" err="1"/>
              <a:t>родителями</a:t>
            </a:r>
            <a:r>
              <a:rPr lang="en-US" b="1" i="1" dirty="0"/>
              <a:t> </a:t>
            </a:r>
            <a:r>
              <a:rPr lang="en-US" b="1" i="1" dirty="0" err="1"/>
              <a:t>обучающихся</a:t>
            </a:r>
            <a:r>
              <a:rPr lang="en-US" b="1" i="1" dirty="0"/>
              <a:t> </a:t>
            </a:r>
            <a:r>
              <a:rPr lang="en-US" b="1" i="1" dirty="0" err="1"/>
              <a:t>или</a:t>
            </a:r>
            <a:r>
              <a:rPr lang="en-US" b="1" i="1" dirty="0"/>
              <a:t> </a:t>
            </a:r>
            <a:r>
              <a:rPr lang="en-US" b="1" i="1" dirty="0" err="1"/>
              <a:t>их</a:t>
            </a:r>
            <a:r>
              <a:rPr lang="en-US" b="1" i="1" dirty="0"/>
              <a:t> </a:t>
            </a:r>
            <a:r>
              <a:rPr lang="en-US" b="1" i="1" dirty="0" err="1"/>
              <a:t>законными</a:t>
            </a:r>
            <a:r>
              <a:rPr lang="en-US" b="1" i="1" dirty="0"/>
              <a:t> </a:t>
            </a:r>
            <a:r>
              <a:rPr lang="en-US" b="1" i="1" dirty="0" err="1"/>
              <a:t>представителями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2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методических рекомендациях представлены </a:t>
            </a:r>
            <a:r>
              <a:rPr lang="ru-RU" sz="2000" b="1" dirty="0">
                <a:solidFill>
                  <a:srgbClr val="C00000"/>
                </a:solidFill>
              </a:rPr>
              <a:t>формы план</a:t>
            </a:r>
            <a:r>
              <a:rPr lang="ru-RU" b="1" dirty="0">
                <a:solidFill>
                  <a:srgbClr val="C00000"/>
                </a:solidFill>
              </a:rPr>
              <a:t>а по каждому из модулей.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Задача </a:t>
            </a:r>
            <a:r>
              <a:rPr lang="ru-RU" dirty="0"/>
              <a:t>разработчиков, сохраняя идеи программы, для каждого уровня образования определить конкретные воспитательные события, которые будут проходить в учебном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3656"/>
              </p:ext>
            </p:extLst>
          </p:nvPr>
        </p:nvGraphicFramePr>
        <p:xfrm>
          <a:off x="395536" y="2276872"/>
          <a:ext cx="8280920" cy="36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653"/>
                <a:gridCol w="1107534"/>
                <a:gridCol w="2104498"/>
                <a:gridCol w="1842235"/>
              </a:tblGrid>
              <a:tr h="1230386">
                <a:tc grid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Самоуправление</a:t>
                      </a:r>
                      <a:endParaRPr lang="ru-RU" sz="1000" dirty="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038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Дела, события, мероприятия</a:t>
                      </a:r>
                      <a:endParaRPr lang="ru-RU" sz="10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Классы 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Ориентировочное</a:t>
                      </a:r>
                      <a:endParaRPr lang="ru-RU" sz="10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</a:t>
                      </a:r>
                      <a:endParaRPr lang="ru-RU" sz="10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проведения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Ответственные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87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87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876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5450" y="2628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Пример формы плана по модулю: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01" y="5934670"/>
            <a:ext cx="9130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Формы планов воспитательной работы использовать для разработки плана </a:t>
            </a:r>
          </a:p>
          <a:p>
            <a:pPr algn="ctr"/>
            <a:r>
              <a:rPr lang="ru-RU" dirty="0" smtClean="0"/>
              <a:t>внеурочной деятельности школы по реализации программ воспитания на </a:t>
            </a:r>
          </a:p>
          <a:p>
            <a:pPr algn="ctr"/>
            <a:r>
              <a:rPr lang="ru-RU" dirty="0" smtClean="0"/>
              <a:t>2020-2021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94527"/>
              </p:ext>
            </p:extLst>
          </p:nvPr>
        </p:nvGraphicFramePr>
        <p:xfrm>
          <a:off x="251520" y="857554"/>
          <a:ext cx="8748464" cy="5393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8774"/>
                <a:gridCol w="2037810"/>
                <a:gridCol w="915146"/>
                <a:gridCol w="1317102"/>
                <a:gridCol w="1259632"/>
              </a:tblGrid>
              <a:tr h="419133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Направление (взяты из ППВ)</a:t>
                      </a:r>
                      <a:endParaRPr lang="ru-RU" sz="14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Дела, события, мероприятия</a:t>
                      </a:r>
                      <a:endParaRPr lang="ru-RU" sz="14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Ориентировочное</a:t>
                      </a:r>
                    </a:p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</a:t>
                      </a:r>
                    </a:p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проведения</a:t>
                      </a:r>
                      <a:endParaRPr lang="ru-RU" sz="14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Ответственные (привлечение учащихся)</a:t>
                      </a:r>
                      <a:endParaRPr lang="ru-RU" sz="14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Инф. о </a:t>
                      </a:r>
                      <a:r>
                        <a:rPr lang="ru-RU" sz="1400" dirty="0" smtClean="0">
                          <a:effectLst/>
                        </a:rPr>
                        <a:t>результатах, публикация на сайте школы или другом ИИ</a:t>
                      </a:r>
                      <a:endParaRPr lang="ru-RU" sz="14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9698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Инициирование и поддержка участия класса в общешкольных ключевых делах, оказание необходимой помощи обучающимся в их подготовке, проведении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и анализе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64656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интересных и полезных для личностного развития обучающегося, совместных дел с обучающимися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КТД 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754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классных часов как часов плодотворного и доверительного общения педагогического работника и обучающихся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Этический диалог, беседа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215522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Сплочение коллектива класса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43104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Выработка совместно с обучающимися законов класса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Проектные формы работы (Мировое кафе и </a:t>
                      </a:r>
                      <a:r>
                        <a:rPr lang="ru-RU" sz="1200" dirty="0" err="1">
                          <a:effectLst/>
                        </a:rPr>
                        <a:t>тп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323283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Индивидуальная работа с обучающимися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(см. содержание в ППВ)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323283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 с учителями-предметниками в классе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(см. содержание в ППВ)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35618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 с родителями обучающихся или их законными представителями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(см. содержание в ППВ)</a:t>
                      </a:r>
                      <a:endParaRPr lang="ru-RU" sz="12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342528"/>
            <a:ext cx="75608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ko-K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воспитательной деятельности на учебный год  классного руководителя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6979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Подход к самоанализу организуемой в школе воспитательной работы принципиально не </a:t>
            </a:r>
            <a:r>
              <a:rPr lang="ru-RU" dirty="0" err="1"/>
              <a:t>изменен</a:t>
            </a:r>
            <a:r>
              <a:rPr lang="ru-RU" dirty="0"/>
              <a:t>, это заложено и в ООП школ. Разработчики предлагают остановиться на анализе:</a:t>
            </a:r>
          </a:p>
          <a:p>
            <a:pPr lvl="0" latinLnBrk="1"/>
            <a:r>
              <a:rPr lang="ru-RU" b="1" i="1" dirty="0" smtClean="0"/>
              <a:t>- Результатов </a:t>
            </a:r>
            <a:r>
              <a:rPr lang="ru-RU" b="1" i="1" dirty="0"/>
              <a:t>воспитания, социализации и саморазвития обучающихся. </a:t>
            </a:r>
            <a:endParaRPr lang="ru-RU" dirty="0"/>
          </a:p>
          <a:p>
            <a:pPr marL="285750" lvl="0" indent="-285750" latinLnBrk="1">
              <a:buFontTx/>
              <a:buChar char="-"/>
            </a:pPr>
            <a:r>
              <a:rPr lang="ru-RU" b="1" i="1" dirty="0" smtClean="0"/>
              <a:t>Состояния </a:t>
            </a:r>
            <a:r>
              <a:rPr lang="ru-RU" b="1" i="1" dirty="0"/>
              <a:t>организуемой в школе совместной деятельности обучающихся и взрослых</a:t>
            </a:r>
            <a:r>
              <a:rPr lang="ru-RU" b="1" i="1" dirty="0" smtClean="0"/>
              <a:t>.</a:t>
            </a:r>
          </a:p>
          <a:p>
            <a:pPr marL="285750" lvl="0" indent="-285750" latinLnBrk="1">
              <a:buFontTx/>
              <a:buChar char="-"/>
            </a:pPr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По первому  направлению внимание педагогических работников сосредотачивается на следующих вопр</a:t>
            </a:r>
            <a:r>
              <a:rPr lang="ru-RU" dirty="0"/>
              <a:t>осах: какие прежде существовавшие проблемы личностного развития обучающихся удалось решить за минувший учебный год; какие проблемы решить </a:t>
            </a:r>
            <a:r>
              <a:rPr lang="ru-RU" dirty="0" smtClean="0"/>
              <a:t>не </a:t>
            </a:r>
            <a:r>
              <a:rPr lang="ru-RU" dirty="0"/>
              <a:t>удалось и почему; какие новые проблемы появились, над чем далее предстоит работать педагогическому коллективу. Основной инструмент – наблюдение педагогов и обобщение информации.</a:t>
            </a:r>
          </a:p>
          <a:p>
            <a:endParaRPr lang="ru-RU" dirty="0" smtClean="0"/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По </a:t>
            </a:r>
            <a:r>
              <a:rPr lang="ru-RU" b="1" dirty="0">
                <a:solidFill>
                  <a:srgbClr val="C00000"/>
                </a:solidFill>
              </a:rPr>
              <a:t>второму направлению нужно дать оценку  организуемой в школе интересной, событийно насыщенной и личностно развивающей совместной деятельности обучающихся и взрослых, понять, что работает и получается, а от чего надо отказаться или что-то изменить.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раздел «Основные направления самоанализа воспитательной работы»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раздел</a:t>
            </a:r>
            <a:r>
              <a:rPr lang="ru-RU" b="1" dirty="0"/>
              <a:t> </a:t>
            </a:r>
            <a:r>
              <a:rPr lang="ru-RU" b="1" i="1" dirty="0"/>
              <a:t>«Особенности организуемого в школе воспитательного процесса</a:t>
            </a:r>
            <a:r>
              <a:rPr lang="ru-RU" b="1" dirty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216" y="903931"/>
            <a:ext cx="80062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ППВ: … Поскольку </a:t>
            </a:r>
            <a:r>
              <a:rPr lang="ru-RU" i="1" dirty="0"/>
              <a:t>общие сведения о школе уже указаны в основной образовательной программе, в данном разделе нет необходимости их повторять. </a:t>
            </a:r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pPr algn="ctr"/>
            <a:r>
              <a:rPr lang="ru-RU" b="1" i="1" dirty="0" smtClean="0"/>
              <a:t>НО</a:t>
            </a:r>
          </a:p>
          <a:p>
            <a:pPr algn="ctr"/>
            <a:endParaRPr lang="ru-RU" i="1" dirty="0"/>
          </a:p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Целесообразно  в этом году анализ ВР школы провести исходя из ППВ </a:t>
            </a:r>
          </a:p>
          <a:p>
            <a:pPr algn="ctr"/>
            <a:r>
              <a:rPr lang="ru-RU" i="1" dirty="0" smtClean="0"/>
              <a:t>(форм, видов и содержания деятельности)</a:t>
            </a:r>
          </a:p>
          <a:p>
            <a:pPr algn="ctr"/>
            <a:endParaRPr lang="ru-RU" i="1" dirty="0"/>
          </a:p>
          <a:p>
            <a:pPr algn="ctr"/>
            <a:endParaRPr lang="ru-RU" b="1" i="1" dirty="0" smtClean="0"/>
          </a:p>
          <a:p>
            <a:pPr algn="ctr"/>
            <a:r>
              <a:rPr lang="ru-RU" b="1" dirty="0" smtClean="0"/>
              <a:t>ТОГДА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Особенности организуемого в школе воспитательного процесса будут определены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5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98435"/>
              </p:ext>
            </p:extLst>
          </p:nvPr>
        </p:nvGraphicFramePr>
        <p:xfrm>
          <a:off x="251520" y="332656"/>
          <a:ext cx="8712968" cy="626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786"/>
                <a:gridCol w="7789421"/>
                <a:gridCol w="649761"/>
              </a:tblGrid>
              <a:tr h="1224136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Методические рекомендации по разработке рабочей программы воспитания</a:t>
                      </a: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Примерный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алгоритм разработки школьной программы воспитания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5</a:t>
                      </a:r>
                      <a:endParaRPr lang="ru-RU" sz="800" kern="10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</a:tr>
              <a:tr h="50288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Работа с целями воспитания</a:t>
                      </a:r>
                      <a:endParaRPr lang="ru-RU" sz="1800" kern="100" dirty="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15</a:t>
                      </a:r>
                      <a:endParaRPr lang="ru-RU" sz="800" kern="10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</a:tr>
              <a:tr h="50288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Работа с задачами воспитания</a:t>
                      </a:r>
                      <a:endParaRPr lang="ru-RU" sz="1800" kern="100" dirty="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19</a:t>
                      </a:r>
                      <a:endParaRPr lang="ru-RU" sz="800" kern="10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</a:tr>
              <a:tr h="754327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Виды, формы и содержание деятельности: банк педагогических идей</a:t>
                      </a:r>
                      <a:endParaRPr lang="ru-RU" sz="1800" kern="100" dirty="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21</a:t>
                      </a:r>
                      <a:endParaRPr lang="ru-RU" sz="800" kern="10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Разработка плана воспитательной работы школы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31</a:t>
                      </a:r>
                      <a:endParaRPr lang="ru-RU" sz="800" kern="10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</a:tr>
              <a:tr h="1005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Типичные затруднения в написании школьных программ воспитания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37</a:t>
                      </a:r>
                      <a:endParaRPr lang="ru-RU" sz="800" kern="10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Словарь основных понятий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40</a:t>
                      </a:r>
                      <a:endParaRPr lang="ru-RU" sz="8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№Е"/>
                        <a:ea typeface="№Е"/>
                        <a:cs typeface="Times New Roman"/>
                      </a:endParaRPr>
                    </a:p>
                  </a:txBody>
                  <a:tcPr marL="53881" marR="538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1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872" y="339187"/>
            <a:ext cx="2083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Создаем</a:t>
            </a:r>
            <a:r>
              <a:rPr lang="en-US" b="1" i="1" dirty="0"/>
              <a:t> </a:t>
            </a:r>
            <a:r>
              <a:rPr lang="en-US" b="1" i="1" dirty="0" err="1"/>
              <a:t>команду</a:t>
            </a:r>
            <a:r>
              <a:rPr lang="en-US" b="1" i="1" dirty="0"/>
              <a:t>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719429"/>
            <a:ext cx="353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Анализируем</a:t>
            </a:r>
            <a:r>
              <a:rPr lang="en-US" b="1" i="1" dirty="0"/>
              <a:t> </a:t>
            </a:r>
            <a:r>
              <a:rPr lang="en-US" b="1" i="1" dirty="0" err="1"/>
              <a:t>основные</a:t>
            </a:r>
            <a:r>
              <a:rPr lang="en-US" b="1" i="1" dirty="0"/>
              <a:t> </a:t>
            </a:r>
            <a:r>
              <a:rPr lang="en-US" b="1" i="1" dirty="0" err="1"/>
              <a:t>понятия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259468"/>
            <a:ext cx="410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Продумываем</a:t>
            </a:r>
            <a:r>
              <a:rPr lang="en-US" b="1" i="1" dirty="0"/>
              <a:t> </a:t>
            </a:r>
            <a:r>
              <a:rPr lang="en-US" b="1" i="1" dirty="0" err="1"/>
              <a:t>структуру</a:t>
            </a:r>
            <a:r>
              <a:rPr lang="en-US" b="1" i="1" dirty="0"/>
              <a:t> </a:t>
            </a:r>
            <a:r>
              <a:rPr lang="en-US" b="1" i="1" dirty="0" err="1"/>
              <a:t>программы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872" y="1700808"/>
            <a:ext cx="86394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b="1" i="1" dirty="0"/>
              <a:t>Приступаем к </a:t>
            </a:r>
            <a:r>
              <a:rPr lang="ru-RU" b="1" i="1" dirty="0" smtClean="0"/>
              <a:t>разработке </a:t>
            </a:r>
            <a:r>
              <a:rPr lang="ru-RU" dirty="0" smtClean="0"/>
              <a:t>рабочих </a:t>
            </a:r>
            <a:r>
              <a:rPr lang="ru-RU" dirty="0"/>
              <a:t>программ. </a:t>
            </a:r>
            <a:endParaRPr lang="ru-RU" dirty="0" smtClean="0"/>
          </a:p>
          <a:p>
            <a:pPr latinLnBrk="1"/>
            <a:endParaRPr lang="ru-RU" dirty="0"/>
          </a:p>
          <a:p>
            <a:pPr latinLnBrk="1"/>
            <a:r>
              <a:rPr lang="ru-RU" dirty="0" smtClean="0"/>
              <a:t>На </a:t>
            </a:r>
            <a:r>
              <a:rPr lang="ru-RU" dirty="0"/>
              <a:t>что здесь следует обратить внимание? </a:t>
            </a:r>
            <a:endParaRPr lang="ru-RU" dirty="0" smtClean="0"/>
          </a:p>
          <a:p>
            <a:pPr latinLnBrk="1"/>
            <a:endParaRPr lang="ru-RU" dirty="0"/>
          </a:p>
          <a:p>
            <a:pPr latinLnBrk="1"/>
            <a:r>
              <a:rPr lang="ru-RU" dirty="0" smtClean="0"/>
              <a:t>Примерную </a:t>
            </a:r>
            <a:r>
              <a:rPr lang="ru-RU" dirty="0"/>
              <a:t>программу воспитания необходимо воспринимать как конструктор для создания рабочей программы воспитания. </a:t>
            </a:r>
            <a:endParaRPr lang="ru-RU" dirty="0" smtClean="0"/>
          </a:p>
          <a:p>
            <a:pPr latinLnBrk="1"/>
            <a:endParaRPr lang="ru-RU" dirty="0"/>
          </a:p>
          <a:p>
            <a:pPr latinLnBrk="1"/>
            <a:r>
              <a:rPr lang="ru-RU" dirty="0" smtClean="0"/>
              <a:t>Взяв </a:t>
            </a:r>
            <a:r>
              <a:rPr lang="ru-RU" dirty="0"/>
              <a:t>за основу содержание </a:t>
            </a:r>
            <a:r>
              <a:rPr lang="ru-RU" dirty="0" err="1"/>
              <a:t>ее</a:t>
            </a:r>
            <a:r>
              <a:rPr lang="ru-RU" dirty="0"/>
              <a:t> разделов, корректировать их там, где это необходимо: добавлять нужные или удалять неактуальные материалы, приводя тем самым свою программу в соответствие с реальной деятельностью, которая школа будет осуществлять в сфере воспитания. </a:t>
            </a:r>
            <a:endParaRPr lang="ru-RU" dirty="0" smtClean="0"/>
          </a:p>
          <a:p>
            <a:pPr latinLnBrk="1"/>
            <a:endParaRPr lang="ru-RU" dirty="0" smtClean="0"/>
          </a:p>
          <a:p>
            <a:pPr latinLnBrk="1"/>
            <a:r>
              <a:rPr lang="ru-RU" dirty="0" smtClean="0"/>
              <a:t>Разработчикам </a:t>
            </a:r>
            <a:r>
              <a:rPr lang="ru-RU" dirty="0"/>
              <a:t>школьных программ воспитания </a:t>
            </a:r>
            <a:r>
              <a:rPr lang="ru-RU" dirty="0" err="1"/>
              <a:t>остается</a:t>
            </a:r>
            <a:r>
              <a:rPr lang="ru-RU" dirty="0"/>
              <a:t> лишь скорректировать уже имеющийся текст примерной программы под свою специфику и добавить к ней план-сетки мероприятий</a:t>
            </a:r>
            <a:r>
              <a:rPr lang="ru-RU" dirty="0" smtClean="0"/>
              <a:t>.</a:t>
            </a:r>
          </a:p>
          <a:p>
            <a:pPr latinLnBrk="1"/>
            <a:endParaRPr lang="ru-RU" dirty="0"/>
          </a:p>
          <a:p>
            <a:pPr latinLnBrk="1"/>
            <a:r>
              <a:rPr lang="ru-RU" dirty="0" smtClean="0"/>
              <a:t>Каждая </a:t>
            </a:r>
            <a:r>
              <a:rPr lang="ru-RU" dirty="0"/>
              <a:t>школа по заданному в примерной программе образцу может добавлять в свою рабочую программу собственные модули. </a:t>
            </a:r>
          </a:p>
        </p:txBody>
      </p:sp>
    </p:spTree>
    <p:extLst>
      <p:ext uri="{BB962C8B-B14F-4D97-AF65-F5344CB8AC3E}">
        <p14:creationId xmlns:p14="http://schemas.microsoft.com/office/powerpoint/2010/main" val="201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4" r="8960" b="-8730"/>
          <a:stretch/>
        </p:blipFill>
        <p:spPr bwMode="auto">
          <a:xfrm>
            <a:off x="146690" y="913702"/>
            <a:ext cx="8856983" cy="474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9323" y="26157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http://publication.pravo.gov.ru/Document/View/0001202007310075?index=0&amp;rangeSize=1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13889" r="24591" b="6250"/>
          <a:stretch/>
        </p:blipFill>
        <p:spPr bwMode="auto">
          <a:xfrm>
            <a:off x="929449" y="2852936"/>
            <a:ext cx="6676571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1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24159"/>
              </p:ext>
            </p:extLst>
          </p:nvPr>
        </p:nvGraphicFramePr>
        <p:xfrm>
          <a:off x="251520" y="260648"/>
          <a:ext cx="8712969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4452781"/>
                <a:gridCol w="318006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 директора  (инициативная группа)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Весь педагогический коллектив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Изучаем ППВ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начала учебного года,  пишет анализ ВР,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выбирает содержание для своего коллектива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сентябрь в форме ….. «Готовность к реализации ППВ»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Проектируем РПВ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начала учебного года  формирует</a:t>
                      </a:r>
                      <a:r>
                        <a:rPr lang="ru-RU" baseline="0" dirty="0" smtClean="0"/>
                        <a:t> план воспитательной работы по обязательным ? модулям с включением новых форм и содержания. Готовит проекты необходимых положений или изменения в действующие, методические материалы (О совете дела, О КТД, об этической беседе или диалоге)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</a:t>
                      </a:r>
                      <a:r>
                        <a:rPr lang="ru-RU" baseline="0" dirty="0" smtClean="0"/>
                        <a:t> совет  «Рабочая программа воспитания МОО в действии»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Апробируем и внедряем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Организует проведение семинаров,  пишет приказы о проведении и анализе,  организует подготовку воспитательных событий (новой формы) ,проводит круглые столы по анализу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проведенных</a:t>
                      </a:r>
                      <a:r>
                        <a:rPr lang="ru-RU" baseline="0" dirty="0" smtClean="0"/>
                        <a:t> воспитательных событий, обеспечивает публикацию материалов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Участвует….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4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39533"/>
              </p:ext>
            </p:extLst>
          </p:nvPr>
        </p:nvGraphicFramePr>
        <p:xfrm>
          <a:off x="251520" y="620688"/>
          <a:ext cx="8712968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0567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Изучаем ППВ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Круглый стол заместителей директоров  «Готовность к реализации ППВ» (какие планы и формы мы реализуем, а какие будем внедрять?)</a:t>
                      </a:r>
                    </a:p>
                    <a:p>
                      <a:r>
                        <a:rPr lang="ru-RU" sz="1600" dirty="0" smtClean="0"/>
                        <a:t>Разработка примерного положения о Совете дела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Каталог актуальных форм воспитательной работы МОО города (Это у нас получается)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Проектируем РПВ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Курсы повышения квалификации для заместителей директоров и классных руководителей по  видам, формам и содержанию воспитания.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Методические материалы по формам воспитательной деятельности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Межшкольные открытые дискуссионные площадки (Как эффективно провести Совет дела? Как сделать работу Советов учащихся неформальной? Что надо сделать чтобы КТМ стало КТД? Наставничество среди учащихся:  мифы и реальность?)</a:t>
                      </a:r>
                      <a:endParaRPr lang="ru-RU" sz="16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Информационная</a:t>
                      </a:r>
                      <a:r>
                        <a:rPr lang="ru-RU" sz="1600" baseline="0" dirty="0" smtClean="0"/>
                        <a:t> поддержка на сайте УО в рубрике «Воспитательная работа».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/>
                        <a:t>Проведение стажировок для педагогов и учащихся (СУ) в МОО по освоению новых форм воспитательной работы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Апробируем и внедряем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   Презентация  опыта МОО «Советы дела в действии».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Презентация опыта МОО «Классное руководство: новый формат работы»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Конкурс «Самое яркое воспитательное событие четверти»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Конкурс кинофильмов МОО «Новые формы воспитательной работы»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Конкурс «Школьных медиа»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Новый виток межшкольных проектов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116632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Деятельность МУ ДПО «ЦРО» совместно с МЦ и РДШ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9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¤ÐÐÐ¡- Ð²Ð¾ÑÐ¿Ð¸ÑÐ°Ð½Ð¸Ðµ Ð² ÑÐºÐ¾Ð»Ðµ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7" b="15016"/>
          <a:stretch/>
        </p:blipFill>
        <p:spPr bwMode="auto">
          <a:xfrm>
            <a:off x="1331640" y="3048000"/>
            <a:ext cx="6096000" cy="28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2031" y="875331"/>
            <a:ext cx="6415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Хорошего нового учебного года!!!!</a:t>
            </a:r>
          </a:p>
          <a:p>
            <a:endParaRPr lang="ru-RU" sz="3200" b="1" dirty="0"/>
          </a:p>
          <a:p>
            <a:pPr algn="ctr"/>
            <a:r>
              <a:rPr lang="ru-RU" sz="3200" b="1" dirty="0" smtClean="0"/>
              <a:t>Удачного воспитания!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6146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2" t="19842" r="27229" b="12121"/>
          <a:stretch/>
        </p:blipFill>
        <p:spPr bwMode="auto">
          <a:xfrm>
            <a:off x="467544" y="260647"/>
            <a:ext cx="8352928" cy="64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652120" y="4509120"/>
            <a:ext cx="2808312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827584" y="5013176"/>
            <a:ext cx="6840760" cy="7200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ьная выноска 5"/>
          <p:cNvSpPr/>
          <p:nvPr/>
        </p:nvSpPr>
        <p:spPr>
          <a:xfrm>
            <a:off x="6948264" y="260647"/>
            <a:ext cx="1872208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Изменения статьи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1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17659" r="25483"/>
          <a:stretch/>
        </p:blipFill>
        <p:spPr bwMode="auto">
          <a:xfrm>
            <a:off x="611560" y="482708"/>
            <a:ext cx="8136904" cy="60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8695576" y="3933056"/>
            <a:ext cx="377788" cy="360040"/>
          </a:xfrm>
          <a:prstGeom prst="wedgeEllipseCallout">
            <a:avLst>
              <a:gd name="adj1" fmla="val -411398"/>
              <a:gd name="adj2" fmla="val 104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8686791" y="4390911"/>
            <a:ext cx="377788" cy="360040"/>
          </a:xfrm>
          <a:prstGeom prst="wedgeEllipseCallout">
            <a:avLst>
              <a:gd name="adj1" fmla="val -411398"/>
              <a:gd name="adj2" fmla="val 104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3635896" y="1340768"/>
            <a:ext cx="5248574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Изменения статьи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17262" r="27781" b="50757"/>
          <a:stretch/>
        </p:blipFill>
        <p:spPr bwMode="auto">
          <a:xfrm>
            <a:off x="596815" y="620688"/>
            <a:ext cx="75947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 2 (граница и черта) 1"/>
          <p:cNvSpPr/>
          <p:nvPr/>
        </p:nvSpPr>
        <p:spPr>
          <a:xfrm rot="5400000">
            <a:off x="5428309" y="4041068"/>
            <a:ext cx="2016224" cy="1800200"/>
          </a:xfrm>
          <a:prstGeom prst="accent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6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17856" r="26263" b="6251"/>
          <a:stretch/>
        </p:blipFill>
        <p:spPr bwMode="auto">
          <a:xfrm>
            <a:off x="971600" y="30292"/>
            <a:ext cx="7715267" cy="66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07504" y="105162"/>
            <a:ext cx="2016224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flipH="1">
            <a:off x="344635" y="460556"/>
            <a:ext cx="149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дополнения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4286" r="26486" b="18181"/>
          <a:stretch/>
        </p:blipFill>
        <p:spPr bwMode="auto">
          <a:xfrm>
            <a:off x="425089" y="188640"/>
            <a:ext cx="8082129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483768" y="3212976"/>
            <a:ext cx="58326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827584" y="3753036"/>
            <a:ext cx="7488832" cy="36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27584" y="4293096"/>
            <a:ext cx="7488832" cy="36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58207" y="4869160"/>
            <a:ext cx="7488832" cy="36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6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t="20437" r="26933" b="34921"/>
          <a:stretch/>
        </p:blipFill>
        <p:spPr bwMode="auto">
          <a:xfrm>
            <a:off x="539552" y="476672"/>
            <a:ext cx="794455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6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1755</Words>
  <Application>Microsoft Office PowerPoint</Application>
  <PresentationFormat>Экран (4:3)</PresentationFormat>
  <Paragraphs>313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CRO-1</dc:creator>
  <cp:lastModifiedBy>CRO-1</cp:lastModifiedBy>
  <cp:revision>28</cp:revision>
  <dcterms:created xsi:type="dcterms:W3CDTF">2020-08-03T07:35:01Z</dcterms:created>
  <dcterms:modified xsi:type="dcterms:W3CDTF">2020-08-03T11:02:59Z</dcterms:modified>
</cp:coreProperties>
</file>