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3" r:id="rId3"/>
    <p:sldId id="265" r:id="rId4"/>
    <p:sldId id="275" r:id="rId5"/>
    <p:sldId id="276" r:id="rId6"/>
    <p:sldId id="263" r:id="rId7"/>
    <p:sldId id="277" r:id="rId8"/>
    <p:sldId id="262" r:id="rId9"/>
    <p:sldId id="268" r:id="rId10"/>
    <p:sldId id="270" r:id="rId11"/>
    <p:sldId id="289" r:id="rId12"/>
    <p:sldId id="279" r:id="rId13"/>
    <p:sldId id="280" r:id="rId14"/>
    <p:sldId id="259" r:id="rId15"/>
    <p:sldId id="281" r:id="rId16"/>
    <p:sldId id="282" r:id="rId17"/>
    <p:sldId id="283" r:id="rId18"/>
    <p:sldId id="284" r:id="rId19"/>
    <p:sldId id="285" r:id="rId20"/>
    <p:sldId id="286" r:id="rId21"/>
    <p:sldId id="288" r:id="rId22"/>
    <p:sldId id="269" r:id="rId23"/>
    <p:sldId id="278" r:id="rId24"/>
    <p:sldId id="290" r:id="rId25"/>
    <p:sldId id="291" r:id="rId26"/>
    <p:sldId id="292" r:id="rId27"/>
    <p:sldId id="293" r:id="rId28"/>
    <p:sldId id="271" r:id="rId29"/>
    <p:sldId id="272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>
        <p:scale>
          <a:sx n="75" d="100"/>
          <a:sy n="75" d="100"/>
        </p:scale>
        <p:origin x="-1140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8399-66BC-4A28-957C-C6BC4064851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07F4-46AA-4F09-8DB5-FD3DA51EE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8399-66BC-4A28-957C-C6BC4064851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07F4-46AA-4F09-8DB5-FD3DA51EE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8399-66BC-4A28-957C-C6BC4064851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07F4-46AA-4F09-8DB5-FD3DA51EE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8399-66BC-4A28-957C-C6BC4064851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07F4-46AA-4F09-8DB5-FD3DA51EE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8399-66BC-4A28-957C-C6BC4064851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07F4-46AA-4F09-8DB5-FD3DA51EE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8399-66BC-4A28-957C-C6BC4064851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07F4-46AA-4F09-8DB5-FD3DA51EE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8399-66BC-4A28-957C-C6BC4064851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07F4-46AA-4F09-8DB5-FD3DA51EE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8399-66BC-4A28-957C-C6BC4064851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07F4-46AA-4F09-8DB5-FD3DA51EE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8399-66BC-4A28-957C-C6BC4064851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07F4-46AA-4F09-8DB5-FD3DA51EE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8399-66BC-4A28-957C-C6BC4064851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07F4-46AA-4F09-8DB5-FD3DA51EE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8399-66BC-4A28-957C-C6BC4064851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407F4-46AA-4F09-8DB5-FD3DA51EE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8399-66BC-4A28-957C-C6BC4064851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407F4-46AA-4F09-8DB5-FD3DA51EE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081" name="Прямоугольник 17"/>
          <p:cNvSpPr>
            <a:spLocks noChangeArrowheads="1"/>
          </p:cNvSpPr>
          <p:nvPr/>
        </p:nvSpPr>
        <p:spPr bwMode="auto">
          <a:xfrm>
            <a:off x="3347864" y="843558"/>
            <a:ext cx="57606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Командно-ролевая игра "+1" как способ формирования лидерской позиции школьников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464617" y="3079281"/>
            <a:ext cx="2559734" cy="1220661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107504" y="987574"/>
            <a:ext cx="3295738" cy="2471806"/>
          </a:xfrm>
          <a:prstGeom prst="rect">
            <a:avLst/>
          </a:prstGeom>
          <a:noFill/>
        </p:spPr>
      </p:pic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3347864" y="3817952"/>
            <a:ext cx="57606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alibri" pitchFamily="34" charset="0"/>
              </a:rPr>
              <a:t>Качаев П.А., ПДО, Красноярск</a:t>
            </a:r>
            <a:endParaRPr lang="ru-RU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1835697" y="339502"/>
            <a:ext cx="54005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ПРОСТРАНСТВО: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15" name="Прямоугольник 29"/>
          <p:cNvSpPr>
            <a:spLocks noChangeArrowheads="1"/>
          </p:cNvSpPr>
          <p:nvPr/>
        </p:nvSpPr>
        <p:spPr bwMode="auto">
          <a:xfrm>
            <a:off x="1907704" y="1856894"/>
            <a:ext cx="48965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/>
            <a:r>
              <a:rPr lang="ru-RU" sz="6000" b="1" dirty="0" smtClean="0"/>
              <a:t>Реальное и</a:t>
            </a:r>
          </a:p>
          <a:p>
            <a:pPr marL="358775" indent="-358775"/>
            <a:r>
              <a:rPr lang="ru-RU" sz="6000" b="1" dirty="0" smtClean="0"/>
              <a:t>виртуальное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720080" y="339502"/>
            <a:ext cx="72362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ПОЗИЦИЯ ПЕДАГОГА: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15" name="Прямоугольник 29"/>
          <p:cNvSpPr>
            <a:spLocks noChangeArrowheads="1"/>
          </p:cNvSpPr>
          <p:nvPr/>
        </p:nvSpPr>
        <p:spPr bwMode="auto">
          <a:xfrm>
            <a:off x="2555776" y="1491630"/>
            <a:ext cx="38164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/>
            <a:r>
              <a:rPr lang="ru-RU" sz="4800" b="1" dirty="0" err="1" smtClean="0"/>
              <a:t>Игромастер</a:t>
            </a:r>
            <a:endParaRPr lang="ru-RU" sz="4800" b="1" dirty="0" smtClean="0"/>
          </a:p>
          <a:p>
            <a:pPr marL="358775" indent="-358775"/>
            <a:r>
              <a:rPr lang="ru-RU" sz="4800" b="1" dirty="0" smtClean="0"/>
              <a:t>Игротехник</a:t>
            </a:r>
          </a:p>
          <a:p>
            <a:pPr marL="358775" indent="-358775"/>
            <a:r>
              <a:rPr lang="ru-RU" sz="4800" b="1" dirty="0" err="1" smtClean="0"/>
              <a:t>Тьютор</a:t>
            </a:r>
            <a:endParaRPr lang="ru-RU" sz="4800" b="1" dirty="0" smtClean="0"/>
          </a:p>
          <a:p>
            <a:pPr marL="358775" indent="-358775"/>
            <a:r>
              <a:rPr lang="ru-RU" sz="4800" b="1" dirty="0" smtClean="0"/>
              <a:t>Тренер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720080" y="339502"/>
            <a:ext cx="72362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ПОЗИЦИЯ ИГРОКА: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15" name="Прямоугольник 29"/>
          <p:cNvSpPr>
            <a:spLocks noChangeArrowheads="1"/>
          </p:cNvSpPr>
          <p:nvPr/>
        </p:nvSpPr>
        <p:spPr bwMode="auto">
          <a:xfrm>
            <a:off x="2555776" y="1491630"/>
            <a:ext cx="38164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/>
            <a:r>
              <a:rPr lang="ru-RU" sz="4800" b="1" dirty="0" smtClean="0"/>
              <a:t>Сталкер</a:t>
            </a:r>
          </a:p>
          <a:p>
            <a:pPr marL="358775" indent="-358775"/>
            <a:r>
              <a:rPr lang="ru-RU" sz="4800" b="1" dirty="0" smtClean="0"/>
              <a:t>Юнит</a:t>
            </a:r>
          </a:p>
          <a:p>
            <a:pPr marL="358775" indent="-358775"/>
            <a:r>
              <a:rPr lang="ru-RU" sz="4800" b="1" dirty="0" smtClean="0"/>
              <a:t>Игротехник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720080" y="339502"/>
            <a:ext cx="72362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ЗАДАНИЯ: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15" name="Прямоугольник 29"/>
          <p:cNvSpPr>
            <a:spLocks noChangeArrowheads="1"/>
          </p:cNvSpPr>
          <p:nvPr/>
        </p:nvSpPr>
        <p:spPr bwMode="auto">
          <a:xfrm>
            <a:off x="2627784" y="1491630"/>
            <a:ext cx="38164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/>
            <a:r>
              <a:rPr lang="ru-RU" sz="4800" b="1" dirty="0" smtClean="0"/>
              <a:t>Миссия</a:t>
            </a:r>
          </a:p>
          <a:p>
            <a:pPr marL="358775" indent="-358775"/>
            <a:r>
              <a:rPr lang="en-US" sz="4800" b="1" dirty="0" smtClean="0"/>
              <a:t>PVP-</a:t>
            </a:r>
            <a:r>
              <a:rPr lang="ru-RU" sz="4800" b="1" dirty="0" smtClean="0"/>
              <a:t>миссия</a:t>
            </a:r>
          </a:p>
          <a:p>
            <a:pPr marL="358775" indent="-358775"/>
            <a:r>
              <a:rPr lang="ru-RU" sz="4800" b="1" dirty="0" smtClean="0"/>
              <a:t>Тендер</a:t>
            </a:r>
          </a:p>
          <a:p>
            <a:pPr marL="358775" indent="-358775"/>
            <a:r>
              <a:rPr lang="ru-RU" sz="4800" b="1" dirty="0" smtClean="0"/>
              <a:t>Лицензия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081" name="Прямоугольник 17"/>
          <p:cNvSpPr>
            <a:spLocks noChangeArrowheads="1"/>
          </p:cNvSpPr>
          <p:nvPr/>
        </p:nvSpPr>
        <p:spPr bwMode="auto">
          <a:xfrm>
            <a:off x="2627313" y="411510"/>
            <a:ext cx="40655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ЗАДАНИЯ:</a:t>
            </a:r>
            <a:endParaRPr lang="ru-RU" sz="5400" b="1" dirty="0">
              <a:latin typeface="Calibri" pitchFamily="34" charset="0"/>
            </a:endParaRPr>
          </a:p>
        </p:txBody>
      </p: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  <p:pic>
        <p:nvPicPr>
          <p:cNvPr id="2051" name="Picture 3" descr="C:\Users\1\Desktop\+1\Миссии\Шапки\Миссия_Английское слов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65844"/>
            <a:ext cx="2808312" cy="841998"/>
          </a:xfrm>
          <a:prstGeom prst="rect">
            <a:avLst/>
          </a:prstGeom>
          <a:noFill/>
        </p:spPr>
      </p:pic>
      <p:pic>
        <p:nvPicPr>
          <p:cNvPr id="2052" name="Picture 4" descr="C:\Users\1\Desktop\+1\Миссии\Шапки\Миссия_Гонка Пос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65844"/>
            <a:ext cx="2808351" cy="842010"/>
          </a:xfrm>
          <a:prstGeom prst="rect">
            <a:avLst/>
          </a:prstGeom>
          <a:noFill/>
        </p:spPr>
      </p:pic>
      <p:pic>
        <p:nvPicPr>
          <p:cNvPr id="2053" name="Picture 5" descr="C:\Users\1\Desktop\+1\Миссии\Шапки\Тендер_Сами с усам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635646"/>
            <a:ext cx="2808312" cy="841998"/>
          </a:xfrm>
          <a:prstGeom prst="rect">
            <a:avLst/>
          </a:prstGeom>
          <a:noFill/>
        </p:spPr>
      </p:pic>
      <p:pic>
        <p:nvPicPr>
          <p:cNvPr id="2054" name="Picture 6" descr="C:\Users\1\Desktop\+1\Миссии\Шапки\Топик-квест_криптография.jpg"/>
          <p:cNvPicPr>
            <a:picLocks noChangeAspect="1" noChangeArrowheads="1"/>
          </p:cNvPicPr>
          <p:nvPr/>
        </p:nvPicPr>
        <p:blipFill>
          <a:blip r:embed="rId7" cstate="print"/>
          <a:srcRect l="6637" r="8410"/>
          <a:stretch>
            <a:fillRect/>
          </a:stretch>
        </p:blipFill>
        <p:spPr bwMode="auto">
          <a:xfrm>
            <a:off x="6228184" y="2665844"/>
            <a:ext cx="2808312" cy="833718"/>
          </a:xfrm>
          <a:prstGeom prst="rect">
            <a:avLst/>
          </a:prstGeom>
          <a:noFill/>
        </p:spPr>
      </p:pic>
      <p:pic>
        <p:nvPicPr>
          <p:cNvPr id="2055" name="Picture 7" descr="C:\Users\1\Desktop\+1\Миссии\Шапки\Лицензия_С днем учител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8456" y="1635646"/>
            <a:ext cx="2808312" cy="841998"/>
          </a:xfrm>
          <a:prstGeom prst="rect">
            <a:avLst/>
          </a:prstGeom>
          <a:noFill/>
        </p:spPr>
      </p:pic>
      <p:pic>
        <p:nvPicPr>
          <p:cNvPr id="2056" name="Picture 8" descr="C:\Users\1\Desktop\+1\Миссии\Шапки\Миссии_Спасти рядового Зубр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1635646"/>
            <a:ext cx="2829942" cy="848483"/>
          </a:xfrm>
          <a:prstGeom prst="rect">
            <a:avLst/>
          </a:prstGeom>
          <a:noFill/>
        </p:spPr>
      </p:pic>
      <p:pic>
        <p:nvPicPr>
          <p:cNvPr id="2057" name="Picture 9" descr="C:\Users\1\Desktop\+1\Миссии\Шапки\Миссия_Рекламный бум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3723878"/>
            <a:ext cx="2808351" cy="842010"/>
          </a:xfrm>
          <a:prstGeom prst="rect">
            <a:avLst/>
          </a:prstGeom>
          <a:noFill/>
        </p:spPr>
      </p:pic>
      <p:pic>
        <p:nvPicPr>
          <p:cNvPr id="2058" name="Picture 10" descr="C:\Users\1\Desktop\+1\Миссии\Шапки\Миссии_грубая сил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3723878"/>
            <a:ext cx="2808351" cy="842010"/>
          </a:xfrm>
          <a:prstGeom prst="rect">
            <a:avLst/>
          </a:prstGeom>
          <a:noFill/>
        </p:spPr>
      </p:pic>
      <p:pic>
        <p:nvPicPr>
          <p:cNvPr id="2059" name="Picture 11" descr="C:\Users\1\Desktop\+1\Миссии\Шапки\Миссия_всеобщая мобилизация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184" y="3723878"/>
            <a:ext cx="2808351" cy="842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720080" y="339502"/>
            <a:ext cx="72362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ПРАВИЛА: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15" name="Прямоугольник 29"/>
          <p:cNvSpPr>
            <a:spLocks noChangeArrowheads="1"/>
          </p:cNvSpPr>
          <p:nvPr/>
        </p:nvSpPr>
        <p:spPr bwMode="auto">
          <a:xfrm>
            <a:off x="899592" y="1491630"/>
            <a:ext cx="71287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 fontAlgn="base">
              <a:buFont typeface="+mj-lt"/>
              <a:buAutoNum type="arabicPeriod"/>
            </a:pPr>
            <a:r>
              <a:rPr lang="ru-RU" sz="3200" dirty="0" smtClean="0"/>
              <a:t>Игрок имеет право войти в игру и выйти из нее в любой момент;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200" dirty="0" smtClean="0"/>
              <a:t>Игрок выполняет миссию самостоятельно;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200" dirty="0" smtClean="0"/>
              <a:t>Игра не наказывает игроков за неудачи. Она награждает за победы.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720080" y="339502"/>
            <a:ext cx="72362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ПРИНЦИПЫ: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15" name="Прямоугольник 29"/>
          <p:cNvSpPr>
            <a:spLocks noChangeArrowheads="1"/>
          </p:cNvSpPr>
          <p:nvPr/>
        </p:nvSpPr>
        <p:spPr bwMode="auto">
          <a:xfrm>
            <a:off x="2411760" y="1275606"/>
            <a:ext cx="46085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 fontAlgn="base">
              <a:buFont typeface="+mj-lt"/>
              <a:buAutoNum type="arabicPeriod"/>
            </a:pPr>
            <a:r>
              <a:rPr lang="ru-RU" sz="3200" dirty="0" smtClean="0"/>
              <a:t>Открытость;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200" dirty="0" smtClean="0"/>
              <a:t>Периодичность;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200" dirty="0" err="1" smtClean="0"/>
              <a:t>Обновляемость</a:t>
            </a:r>
            <a:r>
              <a:rPr lang="ru-RU" sz="3200" dirty="0" smtClean="0"/>
              <a:t>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200" dirty="0" smtClean="0"/>
              <a:t>Самостоятельность;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200" dirty="0" smtClean="0"/>
              <a:t>Дружелюбность;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200" dirty="0" err="1" smtClean="0"/>
              <a:t>Креативность</a:t>
            </a:r>
            <a:r>
              <a:rPr lang="ru-RU" sz="3200" dirty="0" smtClean="0"/>
              <a:t>;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200" dirty="0" err="1" smtClean="0"/>
              <a:t>Продуктность</a:t>
            </a:r>
            <a:r>
              <a:rPr lang="ru-RU" sz="3200" dirty="0" smtClean="0"/>
              <a:t>;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720080" y="339502"/>
            <a:ext cx="72362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МЕХАНИЗМЫ: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15" name="Прямоугольник 29"/>
          <p:cNvSpPr>
            <a:spLocks noChangeArrowheads="1"/>
          </p:cNvSpPr>
          <p:nvPr/>
        </p:nvSpPr>
        <p:spPr bwMode="auto">
          <a:xfrm>
            <a:off x="1403648" y="1275606"/>
            <a:ext cx="68407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 fontAlgn="base">
              <a:buFont typeface="+mj-lt"/>
              <a:buAutoNum type="arabicPeriod"/>
            </a:pPr>
            <a:r>
              <a:rPr lang="ru-RU" sz="3200" dirty="0" smtClean="0"/>
              <a:t>Запуск игры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200" dirty="0" smtClean="0"/>
              <a:t>Регистрация новых игроков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200" dirty="0" smtClean="0"/>
              <a:t>Вводная для новичков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200" dirty="0" smtClean="0"/>
              <a:t>Информирование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200" dirty="0" smtClean="0"/>
              <a:t>Выставление миссий, тендеров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200" dirty="0" smtClean="0"/>
              <a:t>Набор команды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sz="3200" dirty="0" smtClean="0"/>
              <a:t>Отчет о выполнении задания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720080" y="339502"/>
            <a:ext cx="72362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МЕХАНИЗМЫ: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15" name="Прямоугольник 29"/>
          <p:cNvSpPr>
            <a:spLocks noChangeArrowheads="1"/>
          </p:cNvSpPr>
          <p:nvPr/>
        </p:nvSpPr>
        <p:spPr bwMode="auto">
          <a:xfrm>
            <a:off x="683568" y="1275606"/>
            <a:ext cx="84604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 fontAlgn="base">
              <a:buFont typeface="+mj-lt"/>
              <a:buAutoNum type="arabicPeriod" startAt="8"/>
            </a:pPr>
            <a:r>
              <a:rPr lang="ru-RU" sz="3200" dirty="0" smtClean="0"/>
              <a:t>Выдача наград</a:t>
            </a:r>
          </a:p>
          <a:p>
            <a:pPr marL="514350" lvl="0" indent="-514350" fontAlgn="base">
              <a:buFont typeface="+mj-lt"/>
              <a:buAutoNum type="arabicPeriod" startAt="8"/>
            </a:pPr>
            <a:r>
              <a:rPr lang="ru-RU" sz="3200" dirty="0" smtClean="0"/>
              <a:t>Ведение рейтинга игроков</a:t>
            </a:r>
          </a:p>
          <a:p>
            <a:pPr marL="514350" lvl="0" indent="-514350" fontAlgn="base">
              <a:buFont typeface="+mj-lt"/>
              <a:buAutoNum type="arabicPeriod" startAt="8"/>
            </a:pPr>
            <a:r>
              <a:rPr lang="ru-RU" sz="3200" dirty="0" smtClean="0"/>
              <a:t>Повышение ранга игрока</a:t>
            </a:r>
          </a:p>
          <a:p>
            <a:pPr marL="514350" lvl="0" indent="-514350" fontAlgn="base">
              <a:buFont typeface="+mj-lt"/>
              <a:buAutoNum type="arabicPeriod" startAt="8"/>
            </a:pPr>
            <a:r>
              <a:rPr lang="ru-RU" sz="3200" dirty="0" smtClean="0"/>
              <a:t>Фиксация роста личностных результатов.</a:t>
            </a:r>
          </a:p>
          <a:p>
            <a:pPr marL="514350" lvl="0" indent="-514350" fontAlgn="base">
              <a:buFont typeface="+mj-lt"/>
              <a:buAutoNum type="arabicPeriod" startAt="8"/>
            </a:pPr>
            <a:r>
              <a:rPr lang="ru-RU" sz="3200" dirty="0" smtClean="0"/>
              <a:t>Консультация с игротехниками - служба поддержки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720080" y="339502"/>
            <a:ext cx="72362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МЕХАНИЗМЫ: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15" name="Прямоугольник 29"/>
          <p:cNvSpPr>
            <a:spLocks noChangeArrowheads="1"/>
          </p:cNvSpPr>
          <p:nvPr/>
        </p:nvSpPr>
        <p:spPr bwMode="auto">
          <a:xfrm>
            <a:off x="683568" y="1468978"/>
            <a:ext cx="84604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 fontAlgn="base">
              <a:buFont typeface="+mj-lt"/>
              <a:buAutoNum type="arabicPeriod" startAt="13"/>
            </a:pPr>
            <a:r>
              <a:rPr lang="ru-RU" sz="3200" dirty="0" smtClean="0"/>
              <a:t>Форум для обсуждения волнующих вопросов</a:t>
            </a:r>
          </a:p>
          <a:p>
            <a:pPr marL="514350" lvl="0" indent="-514350" fontAlgn="base">
              <a:buFont typeface="+mj-lt"/>
              <a:buAutoNum type="arabicPeriod" startAt="13"/>
            </a:pPr>
            <a:r>
              <a:rPr lang="ru-RU" sz="3200" dirty="0" smtClean="0"/>
              <a:t>Обратная связь игроков</a:t>
            </a:r>
          </a:p>
          <a:p>
            <a:pPr marL="514350" lvl="0" indent="-514350" fontAlgn="base">
              <a:buFont typeface="+mj-lt"/>
              <a:buAutoNum type="arabicPeriod" startAt="13"/>
            </a:pPr>
            <a:r>
              <a:rPr lang="ru-RU" sz="3200" dirty="0" smtClean="0"/>
              <a:t>Инструктаж перед миссией</a:t>
            </a:r>
          </a:p>
          <a:p>
            <a:pPr marL="514350" lvl="0" indent="-514350" fontAlgn="base">
              <a:buFont typeface="+mj-lt"/>
              <a:buAutoNum type="arabicPeriod" startAt="13"/>
            </a:pPr>
            <a:r>
              <a:rPr lang="ru-RU" sz="3200" dirty="0" smtClean="0"/>
              <a:t>Хранилище достижений и материалов - информационная копилка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081" name="Прямоугольник 17"/>
          <p:cNvSpPr>
            <a:spLocks noChangeArrowheads="1"/>
          </p:cNvSpPr>
          <p:nvPr/>
        </p:nvSpPr>
        <p:spPr bwMode="auto">
          <a:xfrm>
            <a:off x="2091060" y="339502"/>
            <a:ext cx="47851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ИГРА: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3089" name="Прямоугольник 29"/>
          <p:cNvSpPr>
            <a:spLocks noChangeArrowheads="1"/>
          </p:cNvSpPr>
          <p:nvPr/>
        </p:nvSpPr>
        <p:spPr bwMode="auto">
          <a:xfrm>
            <a:off x="1583160" y="1601381"/>
            <a:ext cx="6229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3175"/>
            <a:r>
              <a:rPr lang="ru-RU" sz="4000" b="1" dirty="0" smtClean="0">
                <a:latin typeface="Calibri" pitchFamily="34" charset="0"/>
              </a:rPr>
              <a:t>«Это деятельность, замаскированная под времяпровождение»</a:t>
            </a:r>
          </a:p>
          <a:p>
            <a:pPr marL="4305300" indent="4763"/>
            <a:r>
              <a:rPr lang="ru-RU" sz="4000" b="1" dirty="0" smtClean="0">
                <a:latin typeface="Calibri" pitchFamily="34" charset="0"/>
              </a:rPr>
              <a:t>Э. Берн</a:t>
            </a:r>
          </a:p>
        </p:txBody>
      </p: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720080" y="339502"/>
            <a:ext cx="72362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МЕХАНИЗМЫ: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15" name="Прямоугольник 29"/>
          <p:cNvSpPr>
            <a:spLocks noChangeArrowheads="1"/>
          </p:cNvSpPr>
          <p:nvPr/>
        </p:nvSpPr>
        <p:spPr bwMode="auto">
          <a:xfrm>
            <a:off x="1043608" y="1877799"/>
            <a:ext cx="77048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 fontAlgn="base">
              <a:buFont typeface="+mj-lt"/>
              <a:buAutoNum type="arabicPeriod" startAt="17"/>
            </a:pPr>
            <a:r>
              <a:rPr lang="ru-RU" sz="3200" dirty="0" smtClean="0"/>
              <a:t>Общий чат для связи игроков</a:t>
            </a:r>
          </a:p>
          <a:p>
            <a:pPr marL="514350" lvl="0" indent="-514350" fontAlgn="base">
              <a:buFont typeface="+mj-lt"/>
              <a:buAutoNum type="arabicPeriod" startAt="17"/>
            </a:pPr>
            <a:r>
              <a:rPr lang="ru-RU" sz="3200" dirty="0" smtClean="0"/>
              <a:t>Система тренировок - школа лидеров</a:t>
            </a:r>
          </a:p>
          <a:p>
            <a:pPr marL="514350" lvl="0" indent="-514350" fontAlgn="base">
              <a:buFont typeface="+mj-lt"/>
              <a:buAutoNum type="arabicPeriod" startAt="17"/>
            </a:pPr>
            <a:r>
              <a:rPr lang="ru-RU" sz="3200" dirty="0" smtClean="0"/>
              <a:t>Завершение игровой сессии. Награждение лидеров.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827584" y="483518"/>
            <a:ext cx="72362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НАГРАДЫ: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12" name="Прямоугольник 29"/>
          <p:cNvSpPr>
            <a:spLocks noChangeArrowheads="1"/>
          </p:cNvSpPr>
          <p:nvPr/>
        </p:nvSpPr>
        <p:spPr bwMode="auto">
          <a:xfrm>
            <a:off x="395536" y="2139702"/>
            <a:ext cx="84249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175" algn="ctr"/>
            <a:r>
              <a:rPr lang="ru-RU" sz="4800" b="1" dirty="0" smtClean="0"/>
              <a:t>Звезды, Опыт, Ранги, Значки, </a:t>
            </a:r>
            <a:r>
              <a:rPr lang="ru-RU" sz="7200" b="1" dirty="0" smtClean="0"/>
              <a:t>РДШ</a:t>
            </a:r>
            <a:endParaRPr lang="ru-RU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081" name="Прямоугольник 17"/>
          <p:cNvSpPr>
            <a:spLocks noChangeArrowheads="1"/>
          </p:cNvSpPr>
          <p:nvPr/>
        </p:nvSpPr>
        <p:spPr bwMode="auto">
          <a:xfrm>
            <a:off x="755576" y="555526"/>
            <a:ext cx="7056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</a:rPr>
              <a:t>РОСТ СТАЛКЕРА:</a:t>
            </a:r>
            <a:endParaRPr lang="ru-RU" sz="4000" b="1" dirty="0">
              <a:latin typeface="Calibri" pitchFamily="34" charset="0"/>
            </a:endParaRPr>
          </a:p>
        </p:txBody>
      </p:sp>
      <p:pic>
        <p:nvPicPr>
          <p:cNvPr id="13" name="Picture 2" descr="C:\Users\1\Desktop\+1\Сталкеры\Гончар Вероника_Опыт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287" y="1463854"/>
            <a:ext cx="2343089" cy="3124119"/>
          </a:xfrm>
          <a:prstGeom prst="rect">
            <a:avLst/>
          </a:prstGeom>
          <a:noFill/>
        </p:spPr>
      </p:pic>
      <p:pic>
        <p:nvPicPr>
          <p:cNvPr id="14" name="Picture 3" descr="C:\Users\1\Desktop\+1\Сталкеры\Гончар Вероника (11 Б).jpg"/>
          <p:cNvPicPr>
            <a:picLocks noChangeAspect="1" noChangeArrowheads="1"/>
          </p:cNvPicPr>
          <p:nvPr/>
        </p:nvPicPr>
        <p:blipFill>
          <a:blip r:embed="rId3" cstate="print"/>
          <a:srcRect t="4236" b="6078"/>
          <a:stretch>
            <a:fillRect/>
          </a:stretch>
        </p:blipFill>
        <p:spPr bwMode="auto">
          <a:xfrm>
            <a:off x="611560" y="1463855"/>
            <a:ext cx="2322258" cy="3124119"/>
          </a:xfrm>
          <a:prstGeom prst="rect">
            <a:avLst/>
          </a:prstGeom>
          <a:noFill/>
        </p:spPr>
      </p:pic>
      <p:pic>
        <p:nvPicPr>
          <p:cNvPr id="15" name="Picture 4" descr="C:\Users\1\Desktop\+1\Сталкеры\Гончар Вероника (11 Б)_нович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457" y="1463854"/>
            <a:ext cx="2343089" cy="3124119"/>
          </a:xfrm>
          <a:prstGeom prst="rect">
            <a:avLst/>
          </a:prstGeom>
          <a:noFill/>
        </p:spPr>
      </p:pic>
      <p:pic>
        <p:nvPicPr>
          <p:cNvPr id="4098" name="Picture 2" descr="C:\Users\1\Desktop\+1\лого\Логотип_+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437352"/>
            <a:ext cx="936104" cy="1198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2339753" y="339502"/>
            <a:ext cx="43531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СТАТИСТИКА: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15" name="Прямоугольник 29"/>
          <p:cNvSpPr>
            <a:spLocks noChangeArrowheads="1"/>
          </p:cNvSpPr>
          <p:nvPr/>
        </p:nvSpPr>
        <p:spPr bwMode="auto">
          <a:xfrm>
            <a:off x="1331640" y="1707654"/>
            <a:ext cx="62646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buFont typeface="Arial" pitchFamily="34" charset="0"/>
              <a:buChar char="•"/>
            </a:pPr>
            <a:r>
              <a:rPr lang="ru-RU" sz="4000" b="1" dirty="0" smtClean="0"/>
              <a:t>Сталкеров – 95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4000" b="1" dirty="0" smtClean="0"/>
              <a:t>Юнитов – 155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4000" b="1" dirty="0" smtClean="0"/>
              <a:t>Выполнено миссий -  более 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1008112" y="2080468"/>
            <a:ext cx="72362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КОМАНДА И РЕСУРСЫ</a:t>
            </a:r>
            <a:endParaRPr lang="ru-RU" sz="5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971600" y="1851670"/>
            <a:ext cx="72362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РИСКИ, ДЕФИЦИТЫ, ТРУДНОСТИ</a:t>
            </a:r>
            <a:endParaRPr lang="ru-RU" sz="4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971600" y="1923678"/>
            <a:ext cx="72362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ПЕРСПЕКТИВА РАЗВИТИЯ ИГРЫ</a:t>
            </a:r>
            <a:endParaRPr lang="ru-RU" sz="4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971600" y="1923678"/>
            <a:ext cx="72362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/>
              <a:t>ВОПРОСЫ?</a:t>
            </a:r>
            <a:endParaRPr lang="ru-RU" sz="6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081" name="Прямоугольник 17"/>
          <p:cNvSpPr>
            <a:spLocks noChangeArrowheads="1"/>
          </p:cNvSpPr>
          <p:nvPr/>
        </p:nvSpPr>
        <p:spPr bwMode="auto">
          <a:xfrm>
            <a:off x="2627313" y="339502"/>
            <a:ext cx="40655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ЗАДАЧИ: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3089" name="Прямоугольник 29"/>
          <p:cNvSpPr>
            <a:spLocks noChangeArrowheads="1"/>
          </p:cNvSpPr>
          <p:nvPr/>
        </p:nvSpPr>
        <p:spPr bwMode="auto">
          <a:xfrm>
            <a:off x="1331640" y="1347614"/>
            <a:ext cx="612068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buFont typeface="Arial" pitchFamily="34" charset="0"/>
              <a:buChar char="•"/>
            </a:pPr>
            <a:r>
              <a:rPr lang="ru-RU" sz="4000" b="1" dirty="0" smtClean="0">
                <a:latin typeface="Calibri" pitchFamily="34" charset="0"/>
              </a:rPr>
              <a:t>Мониторинг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4000" b="1" dirty="0" smtClean="0">
                <a:latin typeface="Calibri" pitchFamily="34" charset="0"/>
              </a:rPr>
              <a:t>Оценивание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4000" b="1" dirty="0" smtClean="0">
                <a:latin typeface="Calibri" pitchFamily="34" charset="0"/>
              </a:rPr>
              <a:t>Мотивация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4000" b="1" dirty="0" smtClean="0">
                <a:latin typeface="Calibri" pitchFamily="34" charset="0"/>
              </a:rPr>
              <a:t>Отработка навыков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4000" b="1" dirty="0" smtClean="0">
                <a:latin typeface="Calibri" pitchFamily="34" charset="0"/>
              </a:rPr>
              <a:t>Выявление лидеров</a:t>
            </a:r>
          </a:p>
        </p:txBody>
      </p: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081" name="Прямоугольник 17"/>
          <p:cNvSpPr>
            <a:spLocks noChangeArrowheads="1"/>
          </p:cNvSpPr>
          <p:nvPr/>
        </p:nvSpPr>
        <p:spPr bwMode="auto">
          <a:xfrm>
            <a:off x="2627313" y="424284"/>
            <a:ext cx="40655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РЕЗУЛЬТАТЫ: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3089" name="Прямоугольник 29"/>
          <p:cNvSpPr>
            <a:spLocks noChangeArrowheads="1"/>
          </p:cNvSpPr>
          <p:nvPr/>
        </p:nvSpPr>
        <p:spPr bwMode="auto">
          <a:xfrm>
            <a:off x="1331640" y="1347614"/>
            <a:ext cx="66247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buFont typeface="Arial" pitchFamily="34" charset="0"/>
              <a:buChar char="•"/>
            </a:pPr>
            <a:r>
              <a:rPr lang="ru-RU" sz="2800" b="1" dirty="0" smtClean="0"/>
              <a:t>Осознанность </a:t>
            </a:r>
            <a:r>
              <a:rPr lang="ru-RU" sz="2800" b="1" dirty="0"/>
              <a:t>и </a:t>
            </a:r>
            <a:r>
              <a:rPr lang="ru-RU" sz="2800" b="1" dirty="0" smtClean="0"/>
              <a:t>ответственность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2800" b="1" dirty="0" err="1" smtClean="0"/>
              <a:t>Инновационность</a:t>
            </a:r>
            <a:endParaRPr lang="ru-RU" sz="2800" b="1" dirty="0" smtClean="0"/>
          </a:p>
          <a:p>
            <a:pPr marL="358775" indent="-358775">
              <a:buFont typeface="Arial" pitchFamily="34" charset="0"/>
              <a:buChar char="•"/>
            </a:pPr>
            <a:r>
              <a:rPr lang="ru-RU" sz="2800" b="1" dirty="0" smtClean="0"/>
              <a:t>Лидерство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2800" b="1" dirty="0" smtClean="0"/>
              <a:t>Самостоятельность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2800" b="1" dirty="0" smtClean="0"/>
              <a:t>Мобильность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2800" b="1" dirty="0" err="1" smtClean="0"/>
              <a:t>Продуктность</a:t>
            </a:r>
            <a:endParaRPr lang="ru-RU" sz="2800" b="1" dirty="0" smtClean="0"/>
          </a:p>
          <a:p>
            <a:pPr marL="358775" indent="-358775">
              <a:buFont typeface="Arial" pitchFamily="34" charset="0"/>
              <a:buChar char="•"/>
            </a:pPr>
            <a:r>
              <a:rPr lang="ru-RU" sz="2800" b="1" dirty="0" smtClean="0"/>
              <a:t>Высокая </a:t>
            </a:r>
            <a:r>
              <a:rPr lang="ru-RU" sz="2800" b="1" dirty="0"/>
              <a:t>технологическая </a:t>
            </a:r>
            <a:r>
              <a:rPr lang="ru-RU" sz="2800" b="1" dirty="0" smtClean="0"/>
              <a:t>грамотность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2800" b="1" dirty="0" err="1" smtClean="0"/>
              <a:t>Креативность</a:t>
            </a:r>
            <a:endParaRPr lang="ru-RU" sz="2800" b="1" dirty="0" smtClean="0">
              <a:latin typeface="Calibri" pitchFamily="34" charset="0"/>
            </a:endParaRPr>
          </a:p>
        </p:txBody>
      </p: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081" name="Прямоугольник 17"/>
          <p:cNvSpPr>
            <a:spLocks noChangeArrowheads="1"/>
          </p:cNvSpPr>
          <p:nvPr/>
        </p:nvSpPr>
        <p:spPr bwMode="auto">
          <a:xfrm>
            <a:off x="1691680" y="424284"/>
            <a:ext cx="564929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ГЕЙМИФИКАЦИЯ: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3089" name="Прямоугольник 29"/>
          <p:cNvSpPr>
            <a:spLocks noChangeArrowheads="1"/>
          </p:cNvSpPr>
          <p:nvPr/>
        </p:nvSpPr>
        <p:spPr bwMode="auto">
          <a:xfrm>
            <a:off x="1331640" y="2211710"/>
            <a:ext cx="7200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/>
              <a:t>Это внедрение игровых механик, мышления и динамики в процесс образовательной деятельности</a:t>
            </a:r>
            <a:endParaRPr lang="ru-RU" sz="3600" b="1" dirty="0" smtClean="0">
              <a:latin typeface="Calibri" pitchFamily="34" charset="0"/>
            </a:endParaRPr>
          </a:p>
        </p:txBody>
      </p: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081" name="Прямоугольник 17"/>
          <p:cNvSpPr>
            <a:spLocks noChangeArrowheads="1"/>
          </p:cNvSpPr>
          <p:nvPr/>
        </p:nvSpPr>
        <p:spPr bwMode="auto">
          <a:xfrm rot="16200000">
            <a:off x="-1930933" y="2126419"/>
            <a:ext cx="47851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В БИЗНЕСЕ:</a:t>
            </a:r>
            <a:endParaRPr lang="ru-RU" sz="5400" b="1" dirty="0">
              <a:latin typeface="Calibri" pitchFamily="34" charset="0"/>
            </a:endParaRPr>
          </a:p>
        </p:txBody>
      </p: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  <p:pic>
        <p:nvPicPr>
          <p:cNvPr id="1026" name="Picture 2" descr="C:\Users\1\Desktop\Лицей9\Gamification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83518"/>
            <a:ext cx="5310893" cy="4366542"/>
          </a:xfrm>
          <a:prstGeom prst="rect">
            <a:avLst/>
          </a:prstGeom>
          <a:noFill/>
        </p:spPr>
      </p:pic>
      <p:sp>
        <p:nvSpPr>
          <p:cNvPr id="1028" name="AutoShape 4" descr="C:\Users\1\Desktop\%D0%9B%D0%B8%D1%86%D0%B5%D0%B99\%D0%93%D0%B5%D0%B9%D0%BC%D0%B8%D1%84%D0%B8%D0%BA%D0%B0%D1%86%D0%B8%D1%8F %D0%B2 %D0%B1%D0%B8%D0%B7%D0%BD%D0%B5%D1%81%D0%B5_ 6 %D0%BF%D1%80%D0%B8%D0%BC%D0%B5%D1%80%D0%BE%D0%B2 %D0%BF%D1%80%D0%B8%D0%B2%D0%BB%D0%B5%D1%87%D0%B5%D0%BD%D0%B8%D1%8F %D0%BA%D0%BB%D0%B8%D0%B5%D0%BD%D1%82%D0%BE%D0%B2. %D0%A7%D0%B8%D1%82%D0%B0%D0%B9%D1%82%D0%B5 %D0%BD%D0%B0 Cossa.ru_files\Gamification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1\Desktop\%D0%9B%D0%B8%D1%86%D0%B5%D0%B99\%D0%93%D0%B5%D0%B9%D0%BC%D0%B8%D1%84%D0%B8%D0%BA%D0%B0%D1%86%D0%B8%D1%8F %D0%B2 %D0%B1%D0%B8%D0%B7%D0%BD%D0%B5%D1%81%D0%B5_ 6 %D0%BF%D1%80%D0%B8%D0%BC%D0%B5%D1%80%D0%BE%D0%B2 %D0%BF%D1%80%D0%B8%D0%B2%D0%BB%D0%B5%D1%87%D0%B5%D0%BD%D0%B8%D1%8F %D0%BA%D0%BB%D0%B8%D0%B5%D0%BD%D1%82%D0%BE%D0%B2. %D0%A7%D0%B8%D1%82%D0%B0%D0%B9%D1%82%D0%B5 %D0%BD%D0%B0 Cossa.ru_files\Gamification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  <p:sp>
        <p:nvSpPr>
          <p:cNvPr id="1028" name="AutoShape 4" descr="C:\Users\1\Desktop\%D0%9B%D0%B8%D1%86%D0%B5%D0%B99\%D0%93%D0%B5%D0%B9%D0%BC%D0%B8%D1%84%D0%B8%D0%BA%D0%B0%D1%86%D0%B8%D1%8F %D0%B2 %D0%B1%D0%B8%D0%B7%D0%BD%D0%B5%D1%81%D0%B5_ 6 %D0%BF%D1%80%D0%B8%D0%BC%D0%B5%D1%80%D0%BE%D0%B2 %D0%BF%D1%80%D0%B8%D0%B2%D0%BB%D0%B5%D1%87%D0%B5%D0%BD%D0%B8%D1%8F %D0%BA%D0%BB%D0%B8%D0%B5%D0%BD%D1%82%D0%BE%D0%B2. %D0%A7%D0%B8%D1%82%D0%B0%D0%B9%D1%82%D0%B5 %D0%BD%D0%B0 Cossa.ru_files\Gamification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1\Desktop\%D0%9B%D0%B8%D1%86%D0%B5%D0%B99\%D0%93%D0%B5%D0%B9%D0%BC%D0%B8%D1%84%D0%B8%D0%BA%D0%B0%D1%86%D0%B8%D1%8F %D0%B2 %D0%B1%D0%B8%D0%B7%D0%BD%D0%B5%D1%81%D0%B5_ 6 %D0%BF%D1%80%D0%B8%D0%BC%D0%B5%D1%80%D0%BE%D0%B2 %D0%BF%D1%80%D0%B8%D0%B2%D0%BB%D0%B5%D1%87%D0%B5%D0%BD%D0%B8%D1%8F %D0%BA%D0%BB%D0%B8%D0%B5%D0%BD%D1%82%D0%BE%D0%B2. %D0%A7%D0%B8%D1%82%D0%B0%D0%B9%D1%82%D0%B5 %D0%BD%D0%B0 Cossa.ru_files\Gamification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1\Desktop\Лицей9\Gamification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546" y="411510"/>
            <a:ext cx="4968750" cy="4464496"/>
          </a:xfrm>
          <a:prstGeom prst="rect">
            <a:avLst/>
          </a:prstGeom>
          <a:noFill/>
        </p:spPr>
      </p:pic>
      <p:sp>
        <p:nvSpPr>
          <p:cNvPr id="16" name="Прямоугольник 17"/>
          <p:cNvSpPr>
            <a:spLocks noChangeArrowheads="1"/>
          </p:cNvSpPr>
          <p:nvPr/>
        </p:nvSpPr>
        <p:spPr bwMode="auto">
          <a:xfrm rot="16200000">
            <a:off x="-1930933" y="2126419"/>
            <a:ext cx="47851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В БИЗНЕСЕ:</a:t>
            </a:r>
            <a:endParaRPr lang="ru-RU" sz="5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081" name="Прямоугольник 17"/>
          <p:cNvSpPr>
            <a:spLocks noChangeArrowheads="1"/>
          </p:cNvSpPr>
          <p:nvPr/>
        </p:nvSpPr>
        <p:spPr bwMode="auto">
          <a:xfrm>
            <a:off x="1475656" y="339502"/>
            <a:ext cx="57606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В ОБРАЗОВАНИИ: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3089" name="Прямоугольник 29"/>
          <p:cNvSpPr>
            <a:spLocks noChangeArrowheads="1"/>
          </p:cNvSpPr>
          <p:nvPr/>
        </p:nvSpPr>
        <p:spPr bwMode="auto">
          <a:xfrm>
            <a:off x="1691680" y="1491630"/>
            <a:ext cx="69847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/>
            <a:r>
              <a:rPr lang="en-US" sz="4000" b="1" dirty="0" smtClean="0"/>
              <a:t>Angry Birds</a:t>
            </a:r>
          </a:p>
          <a:p>
            <a:pPr fontAlgn="base"/>
            <a:r>
              <a:rPr lang="en-US" sz="4000" b="1" dirty="0" err="1" smtClean="0"/>
              <a:t>MineCraftEdu</a:t>
            </a:r>
            <a:endParaRPr lang="en-US" sz="4000" b="1" dirty="0" smtClean="0"/>
          </a:p>
          <a:p>
            <a:pPr fontAlgn="base"/>
            <a:r>
              <a:rPr lang="en-US" sz="4000" b="1" dirty="0" smtClean="0"/>
              <a:t>World of </a:t>
            </a:r>
            <a:r>
              <a:rPr lang="en-US" sz="4000" b="1" dirty="0" err="1" smtClean="0"/>
              <a:t>Classcraft</a:t>
            </a:r>
            <a:endParaRPr lang="en-US" sz="4000" b="1" dirty="0" smtClean="0"/>
          </a:p>
          <a:p>
            <a:pPr fontAlgn="base"/>
            <a:r>
              <a:rPr lang="en-US" sz="4000" b="1" dirty="0" smtClean="0"/>
              <a:t>Zombie-Based Learning</a:t>
            </a:r>
            <a:endParaRPr lang="en-US" sz="4000" b="1" dirty="0"/>
          </a:p>
        </p:txBody>
      </p: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081" name="Прямоугольник 17"/>
          <p:cNvSpPr>
            <a:spLocks noChangeArrowheads="1"/>
          </p:cNvSpPr>
          <p:nvPr/>
        </p:nvSpPr>
        <p:spPr bwMode="auto">
          <a:xfrm>
            <a:off x="611560" y="339502"/>
            <a:ext cx="74888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ДЛЯ ЧЕГО ЭТО НАМ:</a:t>
            </a:r>
            <a:endParaRPr lang="ru-RU" sz="5400" b="1" dirty="0">
              <a:latin typeface="Calibri" pitchFamily="34" charset="0"/>
            </a:endParaRPr>
          </a:p>
        </p:txBody>
      </p: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  <p:sp>
        <p:nvSpPr>
          <p:cNvPr id="13" name="Прямоугольник 29"/>
          <p:cNvSpPr>
            <a:spLocks noChangeArrowheads="1"/>
          </p:cNvSpPr>
          <p:nvPr/>
        </p:nvSpPr>
        <p:spPr bwMode="auto">
          <a:xfrm>
            <a:off x="1835696" y="1387678"/>
            <a:ext cx="61206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buFont typeface="Arial" pitchFamily="34" charset="0"/>
              <a:buChar char="•"/>
            </a:pPr>
            <a:r>
              <a:rPr lang="ru-RU" sz="3600" b="1" dirty="0" smtClean="0">
                <a:latin typeface="Calibri" pitchFamily="34" charset="0"/>
              </a:rPr>
              <a:t>Пространство проб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3600" b="1" dirty="0" smtClean="0">
                <a:latin typeface="Calibri" pitchFamily="34" charset="0"/>
              </a:rPr>
              <a:t>Мониторинг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3600" b="1" dirty="0" smtClean="0">
                <a:latin typeface="Calibri" pitchFamily="34" charset="0"/>
              </a:rPr>
              <a:t>Оценивание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3600" b="1" dirty="0" smtClean="0">
                <a:latin typeface="Calibri" pitchFamily="34" charset="0"/>
              </a:rPr>
              <a:t>Мотивация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3600" b="1" dirty="0" smtClean="0">
                <a:latin typeface="Calibri" pitchFamily="34" charset="0"/>
              </a:rPr>
              <a:t>Отработка навыков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3600" b="1" dirty="0" smtClean="0">
                <a:latin typeface="Calibri" pitchFamily="34" charset="0"/>
              </a:rPr>
              <a:t>Выявление лидеров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081" name="Прямоугольник 17"/>
          <p:cNvSpPr>
            <a:spLocks noChangeArrowheads="1"/>
          </p:cNvSpPr>
          <p:nvPr/>
        </p:nvSpPr>
        <p:spPr bwMode="auto">
          <a:xfrm>
            <a:off x="2627313" y="424284"/>
            <a:ext cx="40655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latin typeface="Calibri" pitchFamily="34" charset="0"/>
              </a:rPr>
              <a:t>РЕЗУЛЬТАТЫ:</a:t>
            </a:r>
            <a:endParaRPr lang="ru-RU" sz="5400" b="1" dirty="0">
              <a:latin typeface="Calibri" pitchFamily="34" charset="0"/>
            </a:endParaRPr>
          </a:p>
        </p:txBody>
      </p:sp>
      <p:sp>
        <p:nvSpPr>
          <p:cNvPr id="3089" name="Прямоугольник 29"/>
          <p:cNvSpPr>
            <a:spLocks noChangeArrowheads="1"/>
          </p:cNvSpPr>
          <p:nvPr/>
        </p:nvSpPr>
        <p:spPr bwMode="auto">
          <a:xfrm>
            <a:off x="1331640" y="1479431"/>
            <a:ext cx="662473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buFont typeface="Arial" pitchFamily="34" charset="0"/>
              <a:buChar char="•"/>
            </a:pPr>
            <a:r>
              <a:rPr lang="ru-RU" sz="2800" b="1" dirty="0" smtClean="0"/>
              <a:t>Осознанность </a:t>
            </a:r>
            <a:r>
              <a:rPr lang="ru-RU" sz="2800" b="1" dirty="0"/>
              <a:t>и </a:t>
            </a:r>
            <a:r>
              <a:rPr lang="ru-RU" sz="2800" b="1" dirty="0" smtClean="0"/>
              <a:t>ответственность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2800" b="1" dirty="0" smtClean="0"/>
              <a:t>Лидерство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2800" b="1" dirty="0" smtClean="0"/>
              <a:t>Самостоятельность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2800" b="1" dirty="0" smtClean="0"/>
              <a:t>Мобильность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2800" b="1" dirty="0" err="1" smtClean="0"/>
              <a:t>Продуктность</a:t>
            </a:r>
            <a:endParaRPr lang="ru-RU" sz="2800" b="1" dirty="0" smtClean="0"/>
          </a:p>
          <a:p>
            <a:pPr marL="358775" indent="-358775">
              <a:buFont typeface="Arial" pitchFamily="34" charset="0"/>
              <a:buChar char="•"/>
            </a:pPr>
            <a:r>
              <a:rPr lang="ru-RU" sz="2800" b="1" dirty="0" smtClean="0"/>
              <a:t>Высокая </a:t>
            </a:r>
            <a:r>
              <a:rPr lang="ru-RU" sz="2800" b="1" dirty="0"/>
              <a:t>технологическая </a:t>
            </a:r>
            <a:r>
              <a:rPr lang="ru-RU" sz="2800" b="1" dirty="0" smtClean="0"/>
              <a:t>грамотность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ru-RU" sz="2800" b="1" dirty="0" err="1" smtClean="0"/>
              <a:t>Креативность</a:t>
            </a:r>
            <a:endParaRPr lang="ru-RU" sz="2800" b="1" dirty="0" smtClean="0">
              <a:latin typeface="Calibri" pitchFamily="34" charset="0"/>
            </a:endParaRPr>
          </a:p>
        </p:txBody>
      </p: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9"/>
          <p:cNvGrpSpPr/>
          <p:nvPr/>
        </p:nvGrpSpPr>
        <p:grpSpPr>
          <a:xfrm>
            <a:off x="0" y="0"/>
            <a:ext cx="9144000" cy="369094"/>
            <a:chOff x="0" y="0"/>
            <a:chExt cx="9144000" cy="36909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303610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334566"/>
              <a:ext cx="9144000" cy="3452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-3325" y="4971145"/>
            <a:ext cx="9147325" cy="231651"/>
            <a:chOff x="-3325" y="4971145"/>
            <a:chExt cx="9147325" cy="23165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78127"/>
              <a:ext cx="9144000" cy="124669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16674"/>
              <a:ext cx="9144000" cy="36575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3325" y="4971145"/>
              <a:ext cx="9144000" cy="18288"/>
            </a:xfrm>
            <a:prstGeom prst="rect">
              <a:avLst/>
            </a:prstGeom>
            <a:solidFill>
              <a:srgbClr val="004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081" name="Прямоугольник 17"/>
          <p:cNvSpPr>
            <a:spLocks noChangeArrowheads="1"/>
          </p:cNvSpPr>
          <p:nvPr/>
        </p:nvSpPr>
        <p:spPr bwMode="auto">
          <a:xfrm>
            <a:off x="2915816" y="1432396"/>
            <a:ext cx="62281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000" b="1" dirty="0" smtClean="0">
                <a:latin typeface="Calibri" pitchFamily="34" charset="0"/>
              </a:rPr>
              <a:t>ИГРА «+1»</a:t>
            </a:r>
            <a:endParaRPr lang="ru-RU" sz="8000" b="1" dirty="0">
              <a:latin typeface="Calibri" pitchFamily="34" charset="0"/>
            </a:endParaRPr>
          </a:p>
        </p:txBody>
      </p:sp>
      <p:sp>
        <p:nvSpPr>
          <p:cNvPr id="3089" name="Прямоугольник 29"/>
          <p:cNvSpPr>
            <a:spLocks noChangeArrowheads="1"/>
          </p:cNvSpPr>
          <p:nvPr/>
        </p:nvSpPr>
        <p:spPr bwMode="auto">
          <a:xfrm>
            <a:off x="2987824" y="2931790"/>
            <a:ext cx="6192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/>
            <a:r>
              <a:rPr lang="en-US" sz="5400" b="1" dirty="0" smtClean="0">
                <a:solidFill>
                  <a:srgbClr val="0070C0"/>
                </a:solidFill>
              </a:rPr>
              <a:t>vk.com/l9_plusodin</a:t>
            </a:r>
            <a:endParaRPr lang="ru-RU" sz="5400" b="1" dirty="0" smtClean="0">
              <a:solidFill>
                <a:srgbClr val="0070C0"/>
              </a:solidFill>
            </a:endParaRPr>
          </a:p>
        </p:txBody>
      </p:sp>
      <p:pic>
        <p:nvPicPr>
          <p:cNvPr id="27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2" cstate="print"/>
          <a:srcRect t="59758"/>
          <a:stretch>
            <a:fillRect/>
          </a:stretch>
        </p:blipFill>
        <p:spPr bwMode="auto">
          <a:xfrm>
            <a:off x="8025457" y="1342469"/>
            <a:ext cx="978331" cy="466537"/>
          </a:xfrm>
          <a:prstGeom prst="rect">
            <a:avLst/>
          </a:prstGeom>
          <a:noFill/>
        </p:spPr>
      </p:pic>
      <p:pic>
        <p:nvPicPr>
          <p:cNvPr id="28" name="Picture 3" descr="C:\!Документы\Лицей №9\Символика\Новое яблоко_Заставка.png"/>
          <p:cNvPicPr>
            <a:picLocks noChangeAspect="1" noChangeArrowheads="1"/>
          </p:cNvPicPr>
          <p:nvPr/>
        </p:nvPicPr>
        <p:blipFill>
          <a:blip r:embed="rId3" cstate="print"/>
          <a:srcRect b="36710"/>
          <a:stretch>
            <a:fillRect/>
          </a:stretch>
        </p:blipFill>
        <p:spPr bwMode="auto">
          <a:xfrm>
            <a:off x="7884368" y="474898"/>
            <a:ext cx="1259632" cy="944725"/>
          </a:xfrm>
          <a:prstGeom prst="rect">
            <a:avLst/>
          </a:prstGeom>
          <a:noFill/>
        </p:spPr>
      </p:pic>
      <p:pic>
        <p:nvPicPr>
          <p:cNvPr id="13" name="Picture 2" descr="C:\Users\1\Desktop\+1\лого\Логотип_+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9582"/>
            <a:ext cx="225009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313</Words>
  <Application>Microsoft Office PowerPoint</Application>
  <PresentationFormat>Экран (16:9)</PresentationFormat>
  <Paragraphs>110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19</cp:revision>
  <dcterms:created xsi:type="dcterms:W3CDTF">2017-03-10T03:22:00Z</dcterms:created>
  <dcterms:modified xsi:type="dcterms:W3CDTF">2017-03-29T00:50:26Z</dcterms:modified>
</cp:coreProperties>
</file>