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74" r:id="rId4"/>
    <p:sldId id="267" r:id="rId5"/>
    <p:sldId id="257" r:id="rId6"/>
    <p:sldId id="296" r:id="rId7"/>
    <p:sldId id="295" r:id="rId8"/>
    <p:sldId id="260" r:id="rId9"/>
    <p:sldId id="291" r:id="rId10"/>
    <p:sldId id="292" r:id="rId11"/>
    <p:sldId id="294" r:id="rId12"/>
    <p:sldId id="272" r:id="rId13"/>
    <p:sldId id="277" r:id="rId14"/>
    <p:sldId id="261" r:id="rId15"/>
    <p:sldId id="276" r:id="rId16"/>
    <p:sldId id="279" r:id="rId17"/>
    <p:sldId id="280" r:id="rId18"/>
    <p:sldId id="281" r:id="rId19"/>
    <p:sldId id="282" r:id="rId20"/>
    <p:sldId id="284" r:id="rId21"/>
    <p:sldId id="285" r:id="rId22"/>
    <p:sldId id="286" r:id="rId23"/>
    <p:sldId id="287" r:id="rId24"/>
    <p:sldId id="288" r:id="rId25"/>
    <p:sldId id="293" r:id="rId26"/>
    <p:sldId id="263" r:id="rId27"/>
    <p:sldId id="265" r:id="rId28"/>
    <p:sldId id="269" r:id="rId29"/>
  </p:sldIdLst>
  <p:sldSz cx="9144000" cy="6858000" type="screen4x3"/>
  <p:notesSz cx="6797675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C85"/>
    <a:srgbClr val="0000FF"/>
    <a:srgbClr val="FF0000"/>
    <a:srgbClr val="33CC33"/>
    <a:srgbClr val="53A9FF"/>
    <a:srgbClr val="99CCFF"/>
    <a:srgbClr val="FFFF00"/>
    <a:srgbClr val="FF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30" autoAdjust="0"/>
  </p:normalViewPr>
  <p:slideViewPr>
    <p:cSldViewPr>
      <p:cViewPr>
        <p:scale>
          <a:sx n="70" d="100"/>
          <a:sy n="70" d="100"/>
        </p:scale>
        <p:origin x="-108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Охват услугами дополнительного образования</a:t>
            </a:r>
          </a:p>
        </c:rich>
      </c:tx>
      <c:layout>
        <c:manualLayout>
          <c:xMode val="edge"/>
          <c:yMode val="edge"/>
          <c:x val="0.15901315789473686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48214532393977"/>
          <c:y val="0.10335904440516364"/>
          <c:w val="0.65402240212931129"/>
          <c:h val="0.78994911350366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услугами дополнительного образования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-0.20731636538390447"/>
                  <c:y val="5.4273662220793828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639144578758641"/>
                  <c:y val="-0.2154619958219508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996876270747848"/>
                  <c:y val="6.3476886817719208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76,7%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по отрасли образования</c:v>
                </c:pt>
                <c:pt idx="1">
                  <c:v>по отрасли культура</c:v>
                </c:pt>
                <c:pt idx="2">
                  <c:v>по отрасли физической культуры и спорта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0.96799999999999997</c:v>
                </c:pt>
                <c:pt idx="1">
                  <c:v>0.68</c:v>
                </c:pt>
                <c:pt idx="2">
                  <c:v>0.76700000000000002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0486531288852051"/>
          <c:y val="0.79268412876961813"/>
          <c:w val="0.68661244647050701"/>
          <c:h val="0.186907707965075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Охват программами дополнительного образования в общеобразовательных организациях</a:t>
            </a:r>
            <a:endParaRPr lang="ru-RU" sz="1200" dirty="0"/>
          </a:p>
        </c:rich>
      </c:tx>
      <c:layout>
        <c:manualLayout>
          <c:xMode val="edge"/>
          <c:yMode val="edge"/>
          <c:x val="0.13335446416655544"/>
          <c:y val="1.550387596899224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68895413497042"/>
          <c:y val="0.20893426112433619"/>
          <c:w val="0.82711330575203523"/>
          <c:h val="0.674593175853018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общеобразовательных организациях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108614232209739E-2"/>
                  <c:y val="-1.1214233658712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632958801498131E-3"/>
                  <c:y val="-3.738077886237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15168</c:v>
                </c:pt>
                <c:pt idx="1">
                  <c:v>15442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237632"/>
        <c:axId val="159239168"/>
        <c:axId val="0"/>
      </c:bar3DChart>
      <c:catAx>
        <c:axId val="159237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9239168"/>
        <c:crosses val="autoZero"/>
        <c:auto val="1"/>
        <c:lblAlgn val="ctr"/>
        <c:lblOffset val="100"/>
        <c:noMultiLvlLbl val="0"/>
      </c:catAx>
      <c:valAx>
        <c:axId val="15923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9237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Охват дополнительными общеразвивающими программами в дошкольных образовательных организациях</a:t>
            </a:r>
            <a:endParaRPr lang="ru-RU" sz="1200" dirty="0"/>
          </a:p>
        </c:rich>
      </c:tx>
      <c:layout>
        <c:manualLayout>
          <c:xMode val="edge"/>
          <c:yMode val="edge"/>
          <c:x val="0.14719619422572178"/>
          <c:y val="1.162790697674418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68895413497042"/>
          <c:y val="0.259321858023561"/>
          <c:w val="0.82711330575203523"/>
          <c:h val="0.624205578953793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2553149606299216E-2"/>
                  <c:y val="-3.0594213514008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18853893263343E-2"/>
                  <c:y val="-6.4512604529085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12341</c:v>
                </c:pt>
                <c:pt idx="1">
                  <c:v>13807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640960"/>
        <c:axId val="159642752"/>
        <c:axId val="0"/>
      </c:bar3DChart>
      <c:catAx>
        <c:axId val="159640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9642752"/>
        <c:crosses val="autoZero"/>
        <c:auto val="1"/>
        <c:lblAlgn val="ctr"/>
        <c:lblOffset val="100"/>
        <c:noMultiLvlLbl val="0"/>
      </c:catAx>
      <c:valAx>
        <c:axId val="15964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9640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80" tIns="50690" rIns="101380" bIns="50690" numCol="1" anchor="t" anchorCtr="0" compatLnSpc="1">
            <a:prstTxWarp prst="textNoShape">
              <a:avLst/>
            </a:prstTxWarp>
          </a:bodyPr>
          <a:lstStyle>
            <a:lvl1pPr defTabSz="1014413">
              <a:defRPr sz="1300"/>
            </a:lvl1pPr>
          </a:lstStyle>
          <a:p>
            <a:endParaRPr lang="ru-RU" alt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80" tIns="50690" rIns="101380" bIns="50690" numCol="1" anchor="t" anchorCtr="0" compatLnSpc="1">
            <a:prstTxWarp prst="textNoShape">
              <a:avLst/>
            </a:prstTxWarp>
          </a:bodyPr>
          <a:lstStyle>
            <a:lvl1pPr algn="r" defTabSz="1014413">
              <a:defRPr sz="1300"/>
            </a:lvl1pPr>
          </a:lstStyle>
          <a:p>
            <a:fld id="{130EAFE8-4FA3-4FC7-B4E6-F30CA85598DC}" type="datetimeFigureOut">
              <a:rPr lang="ru-RU" altLang="ru-RU"/>
              <a:pPr/>
              <a:t>10.10.2016</a:t>
            </a:fld>
            <a:endParaRPr lang="ru-RU" alt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80" tIns="50690" rIns="101380" bIns="50690" numCol="1" anchor="b" anchorCtr="0" compatLnSpc="1">
            <a:prstTxWarp prst="textNoShape">
              <a:avLst/>
            </a:prstTxWarp>
          </a:bodyPr>
          <a:lstStyle>
            <a:lvl1pPr defTabSz="1014413">
              <a:defRPr sz="1300"/>
            </a:lvl1pPr>
          </a:lstStyle>
          <a:p>
            <a:endParaRPr lang="ru-RU" alt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80" tIns="50690" rIns="101380" bIns="50690" numCol="1" anchor="b" anchorCtr="0" compatLnSpc="1">
            <a:prstTxWarp prst="textNoShape">
              <a:avLst/>
            </a:prstTxWarp>
          </a:bodyPr>
          <a:lstStyle>
            <a:lvl1pPr algn="r" defTabSz="1014413">
              <a:defRPr sz="1300"/>
            </a:lvl1pPr>
          </a:lstStyle>
          <a:p>
            <a:fld id="{06E282D8-7F9C-497B-BCA8-ADDC6FA7F4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2953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00CD47A-20D7-4CE8-B716-3977BC7D917C}" type="datetimeFigureOut">
              <a:rPr lang="ru-RU" altLang="ru-RU"/>
              <a:pPr/>
              <a:t>10.10.2016</a:t>
            </a:fld>
            <a:endParaRPr lang="ru-RU" alt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87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2925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8BC305E-1099-40C9-B0E5-DEF0209C59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686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Добрый день, уважаемые члены правительства!</a:t>
            </a:r>
            <a:br>
              <a:rPr lang="ru-RU" altLang="ru-RU"/>
            </a:br>
            <a:r>
              <a:rPr lang="ru-RU" altLang="ru-RU"/>
              <a:t>Вашему вниманию мы представляем результаты </a:t>
            </a:r>
            <a:r>
              <a:rPr lang="ru-RU" altLang="ru-RU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развитие системы дополнительного образования, инфраструктуры творческого развития и воспитания детей в МО ГО «Сыктывкар» </a:t>
            </a:r>
            <a:r>
              <a:rPr lang="ru-RU" altLang="ru-RU"/>
              <a:t>в рамках реализации стратегии действий в интересах детей в Республике Коми в 2014 году и перспективы её реализации в 2015 году.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0500" indent="-190500">
              <a:lnSpc>
                <a:spcPct val="90000"/>
              </a:lnSpc>
            </a:pPr>
            <a:r>
              <a:rPr lang="ru-RU" altLang="ru-RU" sz="1000"/>
              <a:t>Обеспечение благополучного и защищённого детства стало одним из основных национальных приоритетов России.</a:t>
            </a:r>
          </a:p>
          <a:p>
            <a:pPr marL="190500" indent="-190500">
              <a:lnSpc>
                <a:spcPct val="90000"/>
              </a:lnSpc>
            </a:pPr>
            <a:r>
              <a:rPr lang="ru-RU" altLang="ru-RU" sz="1000"/>
              <a:t>В Стратегии действий в интересах детей на 1012-1017 годы в Республике Коми максимальная реализация потенциала каждого ребёнка определена одним из основных направлений государственной политике в интересах детей.</a:t>
            </a:r>
          </a:p>
          <a:p>
            <a:pPr marL="190500" indent="-190500">
              <a:lnSpc>
                <a:spcPct val="90000"/>
              </a:lnSpc>
            </a:pPr>
            <a:r>
              <a:rPr lang="ru-RU" altLang="ru-RU" sz="1000"/>
              <a:t>Механизм реализации стратегии на территории  МО ГО «Сыктывкар» осуществляется  в рамках муниципальных программ:</a:t>
            </a:r>
          </a:p>
          <a:p>
            <a:pPr marL="190500" indent="-190500">
              <a:lnSpc>
                <a:spcPct val="90000"/>
              </a:lnSpc>
            </a:pPr>
            <a:r>
              <a:rPr lang="ru-RU" altLang="ru-RU" sz="1000"/>
              <a:t>«Развитие образования»:</a:t>
            </a:r>
          </a:p>
          <a:p>
            <a:pPr marL="190500" indent="-190500">
              <a:lnSpc>
                <a:spcPct val="90000"/>
              </a:lnSpc>
            </a:pPr>
            <a:r>
              <a:rPr lang="ru-RU" altLang="ru-RU" sz="1000"/>
              <a:t>Подпрограммы:</a:t>
            </a:r>
          </a:p>
          <a:p>
            <a:pPr marL="190500" indent="-190500">
              <a:lnSpc>
                <a:spcPct val="90000"/>
              </a:lnSpc>
              <a:buFontTx/>
              <a:buAutoNum type="arabicPeriod"/>
            </a:pPr>
            <a:r>
              <a:rPr lang="ru-RU" altLang="ru-RU" sz="1000"/>
              <a:t>«Развитие дошкольного образования»;</a:t>
            </a:r>
          </a:p>
          <a:p>
            <a:pPr marL="190500" indent="-190500">
              <a:lnSpc>
                <a:spcPct val="90000"/>
              </a:lnSpc>
              <a:buFontTx/>
              <a:buAutoNum type="arabicPeriod"/>
            </a:pPr>
            <a:r>
              <a:rPr lang="ru-RU" altLang="ru-RU" sz="1000"/>
              <a:t>«Развитие общего образования»;</a:t>
            </a:r>
          </a:p>
          <a:p>
            <a:pPr marL="190500" indent="-190500">
              <a:lnSpc>
                <a:spcPct val="90000"/>
              </a:lnSpc>
              <a:buFontTx/>
              <a:buAutoNum type="arabicPeriod"/>
            </a:pPr>
            <a:r>
              <a:rPr lang="ru-RU" altLang="ru-RU" sz="1000"/>
              <a:t>«Дети и молодёжь города Сыктывкара»;</a:t>
            </a:r>
          </a:p>
          <a:p>
            <a:pPr marL="190500" indent="-190500">
              <a:lnSpc>
                <a:spcPct val="90000"/>
              </a:lnSpc>
              <a:buFontTx/>
              <a:buAutoNum type="arabicPeriod"/>
            </a:pPr>
            <a:r>
              <a:rPr lang="ru-RU" altLang="ru-RU" sz="1000"/>
              <a:t>«Оздоровление и отдых детей, проживающих в МО ГО «Сыктывкар»;</a:t>
            </a:r>
          </a:p>
          <a:p>
            <a:pPr marL="190500" indent="-190500">
              <a:lnSpc>
                <a:spcPct val="90000"/>
              </a:lnSpc>
              <a:buFontTx/>
              <a:buAutoNum type="arabicPeriod"/>
            </a:pPr>
            <a:r>
              <a:rPr lang="ru-RU" altLang="ru-RU" sz="1000"/>
              <a:t>«Обеспечение создания условий для реализации муниципальной программы. </a:t>
            </a:r>
          </a:p>
          <a:p>
            <a:pPr marL="190500" indent="-190500">
              <a:lnSpc>
                <a:spcPct val="90000"/>
              </a:lnSpc>
            </a:pPr>
            <a:endParaRPr lang="ru-RU" altLang="ru-RU" sz="1000"/>
          </a:p>
          <a:p>
            <a:pPr marL="190500" indent="-190500">
              <a:lnSpc>
                <a:spcPct val="90000"/>
              </a:lnSpc>
            </a:pPr>
            <a:r>
              <a:rPr lang="ru-RU" altLang="ru-RU" sz="1000"/>
              <a:t>Муниципальная программа "Развитие культуры, физической культуры и спорта, молодежной политики в МО ГО "Сыктывкар" (2013 - 2017 годы)" состоит из четырех подпрограмм:</a:t>
            </a:r>
          </a:p>
          <a:p>
            <a:pPr marL="190500" indent="-190500">
              <a:lnSpc>
                <a:spcPct val="90000"/>
              </a:lnSpc>
              <a:buFontTx/>
              <a:buAutoNum type="arabicPeriod"/>
            </a:pPr>
            <a:r>
              <a:rPr lang="ru-RU" altLang="ru-RU" sz="1000"/>
              <a:t>Подпрограмма "Формирование благоприятных условий для развития культурного потенциала МО ГО "Сыктывкар" на 2013 - 2017 годы";</a:t>
            </a:r>
          </a:p>
          <a:p>
            <a:pPr marL="190500" indent="-190500">
              <a:lnSpc>
                <a:spcPct val="90000"/>
              </a:lnSpc>
              <a:buFontTx/>
              <a:buAutoNum type="arabicPeriod"/>
            </a:pPr>
            <a:r>
              <a:rPr lang="ru-RU" altLang="ru-RU" sz="1000"/>
              <a:t>Подпрограмма "Формирование благоприятных условий для развития физической культуры и спорта в МО ГО "Сыктывкар" на 2013 - 2017 годы";</a:t>
            </a:r>
          </a:p>
          <a:p>
            <a:pPr marL="190500" indent="-190500">
              <a:lnSpc>
                <a:spcPct val="90000"/>
              </a:lnSpc>
              <a:buFontTx/>
              <a:buAutoNum type="arabicPeriod"/>
            </a:pPr>
            <a:r>
              <a:rPr lang="ru-RU" altLang="ru-RU" sz="1000"/>
              <a:t>Подпрограмма "Формирование благоприятных условий для активного вовлечения молодого поколения в социально-экономическую и культурную жизнь МО ГО "Сыктывкар" на 2013 - 2017 годы";</a:t>
            </a:r>
          </a:p>
          <a:p>
            <a:pPr marL="190500" indent="-190500">
              <a:lnSpc>
                <a:spcPct val="90000"/>
              </a:lnSpc>
              <a:buFontTx/>
              <a:buAutoNum type="arabicPeriod"/>
            </a:pPr>
            <a:r>
              <a:rPr lang="ru-RU" altLang="ru-RU" sz="1000"/>
              <a:t>Подпрограмма "Обеспечение условий для реализации муниципальной программы МО ГО "Сыктывкар" "Развитие культуры, физической культуры и спорта, молодежной политики в МО ГО "Сыктывкар" (2013 - 2017 годы)".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  В муниципальной системе образования созданы условия для образовательных и социальных достижений детей, включая такие категории как дети с особенностями  в развитии, дети в трудной жизненной ситуации, дети с активной жизненной позицией.</a:t>
            </a:r>
          </a:p>
          <a:p>
            <a:r>
              <a:rPr lang="ru-RU" altLang="ru-RU"/>
              <a:t>На территории МО ГО «Сыктывкар» функционирует сеть организаций дополнительного образования детей, включающая 27 организаций  дополнительного  образования, из них: </a:t>
            </a:r>
          </a:p>
          <a:p>
            <a:r>
              <a:rPr lang="ru-RU" altLang="ru-RU"/>
              <a:t>13 центров дополнительного образования, 1 Дворец творчества детей и учащейся молодёжи; </a:t>
            </a:r>
          </a:p>
          <a:p>
            <a:r>
              <a:rPr lang="ru-RU" altLang="ru-RU"/>
              <a:t>7 муниципальных организаций дополнительного образования по отрасли культура (музыкальные, хореографические школы и школа искусств); </a:t>
            </a:r>
          </a:p>
          <a:p>
            <a:r>
              <a:rPr lang="ru-RU" altLang="ru-RU"/>
              <a:t>6 муниципальных организаций дополнительного образования по отрасли спорт (детско-юношеские спортивные школы).</a:t>
            </a:r>
          </a:p>
          <a:p>
            <a:r>
              <a:rPr lang="ru-RU" altLang="ru-RU"/>
              <a:t>Система дополнительного образования является важной составляющей современного образования, обеспечивая условия для реализации индивидуальных образовательных траекторий, жизненного и профессионального самоопределения, формирования ключевых компетенций, развития разносторонних способностей разных категорий детей, в том числе одарённых, детей с ограниченными возможностями.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Наиболее востребованными среди детей и подростков - объединения художественной и спортивной направленности, одним из актуальных направлений деятельности организаций дополнительного образования является  техническое творчество детей и подростков. Получают распространение  новые формы дополнительного образования с использованием новых технологий: робототехника, программирование, основы конструирования и изобретательство.</a:t>
            </a:r>
          </a:p>
          <a:p>
            <a:r>
              <a:rPr lang="ru-RU" altLang="ru-RU"/>
              <a:t>Важнейшие  направления дополнительного образования, нуждающееся в первоочередном развитии – техническое творчество, поисковая  деятельность, проведение научных исследований учащихся. С точки зрения воспитательного компонента,  участие подростков, том числе из неблагополучных семей, в этих мероприятиях,  снижает базу правонарушений.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70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/>
          <a:lstStyle/>
          <a:p>
            <a:r>
              <a:rPr lang="ru-RU" altLang="ru-RU"/>
              <a:t>Система дополнительного образования в Сыктывкаре не только сохраняется, но и развивается. В этом году  в Сыктывкаре впервые прошли соревнования по робототехнике. Соревнования получили положительные отклики как у школьников, так и у педагогов. На торжественное закрытие и подведение итогов  соревнований по робототехнике мы приглашаем Вас, Иван Александрович, 13 февраля в 14.00 во Дворец творчества. </a:t>
            </a:r>
          </a:p>
        </p:txBody>
      </p:sp>
      <p:sp>
        <p:nvSpPr>
          <p:cNvPr id="69636" name="Номер слайда 3"/>
          <p:cNvSpPr txBox="1">
            <a:spLocks noGrp="1"/>
          </p:cNvSpPr>
          <p:nvPr/>
        </p:nvSpPr>
        <p:spPr bwMode="auto">
          <a:xfrm>
            <a:off x="3851275" y="943451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EEFBADB-C591-4E8F-BB97-98866A9CCD6C}" type="slidenum">
              <a:rPr lang="ru-RU" altLang="ru-RU" sz="1200">
                <a:cs typeface="Arial" charset="0"/>
              </a:rPr>
              <a:pPr algn="r" eaLnBrk="1" hangingPunct="1"/>
              <a:t>9</a:t>
            </a:fld>
            <a:endParaRPr lang="ru-RU" altLang="ru-RU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70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/>
          <a:lstStyle/>
          <a:p>
            <a:pPr algn="just"/>
            <a:r>
              <a:rPr lang="ru-RU" altLang="ru-RU"/>
              <a:t>Кроме того в 2014 году в целях обеспечения занятости и профилактики  асоциальных проявлений среди несовершеннолетних при поддержке администрации создан Технический  центр на базе МАОУ «СОШ №  33». Технический центр является структурным подразделением МАОУ «Технический лицей». В данном Техническом центре осуществляется  теоретическая  подготовка  и практическое  обучение  водителей категории «А-1» (мотоциклы), «М» (мопеды) с 14 лет и водителей категории «В» (автомобили) с 16 лет. </a:t>
            </a:r>
          </a:p>
          <a:p>
            <a:endParaRPr lang="ru-RU" altLang="ru-RU"/>
          </a:p>
        </p:txBody>
      </p:sp>
      <p:sp>
        <p:nvSpPr>
          <p:cNvPr id="71684" name="Номер слайда 3"/>
          <p:cNvSpPr txBox="1">
            <a:spLocks noGrp="1"/>
          </p:cNvSpPr>
          <p:nvPr/>
        </p:nvSpPr>
        <p:spPr bwMode="auto">
          <a:xfrm>
            <a:off x="3851275" y="943451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CB66EB3-56BD-4364-940D-5C57CE9CBB1B}" type="slidenum">
              <a:rPr lang="ru-RU" altLang="ru-RU" sz="1200">
                <a:cs typeface="Arial" charset="0"/>
              </a:rPr>
              <a:pPr algn="r" eaLnBrk="1" hangingPunct="1"/>
              <a:t>10</a:t>
            </a:fld>
            <a:endParaRPr lang="ru-RU" altLang="ru-RU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/>
        <p:txBody>
          <a:bodyPr lIns="91257" tIns="45629" rIns="91257" bIns="45629">
            <a:normAutofit/>
          </a:bodyPr>
          <a:lstStyle/>
          <a:p>
            <a:r>
              <a:rPr lang="ru-RU" altLang="ru-RU" dirty="0" err="1">
                <a:latin typeface="Arial Black" pitchFamily="34" charset="0"/>
                <a:ea typeface="Calibri" pitchFamily="34" charset="0"/>
                <a:cs typeface="Times New Roman" pitchFamily="18" charset="0"/>
              </a:rPr>
              <a:t>Серьезное</a:t>
            </a:r>
            <a:r>
              <a:rPr lang="ru-RU" altLang="ru-RU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внимание уделяется и внешкольной работе. В целях  создания условий для развития интеллектуальных, творческих и спортивных способностей юных сыктывкарцев в городе ежегодно проводятся традиционные массовые мероприятия для учащихся: </a:t>
            </a:r>
            <a:r>
              <a:rPr lang="ru-RU" alt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Интеллектуальный марафон, Фестиваль «Юное дарование», Городская спартакиада школьников. Охват учащихся – более 15 тыс. чел.</a:t>
            </a:r>
          </a:p>
          <a:p>
            <a:r>
              <a:rPr lang="ru-RU" alt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В организациях дополнительного образования организована работа 1366 кружков, студий , секций различной направленности. В которых занимается </a:t>
            </a:r>
            <a:r>
              <a:rPr lang="ru-RU" altLang="ru-RU" sz="15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боее</a:t>
            </a:r>
            <a:r>
              <a:rPr lang="ru-RU" altLang="ru-RU" sz="15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18 тыс. детей.   </a:t>
            </a:r>
            <a:endParaRPr lang="ru-RU" altLang="ru-RU" sz="1600" dirty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1600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Организация внеурочной занятости учащихся оказывает непосредственное влияние на уровень преступности среди несовершеннолетних. В сравнении с 2013 годом количество учащихся, совершивших преступления, снизилось  на 32%. </a:t>
            </a:r>
            <a:endParaRPr lang="ru-RU" altLang="ru-RU" sz="15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dirty="0">
                <a:ea typeface="Calibri" pitchFamily="34" charset="0"/>
                <a:cs typeface="Times New Roman" pitchFamily="18" charset="0"/>
              </a:rPr>
              <a:t>Лучшие из лучших (а это-  </a:t>
            </a:r>
            <a:r>
              <a:rPr lang="ru-RU" altLang="ru-RU" dirty="0"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претенденты  на медали «За особые успехи в учении»; победители городских, республиканских, российских и международных конкурсов, соревнований  и фестивалей) </a:t>
            </a:r>
            <a:r>
              <a:rPr lang="ru-RU" altLang="ru-RU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ежегодно становятся стипендиатами главы </a:t>
            </a:r>
            <a:r>
              <a:rPr lang="ru-RU" altLang="ru-RU" dirty="0" err="1">
                <a:latin typeface="Arial Black" pitchFamily="34" charset="0"/>
                <a:ea typeface="Calibri" pitchFamily="34" charset="0"/>
                <a:cs typeface="Times New Roman" pitchFamily="18" charset="0"/>
              </a:rPr>
              <a:t>АМО</a:t>
            </a:r>
            <a:r>
              <a:rPr lang="ru-RU" altLang="ru-RU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ГО «Сыктывкар». Сертификаты на получение ежемесячной стипендии ежегодно вручаются в торжественной обстановке на </a:t>
            </a:r>
            <a:r>
              <a:rPr lang="ru-RU" altLang="ru-RU" dirty="0" err="1">
                <a:latin typeface="Arial Black" pitchFamily="34" charset="0"/>
                <a:ea typeface="Calibri" pitchFamily="34" charset="0"/>
                <a:cs typeface="Times New Roman" pitchFamily="18" charset="0"/>
              </a:rPr>
              <a:t>слете</a:t>
            </a:r>
            <a:r>
              <a:rPr lang="ru-RU" altLang="ru-RU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отличников.  С </a:t>
            </a:r>
            <a:r>
              <a:rPr lang="ru-RU" altLang="ru-RU" dirty="0"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1 сентября 2014 года размер стипендии увеличен  в 2 раза - с 500 до 1 000 рублей, в 2014-2015 учебном году стипендиатами  главы </a:t>
            </a:r>
            <a:r>
              <a:rPr lang="ru-RU" altLang="ru-RU" dirty="0" err="1"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АМО</a:t>
            </a:r>
            <a:r>
              <a:rPr lang="ru-RU" altLang="ru-RU" dirty="0"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 ГО  «Сыктывкар» являются 86 учащихся  муниципальных образовательных организаций.</a:t>
            </a:r>
          </a:p>
          <a:p>
            <a:endParaRPr lang="ru-RU" alt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180" name="Номер слайда 3"/>
          <p:cNvSpPr txBox="1">
            <a:spLocks noGrp="1"/>
          </p:cNvSpPr>
          <p:nvPr/>
        </p:nvSpPr>
        <p:spPr bwMode="auto">
          <a:xfrm>
            <a:off x="3851275" y="943451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6B90EA-2996-4A64-B3F2-910AF021D711}" type="slidenum">
              <a:rPr lang="ru-RU" altLang="ru-RU" sz="1200">
                <a:cs typeface="Arial" charset="0"/>
              </a:rPr>
              <a:pPr algn="r" eaLnBrk="1" hangingPunct="1"/>
              <a:t>13</a:t>
            </a:fld>
            <a:endParaRPr lang="ru-RU" altLang="ru-RU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70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/>
          <a:lstStyle/>
          <a:p>
            <a:r>
              <a:rPr lang="ru-RU" altLang="ru-RU">
                <a:solidFill>
                  <a:srgbClr val="0000FF"/>
                </a:solidFill>
              </a:rPr>
              <a:t>2014 год  в школах Сыктывкара был объявлен Годом математики. В рамках тематического года  с учащимися были проведены различные творческие, интеллектуальные, познавательные конкурсы, игры, олимпиады, конференции, математические чтения. Очень востребованы были математические профильные лагеря во время школьных каникул. Среди педагогов были востребованы годовой мастер – класс учителей математики, семинары – практикумы. Все эти мероприятия направлены на повышение интереса к математике. 2015 год в Сыктывкаре объявлены две тематики - Год литературы и Год патриотизма</a:t>
            </a:r>
            <a:endParaRPr lang="ru-RU" altLang="ru-RU"/>
          </a:p>
        </p:txBody>
      </p:sp>
      <p:sp>
        <p:nvSpPr>
          <p:cNvPr id="55300" name="Номер слайда 3"/>
          <p:cNvSpPr txBox="1">
            <a:spLocks noGrp="1"/>
          </p:cNvSpPr>
          <p:nvPr/>
        </p:nvSpPr>
        <p:spPr bwMode="auto">
          <a:xfrm>
            <a:off x="3851275" y="943451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2D31276-81E5-499B-BA2D-6F13E6AFB56B}" type="slidenum">
              <a:rPr lang="ru-RU" altLang="ru-RU" sz="1200">
                <a:cs typeface="Arial" charset="0"/>
              </a:rPr>
              <a:pPr algn="r" eaLnBrk="1" hangingPunct="1"/>
              <a:t>18</a:t>
            </a:fld>
            <a:endParaRPr lang="ru-RU" altLang="ru-RU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/>
        <p:txBody>
          <a:bodyPr lIns="91257" tIns="45629" rIns="91257" bIns="45629">
            <a:normAutofit/>
          </a:bodyPr>
          <a:lstStyle/>
          <a:p>
            <a:r>
              <a:rPr lang="ru-RU" altLang="ru-RU" b="1"/>
              <a:t>Общее количество ребят, которые были заняты трудом в летней период,  составило  более 11 тыс.   человек, </a:t>
            </a:r>
            <a:r>
              <a:rPr lang="ru-RU" altLang="ru-RU"/>
              <a:t>в т.ч. 1 805   ребят были трудоустроены в  </a:t>
            </a:r>
            <a:r>
              <a:rPr lang="ru-RU" altLang="ru-RU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трудовых  объединениях на базе МОО и </a:t>
            </a:r>
            <a:r>
              <a:rPr lang="ru-RU" altLang="ru-RU">
                <a:solidFill>
                  <a:schemeClr val="tx2"/>
                </a:solidFill>
                <a:latin typeface="Arial Black" pitchFamily="34" charset="0"/>
              </a:rPr>
              <a:t>предприятий  ЖКХ</a:t>
            </a:r>
            <a:r>
              <a:rPr lang="ru-RU" altLang="ru-RU"/>
              <a:t> , в 35 отрядах  мэра  на предприятиях  города  трудились около 400 учащихся;  более 8 тыс. подростков приобщались к труду в рамках летней трудовой практики и 1659 чел.  были трудоустроены индивидуально. Впервые в 2014 году 100 подростков были заняты в отрядах мэра экологической направленности «Экодозор». </a:t>
            </a:r>
          </a:p>
          <a:p>
            <a:r>
              <a:rPr lang="ru-RU" altLang="ru-RU" b="1"/>
              <a:t>Особое внимание в рамках  летней занятости уделено подросткам, находящимся в трудной жизненной ситуации, состоящим на различных видах профилактических учетов: </a:t>
            </a:r>
            <a:r>
              <a:rPr lang="ru-RU" altLang="ru-RU"/>
              <a:t>данной категории подростков в первую очередь предоставлялись рабочие места в трудовых объединениях, выделялись путевки в ДОЛ с дневным пребыванием, в ДОЛ в рамках квоты МО РК, оказывалась помощь в организации каникулярного времени(консультативная,  психолого-педагогическая),  </a:t>
            </a:r>
            <a:r>
              <a:rPr lang="ru-RU" altLang="ru-RU" b="1"/>
              <a:t>что позволило  обеспечить </a:t>
            </a:r>
            <a:r>
              <a:rPr lang="ru-RU" altLang="ru-RU"/>
              <a:t> </a:t>
            </a:r>
            <a:r>
              <a:rPr lang="ru-RU" altLang="ru-RU" b="1">
                <a:solidFill>
                  <a:srgbClr val="FF0000"/>
                </a:solidFill>
                <a:latin typeface="Arial Black" pitchFamily="34" charset="0"/>
              </a:rPr>
              <a:t>снижение</a:t>
            </a:r>
            <a:r>
              <a:rPr lang="ru-RU" altLang="ru-RU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b="1">
                <a:solidFill>
                  <a:srgbClr val="FF0000"/>
                </a:solidFill>
                <a:latin typeface="Arial Black" pitchFamily="34" charset="0"/>
              </a:rPr>
              <a:t>на</a:t>
            </a:r>
            <a:r>
              <a:rPr lang="ru-RU" altLang="ru-RU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31% </a:t>
            </a:r>
            <a:r>
              <a:rPr lang="ru-RU" alt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количества преступлений, совершенных подростками в летний период, по сравнению с 2013 годом (с 16 до 11 фактов).</a:t>
            </a:r>
            <a:br>
              <a:rPr lang="ru-RU" alt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endParaRPr lang="ru-RU" altLang="ru-RU"/>
          </a:p>
        </p:txBody>
      </p:sp>
      <p:sp>
        <p:nvSpPr>
          <p:cNvPr id="61444" name="Номер слайда 3"/>
          <p:cNvSpPr txBox="1">
            <a:spLocks noGrp="1"/>
          </p:cNvSpPr>
          <p:nvPr/>
        </p:nvSpPr>
        <p:spPr bwMode="auto">
          <a:xfrm>
            <a:off x="3851275" y="943451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94C7E6C-8C55-4DDA-8840-DADCFCD867F5}" type="slidenum">
              <a:rPr lang="ru-RU" altLang="ru-RU" sz="1200">
                <a:cs typeface="Arial" charset="0"/>
              </a:rPr>
              <a:pPr algn="r" eaLnBrk="1" hangingPunct="1"/>
              <a:t>22</a:t>
            </a:fld>
            <a:endParaRPr lang="ru-RU" altLang="ru-RU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0080201-IMG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79513"/>
            <a:ext cx="7112001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7315200" y="3765550"/>
            <a:ext cx="1828800" cy="2482850"/>
          </a:xfrm>
          <a:prstGeom prst="rect">
            <a:avLst/>
          </a:prstGeom>
          <a:solidFill>
            <a:schemeClr val="accent6"/>
          </a:solidFill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>
              <a:defRPr/>
            </a:pPr>
            <a:endParaRPr lang="en-US"/>
          </a:p>
        </p:txBody>
      </p:sp>
      <p:pic>
        <p:nvPicPr>
          <p:cNvPr id="6" name="Picture 43" descr="PN0080201-IMG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46429" b="90289"/>
          <a:stretch>
            <a:fillRect/>
          </a:stretch>
        </p:blipFill>
        <p:spPr bwMode="auto">
          <a:xfrm>
            <a:off x="838200" y="1219200"/>
            <a:ext cx="16002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3581400"/>
            <a:ext cx="7162800" cy="152400"/>
          </a:xfrm>
          <a:prstGeom prst="rect">
            <a:avLst/>
          </a:prstGeom>
          <a:solidFill>
            <a:srgbClr val="FFFF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Text Box 49"/>
          <p:cNvSpPr txBox="1">
            <a:spLocks noChangeArrowheads="1"/>
          </p:cNvSpPr>
          <p:nvPr userDrawn="1"/>
        </p:nvSpPr>
        <p:spPr bwMode="auto">
          <a:xfrm>
            <a:off x="7467600" y="3962400"/>
            <a:ext cx="1447800" cy="1752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>
              <a:lnSpc>
                <a:spcPct val="150000"/>
              </a:lnSpc>
              <a:defRPr/>
            </a:pPr>
            <a:r>
              <a:rPr lang="en-US" sz="1400" b="1" i="1" spc="50">
                <a:solidFill>
                  <a:srgbClr val="FFFFFE"/>
                </a:solidFill>
                <a:latin typeface="Arial" pitchFamily="34" charset="0"/>
              </a:rPr>
              <a:t>Tap into your Leadership Potential</a:t>
            </a:r>
            <a:endParaRPr lang="en-US" sz="1600" i="1" spc="50">
              <a:latin typeface="Arial" pitchFamily="34" charset="0"/>
            </a:endParaRPr>
          </a:p>
        </p:txBody>
      </p:sp>
      <p:pic>
        <p:nvPicPr>
          <p:cNvPr id="9" name="Picture 43" descr="PN0080201-IMG0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8" r="17908" b="90289"/>
          <a:stretch>
            <a:fillRect/>
          </a:stretch>
        </p:blipFill>
        <p:spPr bwMode="auto">
          <a:xfrm>
            <a:off x="2743200" y="1219200"/>
            <a:ext cx="1066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0"/>
          <p:cNvSpPr/>
          <p:nvPr userDrawn="1"/>
        </p:nvSpPr>
        <p:spPr>
          <a:xfrm>
            <a:off x="5410200" y="1752600"/>
            <a:ext cx="152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20" descr="АМОГО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m0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2119313" cy="1219200"/>
          </a:xfrm>
          <a:prstGeom prst="rect">
            <a:avLst/>
          </a:prstGeom>
          <a:noFill/>
          <a:ln w="698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7" descr="__DSC0774"/>
          <p:cNvPicPr preferRelativeResize="0">
            <a:picLocks noChangeArrowheads="1"/>
          </p:cNvPicPr>
          <p:nvPr userDrawn="1"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219200"/>
            <a:ext cx="2022475" cy="1219200"/>
          </a:xfrm>
          <a:prstGeom prst="rect">
            <a:avLst/>
          </a:prstGeom>
          <a:noFill/>
          <a:ln w="698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img4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2057400" cy="1219200"/>
          </a:xfrm>
          <a:prstGeom prst="rect">
            <a:avLst/>
          </a:prstGeom>
          <a:noFill/>
          <a:ln w="698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8"/>
          <p:cNvSpPr>
            <a:spLocks noChangeArrowheads="1"/>
          </p:cNvSpPr>
          <p:nvPr userDrawn="1"/>
        </p:nvSpPr>
        <p:spPr bwMode="gray">
          <a:xfrm>
            <a:off x="0" y="2667000"/>
            <a:ext cx="7596188" cy="3857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AutoShape 34"/>
          <p:cNvSpPr>
            <a:spLocks noChangeArrowheads="1"/>
          </p:cNvSpPr>
          <p:nvPr userDrawn="1"/>
        </p:nvSpPr>
        <p:spPr bwMode="gray">
          <a:xfrm rot="5400000">
            <a:off x="199231" y="2751932"/>
            <a:ext cx="309563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AutoShape 35"/>
          <p:cNvSpPr>
            <a:spLocks noChangeArrowheads="1"/>
          </p:cNvSpPr>
          <p:nvPr userDrawn="1"/>
        </p:nvSpPr>
        <p:spPr bwMode="gray">
          <a:xfrm rot="5400000">
            <a:off x="504031" y="2751932"/>
            <a:ext cx="309563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392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AutoShape 36"/>
          <p:cNvSpPr>
            <a:spLocks noChangeArrowheads="1"/>
          </p:cNvSpPr>
          <p:nvPr userDrawn="1"/>
        </p:nvSpPr>
        <p:spPr bwMode="gray">
          <a:xfrm rot="5400000">
            <a:off x="808831" y="2751932"/>
            <a:ext cx="309563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AutoShape 37"/>
          <p:cNvSpPr>
            <a:spLocks noChangeArrowheads="1"/>
          </p:cNvSpPr>
          <p:nvPr userDrawn="1"/>
        </p:nvSpPr>
        <p:spPr bwMode="gray">
          <a:xfrm rot="5400000">
            <a:off x="1113631" y="2751932"/>
            <a:ext cx="309563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" name="Picture 22" descr="Рисунок6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67000"/>
            <a:ext cx="1547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6" descr="http://xn--c1ackabuhcbecyrh.xn--p1ai/banners/big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0"/>
            <a:ext cx="26924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6400800" cy="685800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410200"/>
            <a:ext cx="640080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N0080401-IMG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PN0080101-IMG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200" y="6229350"/>
            <a:ext cx="8229600" cy="228600"/>
          </a:xfrm>
          <a:prstGeom prst="rect">
            <a:avLst/>
          </a:prstGeom>
          <a:solidFill>
            <a:srgbClr val="FFFF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" name="Picture 2" descr="PN0080101-IMG15"/>
          <p:cNvPicPr preferRelativeResize="0"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91333" r="217" b="1347"/>
          <a:stretch>
            <a:fillRect/>
          </a:stretch>
        </p:blipFill>
        <p:spPr bwMode="auto">
          <a:xfrm>
            <a:off x="0" y="1292225"/>
            <a:ext cx="9144000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40"/>
          <p:cNvGrpSpPr>
            <a:grpSpLocks/>
          </p:cNvGrpSpPr>
          <p:nvPr userDrawn="1"/>
        </p:nvGrpSpPr>
        <p:grpSpPr bwMode="auto">
          <a:xfrm>
            <a:off x="4800600" y="0"/>
            <a:ext cx="4343400" cy="762000"/>
            <a:chOff x="2592" y="1008"/>
            <a:chExt cx="2736" cy="528"/>
          </a:xfrm>
        </p:grpSpPr>
        <p:grpSp>
          <p:nvGrpSpPr>
            <p:cNvPr id="13" name="Group 41"/>
            <p:cNvGrpSpPr>
              <a:grpSpLocks/>
            </p:cNvGrpSpPr>
            <p:nvPr userDrawn="1"/>
          </p:nvGrpSpPr>
          <p:grpSpPr bwMode="auto">
            <a:xfrm>
              <a:off x="2592" y="1008"/>
              <a:ext cx="2064" cy="528"/>
              <a:chOff x="2544" y="576"/>
              <a:chExt cx="2064" cy="528"/>
            </a:xfrm>
          </p:grpSpPr>
          <p:pic>
            <p:nvPicPr>
              <p:cNvPr id="15" name="Picture 15" descr="АМОГО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3283" b="2672"/>
              <a:stretch>
                <a:fillRect/>
              </a:stretch>
            </p:blipFill>
            <p:spPr bwMode="auto">
              <a:xfrm>
                <a:off x="2544" y="576"/>
                <a:ext cx="1824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 descr="АМОГО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58" r="29851" b="2672"/>
              <a:stretch>
                <a:fillRect/>
              </a:stretch>
            </p:blipFill>
            <p:spPr bwMode="auto">
              <a:xfrm>
                <a:off x="3264" y="576"/>
                <a:ext cx="1344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15" descr="АМОГО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1" b="2672"/>
            <a:stretch>
              <a:fillRect/>
            </a:stretch>
          </p:blipFill>
          <p:spPr bwMode="auto">
            <a:xfrm>
              <a:off x="3840" y="1008"/>
              <a:ext cx="148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PN0080101-IMG15"/>
          <p:cNvPicPr preferRelativeResize="0"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91333" r="217" b="1347"/>
          <a:stretch>
            <a:fillRect/>
          </a:stretch>
        </p:blipFill>
        <p:spPr bwMode="auto">
          <a:xfrm>
            <a:off x="0" y="1292225"/>
            <a:ext cx="9144000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5" descr="http://xn--c1ackabuhcbecyrh.xn--p1ai/banners/medium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343400" cy="41910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400" y="1981200"/>
            <a:ext cx="3124200" cy="41910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934200" cy="533400"/>
          </a:xfrm>
        </p:spPr>
        <p:txBody>
          <a:bodyPr/>
          <a:lstStyle>
            <a:lvl1pPr>
              <a:defRPr sz="2800" cap="all" baseline="0"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85800" y="1371600"/>
            <a:ext cx="69342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0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N0080401-IMG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9"/>
          <p:cNvSpPr>
            <a:spLocks noChangeAspect="1"/>
          </p:cNvSpPr>
          <p:nvPr userDrawn="1"/>
        </p:nvSpPr>
        <p:spPr>
          <a:xfrm>
            <a:off x="7467600" y="0"/>
            <a:ext cx="1676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1066800"/>
            <a:ext cx="8153400" cy="5410200"/>
          </a:xfrm>
          <a:prstGeom prst="rect">
            <a:avLst/>
          </a:prstGeom>
          <a:solidFill>
            <a:srgbClr val="FFFF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8153400" y="4114800"/>
            <a:ext cx="990600" cy="152400"/>
          </a:xfrm>
          <a:prstGeom prst="rect">
            <a:avLst/>
          </a:prstGeom>
          <a:solidFill>
            <a:srgbClr val="FFFF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Rectangle 89"/>
          <p:cNvSpPr/>
          <p:nvPr userDrawn="1"/>
        </p:nvSpPr>
        <p:spPr>
          <a:xfrm>
            <a:off x="8001000" y="64770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11"/>
          <p:cNvGrpSpPr>
            <a:grpSpLocks/>
          </p:cNvGrpSpPr>
          <p:nvPr userDrawn="1"/>
        </p:nvGrpSpPr>
        <p:grpSpPr bwMode="auto">
          <a:xfrm>
            <a:off x="4800600" y="0"/>
            <a:ext cx="4343400" cy="762000"/>
            <a:chOff x="2592" y="1008"/>
            <a:chExt cx="2736" cy="528"/>
          </a:xfrm>
        </p:grpSpPr>
        <p:grpSp>
          <p:nvGrpSpPr>
            <p:cNvPr id="11" name="Group 12"/>
            <p:cNvGrpSpPr>
              <a:grpSpLocks/>
            </p:cNvGrpSpPr>
            <p:nvPr userDrawn="1"/>
          </p:nvGrpSpPr>
          <p:grpSpPr bwMode="auto">
            <a:xfrm>
              <a:off x="2592" y="1008"/>
              <a:ext cx="2064" cy="528"/>
              <a:chOff x="2544" y="576"/>
              <a:chExt cx="2064" cy="528"/>
            </a:xfrm>
          </p:grpSpPr>
          <p:pic>
            <p:nvPicPr>
              <p:cNvPr id="13" name="Picture 15" descr="АМОГО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3283" b="2672"/>
              <a:stretch>
                <a:fillRect/>
              </a:stretch>
            </p:blipFill>
            <p:spPr bwMode="auto">
              <a:xfrm>
                <a:off x="2544" y="576"/>
                <a:ext cx="1824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5" descr="АМОГО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58" r="29851" b="2672"/>
              <a:stretch>
                <a:fillRect/>
              </a:stretch>
            </p:blipFill>
            <p:spPr bwMode="auto">
              <a:xfrm>
                <a:off x="3264" y="576"/>
                <a:ext cx="1344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5" descr="АМОГО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1" b="2672"/>
            <a:stretch>
              <a:fillRect/>
            </a:stretch>
          </p:blipFill>
          <p:spPr bwMode="auto">
            <a:xfrm>
              <a:off x="3840" y="1008"/>
              <a:ext cx="148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 descr="PN0080101-IMG15"/>
          <p:cNvPicPr preferRelativeResize="0"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91333" r="217" b="1347"/>
          <a:stretch>
            <a:fillRect/>
          </a:stretch>
        </p:blipFill>
        <p:spPr bwMode="auto">
          <a:xfrm>
            <a:off x="0" y="1292225"/>
            <a:ext cx="9144000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http://xn--c1ackabuhcbecyrh.xn--p1ai/banners/medium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391400" cy="4419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68406" y="762000"/>
            <a:ext cx="6999194" cy="533400"/>
          </a:xfrm>
        </p:spPr>
        <p:txBody>
          <a:bodyPr/>
          <a:lstStyle>
            <a:lvl1pPr>
              <a:defRPr sz="2800" cap="all" baseline="0"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9" name="Subtitle 2"/>
          <p:cNvSpPr>
            <a:spLocks noGrp="1"/>
          </p:cNvSpPr>
          <p:nvPr>
            <p:ph type="subTitle" idx="11"/>
          </p:nvPr>
        </p:nvSpPr>
        <p:spPr>
          <a:xfrm>
            <a:off x="468406" y="1219200"/>
            <a:ext cx="6999194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7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N0080401-IMG0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7467600" y="0"/>
            <a:ext cx="1676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457200"/>
            <a:ext cx="8153400" cy="6019800"/>
          </a:xfrm>
          <a:prstGeom prst="rect">
            <a:avLst/>
          </a:prstGeom>
          <a:solidFill>
            <a:srgbClr val="FFFF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772400" y="277084"/>
            <a:ext cx="1094584" cy="1094516"/>
            <a:chOff x="7848600" y="152400"/>
            <a:chExt cx="1094584" cy="1094516"/>
          </a:xfrm>
          <a:solidFill>
            <a:schemeClr val="tx2"/>
          </a:solidFill>
        </p:grpSpPr>
        <p:grpSp>
          <p:nvGrpSpPr>
            <p:cNvPr id="8" name="Group 26"/>
            <p:cNvGrpSpPr/>
            <p:nvPr/>
          </p:nvGrpSpPr>
          <p:grpSpPr>
            <a:xfrm>
              <a:off x="7848600" y="152400"/>
              <a:ext cx="1094584" cy="1094516"/>
              <a:chOff x="7530353" y="725021"/>
              <a:chExt cx="1094584" cy="1094516"/>
            </a:xfrm>
            <a:grpFill/>
          </p:grpSpPr>
          <p:sp>
            <p:nvSpPr>
              <p:cNvPr id="12" name="Freeform 20"/>
              <p:cNvSpPr>
                <a:spLocks noEditPoints="1"/>
              </p:cNvSpPr>
              <p:nvPr/>
            </p:nvSpPr>
            <p:spPr bwMode="auto">
              <a:xfrm>
                <a:off x="8043907" y="1740822"/>
                <a:ext cx="67475" cy="78715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15" y="4"/>
                  </a:cxn>
                  <a:cxn ang="0">
                    <a:pos x="15" y="17"/>
                  </a:cxn>
                  <a:cxn ang="0">
                    <a:pos x="18" y="19"/>
                  </a:cxn>
                  <a:cxn ang="0">
                    <a:pos x="18" y="21"/>
                  </a:cxn>
                  <a:cxn ang="0">
                    <a:pos x="8" y="21"/>
                  </a:cxn>
                  <a:cxn ang="0">
                    <a:pos x="1" y="16"/>
                  </a:cxn>
                  <a:cxn ang="0">
                    <a:pos x="5" y="11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18" y="0"/>
                  </a:cxn>
                  <a:cxn ang="0">
                    <a:pos x="18" y="1"/>
                  </a:cxn>
                  <a:cxn ang="0">
                    <a:pos x="10" y="5"/>
                  </a:cxn>
                  <a:cxn ang="0">
                    <a:pos x="8" y="2"/>
                  </a:cxn>
                  <a:cxn ang="0">
                    <a:pos x="5" y="6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5"/>
                  </a:cxn>
                  <a:cxn ang="0">
                    <a:pos x="9" y="12"/>
                  </a:cxn>
                  <a:cxn ang="0">
                    <a:pos x="6" y="16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0" y="12"/>
                  </a:cxn>
                  <a:cxn ang="0">
                    <a:pos x="9" y="12"/>
                  </a:cxn>
                </a:cxnLst>
                <a:rect l="0" t="0" r="r" b="b"/>
                <a:pathLst>
                  <a:path w="18" h="21">
                    <a:moveTo>
                      <a:pt x="18" y="1"/>
                    </a:moveTo>
                    <a:cubicBezTo>
                      <a:pt x="16" y="2"/>
                      <a:pt x="15" y="2"/>
                      <a:pt x="15" y="4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8"/>
                      <a:pt x="16" y="19"/>
                      <a:pt x="18" y="19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3" y="21"/>
                      <a:pt x="1" y="19"/>
                      <a:pt x="1" y="16"/>
                    </a:cubicBezTo>
                    <a:cubicBezTo>
                      <a:pt x="1" y="14"/>
                      <a:pt x="2" y="12"/>
                      <a:pt x="5" y="11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7" y="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8" y="1"/>
                    </a:lnTo>
                    <a:close/>
                    <a:moveTo>
                      <a:pt x="10" y="5"/>
                    </a:moveTo>
                    <a:cubicBezTo>
                      <a:pt x="10" y="3"/>
                      <a:pt x="10" y="2"/>
                      <a:pt x="8" y="2"/>
                    </a:cubicBezTo>
                    <a:cubicBezTo>
                      <a:pt x="6" y="2"/>
                      <a:pt x="5" y="3"/>
                      <a:pt x="5" y="6"/>
                    </a:cubicBezTo>
                    <a:cubicBezTo>
                      <a:pt x="5" y="9"/>
                      <a:pt x="7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lnTo>
                      <a:pt x="10" y="5"/>
                    </a:lnTo>
                    <a:close/>
                    <a:moveTo>
                      <a:pt x="9" y="12"/>
                    </a:moveTo>
                    <a:cubicBezTo>
                      <a:pt x="7" y="12"/>
                      <a:pt x="6" y="13"/>
                      <a:pt x="6" y="16"/>
                    </a:cubicBezTo>
                    <a:cubicBezTo>
                      <a:pt x="6" y="18"/>
                      <a:pt x="7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9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7890217" y="1714583"/>
                <a:ext cx="89966" cy="97456"/>
              </a:xfrm>
              <a:custGeom>
                <a:avLst/>
                <a:gdLst/>
                <a:ahLst/>
                <a:cxnLst>
                  <a:cxn ang="0">
                    <a:pos x="13" y="23"/>
                  </a:cxn>
                  <a:cxn ang="0">
                    <a:pos x="13" y="21"/>
                  </a:cxn>
                  <a:cxn ang="0">
                    <a:pos x="13" y="21"/>
                  </a:cxn>
                  <a:cxn ang="0">
                    <a:pos x="16" y="19"/>
                  </a:cxn>
                  <a:cxn ang="0">
                    <a:pos x="19" y="10"/>
                  </a:cxn>
                  <a:cxn ang="0">
                    <a:pos x="15" y="4"/>
                  </a:cxn>
                  <a:cxn ang="0">
                    <a:pos x="8" y="9"/>
                  </a:cxn>
                  <a:cxn ang="0">
                    <a:pos x="6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7" y="22"/>
                  </a:cxn>
                  <a:cxn ang="0">
                    <a:pos x="0" y="20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4" y="16"/>
                  </a:cxn>
                  <a:cxn ang="0">
                    <a:pos x="6" y="8"/>
                  </a:cxn>
                  <a:cxn ang="0">
                    <a:pos x="17" y="2"/>
                  </a:cxn>
                  <a:cxn ang="0">
                    <a:pos x="23" y="5"/>
                  </a:cxn>
                  <a:cxn ang="0">
                    <a:pos x="24" y="12"/>
                  </a:cxn>
                  <a:cxn ang="0">
                    <a:pos x="21" y="20"/>
                  </a:cxn>
                  <a:cxn ang="0">
                    <a:pos x="23" y="24"/>
                  </a:cxn>
                  <a:cxn ang="0">
                    <a:pos x="22" y="26"/>
                  </a:cxn>
                  <a:cxn ang="0">
                    <a:pos x="13" y="23"/>
                  </a:cxn>
                </a:cxnLst>
                <a:rect l="0" t="0" r="r" b="b"/>
                <a:pathLst>
                  <a:path w="24" h="26">
                    <a:moveTo>
                      <a:pt x="13" y="23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2"/>
                      <a:pt x="16" y="21"/>
                      <a:pt x="16" y="1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7"/>
                      <a:pt x="19" y="5"/>
                      <a:pt x="15" y="4"/>
                    </a:cubicBezTo>
                    <a:cubicBezTo>
                      <a:pt x="11" y="3"/>
                      <a:pt x="9" y="4"/>
                      <a:pt x="8" y="9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9"/>
                      <a:pt x="6" y="19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" y="19"/>
                      <a:pt x="3" y="18"/>
                      <a:pt x="4" y="1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2"/>
                      <a:pt x="11" y="0"/>
                      <a:pt x="17" y="2"/>
                    </a:cubicBezTo>
                    <a:cubicBezTo>
                      <a:pt x="20" y="2"/>
                      <a:pt x="22" y="4"/>
                      <a:pt x="23" y="5"/>
                    </a:cubicBezTo>
                    <a:cubicBezTo>
                      <a:pt x="24" y="7"/>
                      <a:pt x="24" y="9"/>
                      <a:pt x="24" y="1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3"/>
                      <a:pt x="20" y="23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lnTo>
                      <a:pt x="13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22"/>
              <p:cNvSpPr>
                <a:spLocks/>
              </p:cNvSpPr>
              <p:nvPr/>
            </p:nvSpPr>
            <p:spPr bwMode="auto">
              <a:xfrm>
                <a:off x="7785257" y="1669604"/>
                <a:ext cx="82468" cy="86211"/>
              </a:xfrm>
              <a:custGeom>
                <a:avLst/>
                <a:gdLst/>
                <a:ahLst/>
                <a:cxnLst>
                  <a:cxn ang="0">
                    <a:pos x="19" y="11"/>
                  </a:cxn>
                  <a:cxn ang="0">
                    <a:pos x="18" y="10"/>
                  </a:cxn>
                  <a:cxn ang="0">
                    <a:pos x="15" y="4"/>
                  </a:cxn>
                  <a:cxn ang="0">
                    <a:pos x="11" y="4"/>
                  </a:cxn>
                  <a:cxn ang="0">
                    <a:pos x="13" y="12"/>
                  </a:cxn>
                  <a:cxn ang="0">
                    <a:pos x="14" y="20"/>
                  </a:cxn>
                  <a:cxn ang="0">
                    <a:pos x="5" y="21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6" y="20"/>
                  </a:cxn>
                  <a:cxn ang="0">
                    <a:pos x="10" y="19"/>
                  </a:cxn>
                  <a:cxn ang="0">
                    <a:pos x="8" y="13"/>
                  </a:cxn>
                  <a:cxn ang="0">
                    <a:pos x="6" y="9"/>
                  </a:cxn>
                  <a:cxn ang="0">
                    <a:pos x="6" y="4"/>
                  </a:cxn>
                  <a:cxn ang="0">
                    <a:pos x="16" y="2"/>
                  </a:cxn>
                  <a:cxn ang="0">
                    <a:pos x="22" y="7"/>
                  </a:cxn>
                  <a:cxn ang="0">
                    <a:pos x="19" y="11"/>
                  </a:cxn>
                </a:cxnLst>
                <a:rect l="0" t="0" r="r" b="b"/>
                <a:pathLst>
                  <a:path w="22" h="23">
                    <a:moveTo>
                      <a:pt x="19" y="11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7"/>
                      <a:pt x="18" y="5"/>
                      <a:pt x="15" y="4"/>
                    </a:cubicBezTo>
                    <a:cubicBezTo>
                      <a:pt x="13" y="3"/>
                      <a:pt x="11" y="3"/>
                      <a:pt x="11" y="4"/>
                    </a:cubicBezTo>
                    <a:cubicBezTo>
                      <a:pt x="9" y="6"/>
                      <a:pt x="11" y="8"/>
                      <a:pt x="13" y="12"/>
                    </a:cubicBezTo>
                    <a:cubicBezTo>
                      <a:pt x="15" y="15"/>
                      <a:pt x="16" y="17"/>
                      <a:pt x="14" y="20"/>
                    </a:cubicBezTo>
                    <a:cubicBezTo>
                      <a:pt x="12" y="23"/>
                      <a:pt x="9" y="23"/>
                      <a:pt x="5" y="21"/>
                    </a:cubicBezTo>
                    <a:cubicBezTo>
                      <a:pt x="3" y="20"/>
                      <a:pt x="1" y="18"/>
                      <a:pt x="0" y="16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6"/>
                      <a:pt x="4" y="18"/>
                      <a:pt x="6" y="20"/>
                    </a:cubicBezTo>
                    <a:cubicBezTo>
                      <a:pt x="7" y="20"/>
                      <a:pt x="9" y="20"/>
                      <a:pt x="10" y="19"/>
                    </a:cubicBezTo>
                    <a:cubicBezTo>
                      <a:pt x="11" y="17"/>
                      <a:pt x="10" y="16"/>
                      <a:pt x="8" y="13"/>
                    </a:cubicBezTo>
                    <a:cubicBezTo>
                      <a:pt x="7" y="12"/>
                      <a:pt x="6" y="11"/>
                      <a:pt x="6" y="9"/>
                    </a:cubicBezTo>
                    <a:cubicBezTo>
                      <a:pt x="5" y="7"/>
                      <a:pt x="5" y="5"/>
                      <a:pt x="6" y="4"/>
                    </a:cubicBezTo>
                    <a:cubicBezTo>
                      <a:pt x="8" y="1"/>
                      <a:pt x="12" y="0"/>
                      <a:pt x="16" y="2"/>
                    </a:cubicBezTo>
                    <a:cubicBezTo>
                      <a:pt x="18" y="3"/>
                      <a:pt x="19" y="4"/>
                      <a:pt x="22" y="7"/>
                    </a:cubicBezTo>
                    <a:lnTo>
                      <a:pt x="19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7699039" y="1609630"/>
                <a:ext cx="82468" cy="82463"/>
              </a:xfrm>
              <a:custGeom>
                <a:avLst/>
                <a:gdLst/>
                <a:ahLst/>
                <a:cxnLst>
                  <a:cxn ang="0">
                    <a:pos x="20" y="8"/>
                  </a:cxn>
                  <a:cxn ang="0">
                    <a:pos x="17" y="8"/>
                  </a:cxn>
                  <a:cxn ang="0">
                    <a:pos x="9" y="18"/>
                  </a:cxn>
                  <a:cxn ang="0">
                    <a:pos x="9" y="21"/>
                  </a:cxn>
                  <a:cxn ang="0">
                    <a:pos x="8" y="22"/>
                  </a:cxn>
                  <a:cxn ang="0">
                    <a:pos x="0" y="16"/>
                  </a:cxn>
                  <a:cxn ang="0">
                    <a:pos x="1" y="15"/>
                  </a:cxn>
                  <a:cxn ang="0">
                    <a:pos x="5" y="14"/>
                  </a:cxn>
                  <a:cxn ang="0">
                    <a:pos x="13" y="5"/>
                  </a:cxn>
                  <a:cxn ang="0">
                    <a:pos x="13" y="1"/>
                  </a:cxn>
                  <a:cxn ang="0">
                    <a:pos x="14" y="0"/>
                  </a:cxn>
                  <a:cxn ang="0">
                    <a:pos x="22" y="7"/>
                  </a:cxn>
                  <a:cxn ang="0">
                    <a:pos x="20" y="8"/>
                  </a:cxn>
                </a:cxnLst>
                <a:rect l="0" t="0" r="r" b="b"/>
                <a:pathLst>
                  <a:path w="22" h="22">
                    <a:moveTo>
                      <a:pt x="20" y="8"/>
                    </a:moveTo>
                    <a:cubicBezTo>
                      <a:pt x="19" y="7"/>
                      <a:pt x="18" y="7"/>
                      <a:pt x="17" y="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9"/>
                      <a:pt x="7" y="20"/>
                      <a:pt x="9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6"/>
                      <a:pt x="4" y="16"/>
                      <a:pt x="5" y="1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3"/>
                      <a:pt x="14" y="3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2" y="7"/>
                      <a:pt x="22" y="7"/>
                      <a:pt x="22" y="7"/>
                    </a:cubicBezTo>
                    <a:lnTo>
                      <a:pt x="20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7605325" y="1515922"/>
                <a:ext cx="112457" cy="104954"/>
              </a:xfrm>
              <a:custGeom>
                <a:avLst/>
                <a:gdLst/>
                <a:ahLst/>
                <a:cxnLst>
                  <a:cxn ang="0">
                    <a:pos x="29" y="17"/>
                  </a:cxn>
                  <a:cxn ang="0">
                    <a:pos x="24" y="17"/>
                  </a:cxn>
                  <a:cxn ang="0">
                    <a:pos x="14" y="24"/>
                  </a:cxn>
                  <a:cxn ang="0">
                    <a:pos x="14" y="27"/>
                  </a:cxn>
                  <a:cxn ang="0">
                    <a:pos x="15" y="27"/>
                  </a:cxn>
                  <a:cxn ang="0">
                    <a:pos x="13" y="28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0" y="22"/>
                  </a:cxn>
                  <a:cxn ang="0">
                    <a:pos x="14" y="6"/>
                  </a:cxn>
                  <a:cxn ang="0">
                    <a:pos x="7" y="11"/>
                  </a:cxn>
                  <a:cxn ang="0">
                    <a:pos x="6" y="15"/>
                  </a:cxn>
                  <a:cxn ang="0">
                    <a:pos x="4" y="16"/>
                  </a:cxn>
                  <a:cxn ang="0">
                    <a:pos x="0" y="10"/>
                  </a:cxn>
                  <a:cxn ang="0">
                    <a:pos x="2" y="9"/>
                  </a:cxn>
                  <a:cxn ang="0">
                    <a:pos x="5" y="9"/>
                  </a:cxn>
                  <a:cxn ang="0">
                    <a:pos x="16" y="2"/>
                  </a:cxn>
                  <a:cxn ang="0">
                    <a:pos x="19" y="0"/>
                  </a:cxn>
                  <a:cxn ang="0">
                    <a:pos x="20" y="1"/>
                  </a:cxn>
                  <a:cxn ang="0">
                    <a:pos x="15" y="21"/>
                  </a:cxn>
                  <a:cxn ang="0">
                    <a:pos x="23" y="16"/>
                  </a:cxn>
                  <a:cxn ang="0">
                    <a:pos x="25" y="11"/>
                  </a:cxn>
                  <a:cxn ang="0">
                    <a:pos x="26" y="10"/>
                  </a:cxn>
                  <a:cxn ang="0">
                    <a:pos x="30" y="16"/>
                  </a:cxn>
                  <a:cxn ang="0">
                    <a:pos x="29" y="17"/>
                  </a:cxn>
                </a:cxnLst>
                <a:rect l="0" t="0" r="r" b="b"/>
                <a:pathLst>
                  <a:path w="30" h="28">
                    <a:moveTo>
                      <a:pt x="29" y="17"/>
                    </a:moveTo>
                    <a:cubicBezTo>
                      <a:pt x="27" y="15"/>
                      <a:pt x="26" y="16"/>
                      <a:pt x="24" y="17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6"/>
                      <a:pt x="14" y="27"/>
                      <a:pt x="14" y="27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3"/>
                      <a:pt x="9" y="23"/>
                      <a:pt x="10" y="22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12"/>
                      <a:pt x="5" y="13"/>
                      <a:pt x="6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1"/>
                      <a:pt x="4" y="11"/>
                      <a:pt x="5" y="9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1"/>
                      <a:pt x="18" y="0"/>
                      <a:pt x="19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5" y="14"/>
                      <a:pt x="26" y="13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30" y="16"/>
                      <a:pt x="30" y="16"/>
                      <a:pt x="30" y="16"/>
                    </a:cubicBezTo>
                    <a:lnTo>
                      <a:pt x="29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7552845" y="1407219"/>
                <a:ext cx="97462" cy="86212"/>
              </a:xfrm>
              <a:custGeom>
                <a:avLst/>
                <a:gdLst/>
                <a:ahLst/>
                <a:cxnLst>
                  <a:cxn ang="0">
                    <a:pos x="24" y="16"/>
                  </a:cxn>
                  <a:cxn ang="0">
                    <a:pos x="21" y="15"/>
                  </a:cxn>
                  <a:cxn ang="0">
                    <a:pos x="9" y="20"/>
                  </a:cxn>
                  <a:cxn ang="0">
                    <a:pos x="8" y="23"/>
                  </a:cxn>
                  <a:cxn ang="0">
                    <a:pos x="6" y="23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5" y="8"/>
                  </a:cxn>
                  <a:cxn ang="0">
                    <a:pos x="4" y="13"/>
                  </a:cxn>
                  <a:cxn ang="0">
                    <a:pos x="6" y="15"/>
                  </a:cxn>
                  <a:cxn ang="0">
                    <a:pos x="12" y="13"/>
                  </a:cxn>
                  <a:cxn ang="0">
                    <a:pos x="11" y="11"/>
                  </a:cxn>
                  <a:cxn ang="0">
                    <a:pos x="8" y="9"/>
                  </a:cxn>
                  <a:cxn ang="0">
                    <a:pos x="7" y="7"/>
                  </a:cxn>
                  <a:cxn ang="0">
                    <a:pos x="14" y="5"/>
                  </a:cxn>
                  <a:cxn ang="0">
                    <a:pos x="14" y="6"/>
                  </a:cxn>
                  <a:cxn ang="0">
                    <a:pos x="13" y="10"/>
                  </a:cxn>
                  <a:cxn ang="0">
                    <a:pos x="14" y="12"/>
                  </a:cxn>
                  <a:cxn ang="0">
                    <a:pos x="19" y="10"/>
                  </a:cxn>
                  <a:cxn ang="0">
                    <a:pos x="21" y="7"/>
                  </a:cxn>
                  <a:cxn ang="0">
                    <a:pos x="15" y="2"/>
                  </a:cxn>
                  <a:cxn ang="0">
                    <a:pos x="14" y="1"/>
                  </a:cxn>
                  <a:cxn ang="0">
                    <a:pos x="20" y="0"/>
                  </a:cxn>
                  <a:cxn ang="0">
                    <a:pos x="26" y="16"/>
                  </a:cxn>
                  <a:cxn ang="0">
                    <a:pos x="24" y="16"/>
                  </a:cxn>
                </a:cxnLst>
                <a:rect l="0" t="0" r="r" b="b"/>
                <a:pathLst>
                  <a:path w="26" h="23">
                    <a:moveTo>
                      <a:pt x="24" y="16"/>
                    </a:moveTo>
                    <a:cubicBezTo>
                      <a:pt x="23" y="15"/>
                      <a:pt x="23" y="14"/>
                      <a:pt x="21" y="15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20"/>
                      <a:pt x="7" y="21"/>
                      <a:pt x="8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9"/>
                      <a:pt x="3" y="11"/>
                      <a:pt x="4" y="13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9"/>
                      <a:pt x="9" y="8"/>
                      <a:pt x="8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7"/>
                      <a:pt x="12" y="8"/>
                      <a:pt x="13" y="10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1" y="10"/>
                      <a:pt x="21" y="9"/>
                      <a:pt x="21" y="7"/>
                    </a:cubicBezTo>
                    <a:cubicBezTo>
                      <a:pt x="20" y="4"/>
                      <a:pt x="18" y="3"/>
                      <a:pt x="15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6" y="16"/>
                      <a:pt x="26" y="16"/>
                      <a:pt x="26" y="16"/>
                    </a:cubicBezTo>
                    <a:lnTo>
                      <a:pt x="2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26"/>
              <p:cNvSpPr>
                <a:spLocks/>
              </p:cNvSpPr>
              <p:nvPr/>
            </p:nvSpPr>
            <p:spPr bwMode="auto">
              <a:xfrm>
                <a:off x="7530353" y="1302265"/>
                <a:ext cx="86218" cy="59974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6" y="13"/>
                  </a:cxn>
                  <a:cxn ang="0">
                    <a:pos x="20" y="7"/>
                  </a:cxn>
                  <a:cxn ang="0">
                    <a:pos x="17" y="4"/>
                  </a:cxn>
                  <a:cxn ang="0">
                    <a:pos x="13" y="10"/>
                  </a:cxn>
                  <a:cxn ang="0">
                    <a:pos x="7" y="16"/>
                  </a:cxn>
                  <a:cxn ang="0">
                    <a:pos x="0" y="9"/>
                  </a:cxn>
                  <a:cxn ang="0">
                    <a:pos x="1" y="3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0" y="3"/>
                  </a:cxn>
                  <a:cxn ang="0">
                    <a:pos x="15" y="0"/>
                  </a:cxn>
                  <a:cxn ang="0">
                    <a:pos x="22" y="7"/>
                  </a:cxn>
                  <a:cxn ang="0">
                    <a:pos x="22" y="14"/>
                  </a:cxn>
                  <a:cxn ang="0">
                    <a:pos x="17" y="15"/>
                  </a:cxn>
                </a:cxnLst>
                <a:rect l="0" t="0" r="r" b="b"/>
                <a:pathLst>
                  <a:path w="23" h="16">
                    <a:moveTo>
                      <a:pt x="17" y="15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9" y="12"/>
                      <a:pt x="21" y="10"/>
                      <a:pt x="20" y="7"/>
                    </a:cubicBezTo>
                    <a:cubicBezTo>
                      <a:pt x="20" y="5"/>
                      <a:pt x="19" y="4"/>
                      <a:pt x="17" y="4"/>
                    </a:cubicBezTo>
                    <a:cubicBezTo>
                      <a:pt x="15" y="4"/>
                      <a:pt x="14" y="7"/>
                      <a:pt x="13" y="10"/>
                    </a:cubicBezTo>
                    <a:cubicBezTo>
                      <a:pt x="11" y="14"/>
                      <a:pt x="10" y="15"/>
                      <a:pt x="7" y="16"/>
                    </a:cubicBezTo>
                    <a:cubicBezTo>
                      <a:pt x="4" y="16"/>
                      <a:pt x="1" y="14"/>
                      <a:pt x="0" y="9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3" y="5"/>
                      <a:pt x="2" y="7"/>
                      <a:pt x="2" y="9"/>
                    </a:cubicBezTo>
                    <a:cubicBezTo>
                      <a:pt x="2" y="11"/>
                      <a:pt x="4" y="12"/>
                      <a:pt x="5" y="12"/>
                    </a:cubicBezTo>
                    <a:cubicBezTo>
                      <a:pt x="7" y="12"/>
                      <a:pt x="7" y="10"/>
                      <a:pt x="8" y="7"/>
                    </a:cubicBezTo>
                    <a:cubicBezTo>
                      <a:pt x="9" y="6"/>
                      <a:pt x="10" y="4"/>
                      <a:pt x="10" y="3"/>
                    </a:cubicBezTo>
                    <a:cubicBezTo>
                      <a:pt x="12" y="1"/>
                      <a:pt x="13" y="0"/>
                      <a:pt x="15" y="0"/>
                    </a:cubicBezTo>
                    <a:cubicBezTo>
                      <a:pt x="19" y="0"/>
                      <a:pt x="22" y="2"/>
                      <a:pt x="22" y="7"/>
                    </a:cubicBezTo>
                    <a:cubicBezTo>
                      <a:pt x="23" y="9"/>
                      <a:pt x="22" y="11"/>
                      <a:pt x="22" y="14"/>
                    </a:cubicBezTo>
                    <a:lnTo>
                      <a:pt x="17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27"/>
              <p:cNvSpPr>
                <a:spLocks/>
              </p:cNvSpPr>
              <p:nvPr/>
            </p:nvSpPr>
            <p:spPr bwMode="auto">
              <a:xfrm>
                <a:off x="7530353" y="1186067"/>
                <a:ext cx="86218" cy="59974"/>
              </a:xfrm>
              <a:custGeom>
                <a:avLst/>
                <a:gdLst/>
                <a:ahLst/>
                <a:cxnLst>
                  <a:cxn ang="0">
                    <a:pos x="15" y="15"/>
                  </a:cxn>
                  <a:cxn ang="0">
                    <a:pos x="15" y="14"/>
                  </a:cxn>
                  <a:cxn ang="0">
                    <a:pos x="20" y="9"/>
                  </a:cxn>
                  <a:cxn ang="0">
                    <a:pos x="18" y="5"/>
                  </a:cxn>
                  <a:cxn ang="0">
                    <a:pos x="12" y="10"/>
                  </a:cxn>
                  <a:cxn ang="0">
                    <a:pos x="5" y="14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7" y="1"/>
                  </a:cxn>
                  <a:cxn ang="0">
                    <a:pos x="7" y="2"/>
                  </a:cxn>
                  <a:cxn ang="0">
                    <a:pos x="2" y="7"/>
                  </a:cxn>
                  <a:cxn ang="0">
                    <a:pos x="4" y="10"/>
                  </a:cxn>
                  <a:cxn ang="0">
                    <a:pos x="9" y="6"/>
                  </a:cxn>
                  <a:cxn ang="0">
                    <a:pos x="12" y="3"/>
                  </a:cxn>
                  <a:cxn ang="0">
                    <a:pos x="16" y="1"/>
                  </a:cxn>
                  <a:cxn ang="0">
                    <a:pos x="22" y="9"/>
                  </a:cxn>
                  <a:cxn ang="0">
                    <a:pos x="20" y="16"/>
                  </a:cxn>
                  <a:cxn ang="0">
                    <a:pos x="15" y="15"/>
                  </a:cxn>
                </a:cxnLst>
                <a:rect l="0" t="0" r="r" b="b"/>
                <a:pathLst>
                  <a:path w="23" h="16">
                    <a:moveTo>
                      <a:pt x="15" y="15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8" y="14"/>
                      <a:pt x="20" y="12"/>
                      <a:pt x="20" y="9"/>
                    </a:cubicBezTo>
                    <a:cubicBezTo>
                      <a:pt x="21" y="7"/>
                      <a:pt x="19" y="5"/>
                      <a:pt x="18" y="5"/>
                    </a:cubicBezTo>
                    <a:cubicBezTo>
                      <a:pt x="16" y="5"/>
                      <a:pt x="15" y="7"/>
                      <a:pt x="12" y="10"/>
                    </a:cubicBezTo>
                    <a:cubicBezTo>
                      <a:pt x="10" y="13"/>
                      <a:pt x="8" y="15"/>
                      <a:pt x="5" y="14"/>
                    </a:cubicBezTo>
                    <a:cubicBezTo>
                      <a:pt x="2" y="14"/>
                      <a:pt x="0" y="11"/>
                      <a:pt x="0" y="6"/>
                    </a:cubicBezTo>
                    <a:cubicBezTo>
                      <a:pt x="1" y="4"/>
                      <a:pt x="1" y="2"/>
                      <a:pt x="3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2"/>
                      <a:pt x="2" y="4"/>
                      <a:pt x="2" y="7"/>
                    </a:cubicBezTo>
                    <a:cubicBezTo>
                      <a:pt x="2" y="9"/>
                      <a:pt x="3" y="10"/>
                      <a:pt x="4" y="10"/>
                    </a:cubicBezTo>
                    <a:cubicBezTo>
                      <a:pt x="6" y="10"/>
                      <a:pt x="7" y="9"/>
                      <a:pt x="9" y="6"/>
                    </a:cubicBezTo>
                    <a:cubicBezTo>
                      <a:pt x="10" y="5"/>
                      <a:pt x="10" y="4"/>
                      <a:pt x="12" y="3"/>
                    </a:cubicBezTo>
                    <a:cubicBezTo>
                      <a:pt x="13" y="1"/>
                      <a:pt x="15" y="1"/>
                      <a:pt x="16" y="1"/>
                    </a:cubicBezTo>
                    <a:cubicBezTo>
                      <a:pt x="20" y="1"/>
                      <a:pt x="23" y="4"/>
                      <a:pt x="22" y="9"/>
                    </a:cubicBezTo>
                    <a:cubicBezTo>
                      <a:pt x="22" y="11"/>
                      <a:pt x="21" y="13"/>
                      <a:pt x="20" y="16"/>
                    </a:cubicBezTo>
                    <a:lnTo>
                      <a:pt x="15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28"/>
              <p:cNvSpPr>
                <a:spLocks/>
              </p:cNvSpPr>
              <p:nvPr/>
            </p:nvSpPr>
            <p:spPr bwMode="auto">
              <a:xfrm>
                <a:off x="7609073" y="1017391"/>
                <a:ext cx="37486" cy="3748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7" y="1"/>
                  </a:cxn>
                  <a:cxn ang="0">
                    <a:pos x="9" y="7"/>
                  </a:cxn>
                  <a:cxn ang="0">
                    <a:pos x="3" y="8"/>
                  </a:cxn>
                  <a:cxn ang="0">
                    <a:pos x="1" y="3"/>
                  </a:cxn>
                </a:cxnLst>
                <a:rect l="0" t="0" r="r" b="b"/>
                <a:pathLst>
                  <a:path w="10" h="10">
                    <a:moveTo>
                      <a:pt x="1" y="3"/>
                    </a:moveTo>
                    <a:cubicBezTo>
                      <a:pt x="2" y="0"/>
                      <a:pt x="5" y="0"/>
                      <a:pt x="7" y="1"/>
                    </a:cubicBezTo>
                    <a:cubicBezTo>
                      <a:pt x="9" y="2"/>
                      <a:pt x="10" y="4"/>
                      <a:pt x="9" y="7"/>
                    </a:cubicBezTo>
                    <a:cubicBezTo>
                      <a:pt x="7" y="9"/>
                      <a:pt x="5" y="10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9"/>
              <p:cNvSpPr>
                <a:spLocks noEditPoints="1"/>
              </p:cNvSpPr>
              <p:nvPr/>
            </p:nvSpPr>
            <p:spPr bwMode="auto">
              <a:xfrm>
                <a:off x="7717781" y="848716"/>
                <a:ext cx="89966" cy="89960"/>
              </a:xfrm>
              <a:custGeom>
                <a:avLst/>
                <a:gdLst/>
                <a:ahLst/>
                <a:cxnLst>
                  <a:cxn ang="0">
                    <a:pos x="7" y="23"/>
                  </a:cxn>
                  <a:cxn ang="0">
                    <a:pos x="7" y="19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19" y="9"/>
                  </a:cxn>
                  <a:cxn ang="0">
                    <a:pos x="22" y="10"/>
                  </a:cxn>
                  <a:cxn ang="0">
                    <a:pos x="24" y="11"/>
                  </a:cxn>
                  <a:cxn ang="0">
                    <a:pos x="16" y="17"/>
                  </a:cxn>
                  <a:cxn ang="0">
                    <a:pos x="15" y="16"/>
                  </a:cxn>
                  <a:cxn ang="0">
                    <a:pos x="16" y="13"/>
                  </a:cxn>
                  <a:cxn ang="0">
                    <a:pos x="15" y="13"/>
                  </a:cxn>
                  <a:cxn ang="0">
                    <a:pos x="12" y="11"/>
                  </a:cxn>
                  <a:cxn ang="0">
                    <a:pos x="7" y="15"/>
                  </a:cxn>
                  <a:cxn ang="0">
                    <a:pos x="8" y="18"/>
                  </a:cxn>
                  <a:cxn ang="0">
                    <a:pos x="9" y="19"/>
                  </a:cxn>
                  <a:cxn ang="0">
                    <a:pos x="11" y="19"/>
                  </a:cxn>
                  <a:cxn ang="0">
                    <a:pos x="12" y="19"/>
                  </a:cxn>
                  <a:cxn ang="0">
                    <a:pos x="13" y="20"/>
                  </a:cxn>
                  <a:cxn ang="0">
                    <a:pos x="8" y="24"/>
                  </a:cxn>
                  <a:cxn ang="0">
                    <a:pos x="7" y="23"/>
                  </a:cxn>
                  <a:cxn ang="0">
                    <a:pos x="10" y="10"/>
                  </a:cxn>
                  <a:cxn ang="0">
                    <a:pos x="4" y="6"/>
                  </a:cxn>
                  <a:cxn ang="0">
                    <a:pos x="6" y="13"/>
                  </a:cxn>
                  <a:cxn ang="0">
                    <a:pos x="10" y="10"/>
                  </a:cxn>
                </a:cxnLst>
                <a:rect l="0" t="0" r="r" b="b"/>
                <a:pathLst>
                  <a:path w="24" h="24">
                    <a:moveTo>
                      <a:pt x="7" y="23"/>
                    </a:moveTo>
                    <a:cubicBezTo>
                      <a:pt x="8" y="22"/>
                      <a:pt x="7" y="21"/>
                      <a:pt x="7" y="1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1" y="10"/>
                      <a:pt x="22" y="10"/>
                      <a:pt x="22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4"/>
                      <a:pt x="16" y="13"/>
                    </a:cubicBezTo>
                    <a:cubicBezTo>
                      <a:pt x="16" y="13"/>
                      <a:pt x="15" y="13"/>
                      <a:pt x="15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9"/>
                    </a:cubicBezTo>
                    <a:cubicBezTo>
                      <a:pt x="10" y="20"/>
                      <a:pt x="11" y="20"/>
                      <a:pt x="11" y="19"/>
                    </a:cubicBezTo>
                    <a:cubicBezTo>
                      <a:pt x="11" y="19"/>
                      <a:pt x="12" y="19"/>
                      <a:pt x="12" y="19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8" y="24"/>
                      <a:pt x="8" y="24"/>
                      <a:pt x="8" y="24"/>
                    </a:cubicBezTo>
                    <a:lnTo>
                      <a:pt x="7" y="23"/>
                    </a:lnTo>
                    <a:close/>
                    <a:moveTo>
                      <a:pt x="10" y="10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6" y="13"/>
                      <a:pt x="6" y="13"/>
                      <a:pt x="6" y="13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30"/>
              <p:cNvSpPr>
                <a:spLocks/>
              </p:cNvSpPr>
              <p:nvPr/>
            </p:nvSpPr>
            <p:spPr bwMode="auto">
              <a:xfrm>
                <a:off x="7815245" y="773750"/>
                <a:ext cx="78720" cy="86211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7" y="18"/>
                  </a:cxn>
                  <a:cxn ang="0">
                    <a:pos x="14" y="20"/>
                  </a:cxn>
                  <a:cxn ang="0">
                    <a:pos x="16" y="15"/>
                  </a:cxn>
                  <a:cxn ang="0">
                    <a:pos x="9" y="13"/>
                  </a:cxn>
                  <a:cxn ang="0">
                    <a:pos x="2" y="10"/>
                  </a:cxn>
                  <a:cxn ang="0">
                    <a:pos x="6" y="1"/>
                  </a:cxn>
                  <a:cxn ang="0">
                    <a:pos x="13" y="0"/>
                  </a:cxn>
                  <a:cxn ang="0">
                    <a:pos x="14" y="4"/>
                  </a:cxn>
                  <a:cxn ang="0">
                    <a:pos x="13" y="5"/>
                  </a:cxn>
                  <a:cxn ang="0">
                    <a:pos x="7" y="3"/>
                  </a:cxn>
                  <a:cxn ang="0">
                    <a:pos x="5" y="7"/>
                  </a:cxn>
                  <a:cxn ang="0">
                    <a:pos x="10" y="8"/>
                  </a:cxn>
                  <a:cxn ang="0">
                    <a:pos x="15" y="9"/>
                  </a:cxn>
                  <a:cxn ang="0">
                    <a:pos x="19" y="12"/>
                  </a:cxn>
                  <a:cxn ang="0">
                    <a:pos x="15" y="21"/>
                  </a:cxn>
                  <a:cxn ang="0">
                    <a:pos x="8" y="23"/>
                  </a:cxn>
                  <a:cxn ang="0">
                    <a:pos x="6" y="19"/>
                  </a:cxn>
                </a:cxnLst>
                <a:rect l="0" t="0" r="r" b="b"/>
                <a:pathLst>
                  <a:path w="21" h="23">
                    <a:moveTo>
                      <a:pt x="6" y="19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9" y="20"/>
                      <a:pt x="12" y="21"/>
                      <a:pt x="14" y="20"/>
                    </a:cubicBezTo>
                    <a:cubicBezTo>
                      <a:pt x="16" y="19"/>
                      <a:pt x="17" y="17"/>
                      <a:pt x="16" y="15"/>
                    </a:cubicBezTo>
                    <a:cubicBezTo>
                      <a:pt x="15" y="14"/>
                      <a:pt x="13" y="14"/>
                      <a:pt x="9" y="13"/>
                    </a:cubicBezTo>
                    <a:cubicBezTo>
                      <a:pt x="5" y="13"/>
                      <a:pt x="3" y="13"/>
                      <a:pt x="2" y="10"/>
                    </a:cubicBezTo>
                    <a:cubicBezTo>
                      <a:pt x="0" y="7"/>
                      <a:pt x="2" y="3"/>
                      <a:pt x="6" y="1"/>
                    </a:cubicBezTo>
                    <a:cubicBezTo>
                      <a:pt x="8" y="0"/>
                      <a:pt x="10" y="0"/>
                      <a:pt x="13" y="0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3"/>
                      <a:pt x="9" y="2"/>
                      <a:pt x="7" y="3"/>
                    </a:cubicBezTo>
                    <a:cubicBezTo>
                      <a:pt x="5" y="4"/>
                      <a:pt x="4" y="5"/>
                      <a:pt x="5" y="7"/>
                    </a:cubicBezTo>
                    <a:cubicBezTo>
                      <a:pt x="6" y="8"/>
                      <a:pt x="7" y="8"/>
                      <a:pt x="10" y="8"/>
                    </a:cubicBezTo>
                    <a:cubicBezTo>
                      <a:pt x="12" y="9"/>
                      <a:pt x="13" y="8"/>
                      <a:pt x="15" y="9"/>
                    </a:cubicBezTo>
                    <a:cubicBezTo>
                      <a:pt x="17" y="9"/>
                      <a:pt x="19" y="10"/>
                      <a:pt x="19" y="12"/>
                    </a:cubicBezTo>
                    <a:cubicBezTo>
                      <a:pt x="21" y="16"/>
                      <a:pt x="20" y="19"/>
                      <a:pt x="15" y="21"/>
                    </a:cubicBezTo>
                    <a:cubicBezTo>
                      <a:pt x="14" y="22"/>
                      <a:pt x="11" y="23"/>
                      <a:pt x="8" y="23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1"/>
              <p:cNvSpPr>
                <a:spLocks/>
              </p:cNvSpPr>
              <p:nvPr/>
            </p:nvSpPr>
            <p:spPr bwMode="auto">
              <a:xfrm>
                <a:off x="7931451" y="736266"/>
                <a:ext cx="67474" cy="82463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5" y="17"/>
                  </a:cxn>
                  <a:cxn ang="0">
                    <a:pos x="11" y="20"/>
                  </a:cxn>
                  <a:cxn ang="0">
                    <a:pos x="14" y="16"/>
                  </a:cxn>
                  <a:cxn ang="0">
                    <a:pos x="7" y="13"/>
                  </a:cxn>
                  <a:cxn ang="0">
                    <a:pos x="1" y="8"/>
                  </a:cxn>
                  <a:cxn ang="0">
                    <a:pos x="7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3" y="5"/>
                  </a:cxn>
                  <a:cxn ang="0">
                    <a:pos x="7" y="2"/>
                  </a:cxn>
                  <a:cxn ang="0">
                    <a:pos x="5" y="5"/>
                  </a:cxn>
                  <a:cxn ang="0">
                    <a:pos x="10" y="8"/>
                  </a:cxn>
                  <a:cxn ang="0">
                    <a:pos x="14" y="10"/>
                  </a:cxn>
                  <a:cxn ang="0">
                    <a:pos x="17" y="14"/>
                  </a:cxn>
                  <a:cxn ang="0">
                    <a:pos x="12" y="22"/>
                  </a:cxn>
                  <a:cxn ang="0">
                    <a:pos x="4" y="22"/>
                  </a:cxn>
                  <a:cxn ang="0">
                    <a:pos x="3" y="17"/>
                  </a:cxn>
                </a:cxnLst>
                <a:rect l="0" t="0" r="r" b="b"/>
                <a:pathLst>
                  <a:path w="18" h="22">
                    <a:moveTo>
                      <a:pt x="3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6" y="19"/>
                      <a:pt x="8" y="21"/>
                      <a:pt x="11" y="20"/>
                    </a:cubicBezTo>
                    <a:cubicBezTo>
                      <a:pt x="13" y="20"/>
                      <a:pt x="14" y="18"/>
                      <a:pt x="14" y="16"/>
                    </a:cubicBezTo>
                    <a:cubicBezTo>
                      <a:pt x="13" y="14"/>
                      <a:pt x="11" y="14"/>
                      <a:pt x="7" y="13"/>
                    </a:cubicBezTo>
                    <a:cubicBezTo>
                      <a:pt x="3" y="12"/>
                      <a:pt x="2" y="10"/>
                      <a:pt x="1" y="8"/>
                    </a:cubicBezTo>
                    <a:cubicBezTo>
                      <a:pt x="0" y="4"/>
                      <a:pt x="2" y="1"/>
                      <a:pt x="7" y="0"/>
                    </a:cubicBezTo>
                    <a:cubicBezTo>
                      <a:pt x="9" y="0"/>
                      <a:pt x="11" y="0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3"/>
                      <a:pt x="9" y="1"/>
                      <a:pt x="7" y="2"/>
                    </a:cubicBezTo>
                    <a:cubicBezTo>
                      <a:pt x="5" y="2"/>
                      <a:pt x="4" y="4"/>
                      <a:pt x="5" y="5"/>
                    </a:cubicBezTo>
                    <a:cubicBezTo>
                      <a:pt x="5" y="7"/>
                      <a:pt x="7" y="7"/>
                      <a:pt x="10" y="8"/>
                    </a:cubicBezTo>
                    <a:cubicBezTo>
                      <a:pt x="11" y="9"/>
                      <a:pt x="12" y="9"/>
                      <a:pt x="14" y="10"/>
                    </a:cubicBezTo>
                    <a:cubicBezTo>
                      <a:pt x="16" y="11"/>
                      <a:pt x="17" y="12"/>
                      <a:pt x="17" y="14"/>
                    </a:cubicBezTo>
                    <a:cubicBezTo>
                      <a:pt x="18" y="17"/>
                      <a:pt x="16" y="21"/>
                      <a:pt x="12" y="22"/>
                    </a:cubicBezTo>
                    <a:cubicBezTo>
                      <a:pt x="10" y="22"/>
                      <a:pt x="7" y="22"/>
                      <a:pt x="4" y="22"/>
                    </a:cubicBezTo>
                    <a:lnTo>
                      <a:pt x="3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2"/>
              <p:cNvSpPr>
                <a:spLocks noEditPoints="1"/>
              </p:cNvSpPr>
              <p:nvPr/>
            </p:nvSpPr>
            <p:spPr bwMode="auto">
              <a:xfrm>
                <a:off x="8051405" y="725021"/>
                <a:ext cx="82468" cy="82463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0" y="11"/>
                  </a:cxn>
                  <a:cxn ang="0">
                    <a:pos x="3" y="3"/>
                  </a:cxn>
                  <a:cxn ang="0">
                    <a:pos x="11" y="0"/>
                  </a:cxn>
                  <a:cxn ang="0">
                    <a:pos x="19" y="3"/>
                  </a:cxn>
                  <a:cxn ang="0">
                    <a:pos x="22" y="11"/>
                  </a:cxn>
                  <a:cxn ang="0">
                    <a:pos x="19" y="18"/>
                  </a:cxn>
                  <a:cxn ang="0">
                    <a:pos x="10" y="22"/>
                  </a:cxn>
                  <a:cxn ang="0">
                    <a:pos x="3" y="18"/>
                  </a:cxn>
                  <a:cxn ang="0">
                    <a:pos x="11" y="20"/>
                  </a:cxn>
                  <a:cxn ang="0">
                    <a:pos x="16" y="12"/>
                  </a:cxn>
                  <a:cxn ang="0">
                    <a:pos x="11" y="2"/>
                  </a:cxn>
                  <a:cxn ang="0">
                    <a:pos x="6" y="10"/>
                  </a:cxn>
                  <a:cxn ang="0">
                    <a:pos x="11" y="20"/>
                  </a:cxn>
                </a:cxnLst>
                <a:rect l="0" t="0" r="r" b="b"/>
                <a:pathLst>
                  <a:path w="22" h="22">
                    <a:moveTo>
                      <a:pt x="3" y="18"/>
                    </a:moveTo>
                    <a:cubicBezTo>
                      <a:pt x="1" y="16"/>
                      <a:pt x="0" y="14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7" y="1"/>
                      <a:pt x="19" y="3"/>
                    </a:cubicBezTo>
                    <a:cubicBezTo>
                      <a:pt x="21" y="5"/>
                      <a:pt x="22" y="8"/>
                      <a:pt x="22" y="11"/>
                    </a:cubicBezTo>
                    <a:cubicBezTo>
                      <a:pt x="22" y="14"/>
                      <a:pt x="21" y="16"/>
                      <a:pt x="19" y="18"/>
                    </a:cubicBezTo>
                    <a:cubicBezTo>
                      <a:pt x="17" y="21"/>
                      <a:pt x="14" y="22"/>
                      <a:pt x="10" y="22"/>
                    </a:cubicBezTo>
                    <a:cubicBezTo>
                      <a:pt x="7" y="22"/>
                      <a:pt x="5" y="21"/>
                      <a:pt x="3" y="18"/>
                    </a:cubicBezTo>
                    <a:close/>
                    <a:moveTo>
                      <a:pt x="11" y="20"/>
                    </a:moveTo>
                    <a:cubicBezTo>
                      <a:pt x="14" y="20"/>
                      <a:pt x="16" y="17"/>
                      <a:pt x="16" y="12"/>
                    </a:cubicBezTo>
                    <a:cubicBezTo>
                      <a:pt x="16" y="5"/>
                      <a:pt x="14" y="2"/>
                      <a:pt x="11" y="2"/>
                    </a:cubicBezTo>
                    <a:cubicBezTo>
                      <a:pt x="8" y="2"/>
                      <a:pt x="6" y="4"/>
                      <a:pt x="6" y="10"/>
                    </a:cubicBezTo>
                    <a:cubicBezTo>
                      <a:pt x="6" y="17"/>
                      <a:pt x="7" y="20"/>
                      <a:pt x="1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3"/>
              <p:cNvSpPr>
                <a:spLocks/>
              </p:cNvSpPr>
              <p:nvPr/>
            </p:nvSpPr>
            <p:spPr bwMode="auto">
              <a:xfrm>
                <a:off x="8182605" y="747511"/>
                <a:ext cx="82468" cy="86211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2" y="8"/>
                  </a:cxn>
                  <a:cxn ang="0">
                    <a:pos x="8" y="1"/>
                  </a:cxn>
                  <a:cxn ang="0">
                    <a:pos x="16" y="1"/>
                  </a:cxn>
                  <a:cxn ang="0">
                    <a:pos x="22" y="5"/>
                  </a:cxn>
                  <a:cxn ang="0">
                    <a:pos x="21" y="9"/>
                  </a:cxn>
                  <a:cxn ang="0">
                    <a:pos x="19" y="9"/>
                  </a:cxn>
                  <a:cxn ang="0">
                    <a:pos x="15" y="2"/>
                  </a:cxn>
                  <a:cxn ang="0">
                    <a:pos x="7" y="9"/>
                  </a:cxn>
                  <a:cxn ang="0">
                    <a:pos x="10" y="20"/>
                  </a:cxn>
                  <a:cxn ang="0">
                    <a:pos x="18" y="17"/>
                  </a:cxn>
                  <a:cxn ang="0">
                    <a:pos x="19" y="18"/>
                  </a:cxn>
                  <a:cxn ang="0">
                    <a:pos x="17" y="22"/>
                  </a:cxn>
                  <a:cxn ang="0">
                    <a:pos x="9" y="22"/>
                  </a:cxn>
                </a:cxnLst>
                <a:rect l="0" t="0" r="r" b="b"/>
                <a:pathLst>
                  <a:path w="22" h="23">
                    <a:moveTo>
                      <a:pt x="9" y="22"/>
                    </a:moveTo>
                    <a:cubicBezTo>
                      <a:pt x="3" y="20"/>
                      <a:pt x="0" y="14"/>
                      <a:pt x="2" y="8"/>
                    </a:cubicBezTo>
                    <a:cubicBezTo>
                      <a:pt x="3" y="5"/>
                      <a:pt x="5" y="2"/>
                      <a:pt x="8" y="1"/>
                    </a:cubicBezTo>
                    <a:cubicBezTo>
                      <a:pt x="10" y="0"/>
                      <a:pt x="13" y="0"/>
                      <a:pt x="16" y="1"/>
                    </a:cubicBezTo>
                    <a:cubicBezTo>
                      <a:pt x="18" y="1"/>
                      <a:pt x="20" y="3"/>
                      <a:pt x="22" y="5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5"/>
                      <a:pt x="18" y="3"/>
                      <a:pt x="15" y="2"/>
                    </a:cubicBezTo>
                    <a:cubicBezTo>
                      <a:pt x="12" y="1"/>
                      <a:pt x="9" y="4"/>
                      <a:pt x="7" y="9"/>
                    </a:cubicBezTo>
                    <a:cubicBezTo>
                      <a:pt x="6" y="15"/>
                      <a:pt x="7" y="19"/>
                      <a:pt x="10" y="20"/>
                    </a:cubicBezTo>
                    <a:cubicBezTo>
                      <a:pt x="13" y="21"/>
                      <a:pt x="15" y="20"/>
                      <a:pt x="18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4" y="23"/>
                      <a:pt x="11" y="22"/>
                      <a:pt x="9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34"/>
              <p:cNvSpPr>
                <a:spLocks/>
              </p:cNvSpPr>
              <p:nvPr/>
            </p:nvSpPr>
            <p:spPr bwMode="auto">
              <a:xfrm>
                <a:off x="8291313" y="788743"/>
                <a:ext cx="71224" cy="86211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4" y="16"/>
                  </a:cxn>
                  <a:cxn ang="0">
                    <a:pos x="10" y="5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9" y="5"/>
                  </a:cxn>
                  <a:cxn ang="0">
                    <a:pos x="18" y="6"/>
                  </a:cxn>
                  <a:cxn ang="0">
                    <a:pos x="15" y="7"/>
                  </a:cxn>
                  <a:cxn ang="0">
                    <a:pos x="8" y="18"/>
                  </a:cxn>
                  <a:cxn ang="0">
                    <a:pos x="9" y="22"/>
                  </a:cxn>
                  <a:cxn ang="0">
                    <a:pos x="8" y="23"/>
                  </a:cxn>
                  <a:cxn ang="0">
                    <a:pos x="0" y="18"/>
                  </a:cxn>
                  <a:cxn ang="0">
                    <a:pos x="1" y="17"/>
                  </a:cxn>
                </a:cxnLst>
                <a:rect l="0" t="0" r="r" b="b"/>
                <a:pathLst>
                  <a:path w="19" h="23">
                    <a:moveTo>
                      <a:pt x="1" y="17"/>
                    </a:moveTo>
                    <a:cubicBezTo>
                      <a:pt x="2" y="17"/>
                      <a:pt x="3" y="17"/>
                      <a:pt x="4" y="1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3"/>
                      <a:pt x="11" y="2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5"/>
                      <a:pt x="15" y="6"/>
                      <a:pt x="15" y="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7" y="20"/>
                      <a:pt x="7" y="20"/>
                      <a:pt x="9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35"/>
              <p:cNvSpPr>
                <a:spLocks noEditPoints="1"/>
              </p:cNvSpPr>
              <p:nvPr/>
            </p:nvSpPr>
            <p:spPr bwMode="auto">
              <a:xfrm>
                <a:off x="8358789" y="856213"/>
                <a:ext cx="89966" cy="93708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5" y="1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20" y="0"/>
                  </a:cxn>
                  <a:cxn ang="0">
                    <a:pos x="24" y="4"/>
                  </a:cxn>
                  <a:cxn ang="0">
                    <a:pos x="17" y="21"/>
                  </a:cxn>
                  <a:cxn ang="0">
                    <a:pos x="17" y="24"/>
                  </a:cxn>
                  <a:cxn ang="0">
                    <a:pos x="16" y="25"/>
                  </a:cxn>
                  <a:cxn ang="0">
                    <a:pos x="9" y="19"/>
                  </a:cxn>
                  <a:cxn ang="0">
                    <a:pos x="10" y="18"/>
                  </a:cxn>
                  <a:cxn ang="0">
                    <a:pos x="12" y="18"/>
                  </a:cxn>
                  <a:cxn ang="0">
                    <a:pos x="13" y="17"/>
                  </a:cxn>
                  <a:cxn ang="0">
                    <a:pos x="14" y="14"/>
                  </a:cxn>
                  <a:cxn ang="0">
                    <a:pos x="9" y="10"/>
                  </a:cxn>
                  <a:cxn ang="0">
                    <a:pos x="7" y="11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5" y="16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15" y="12"/>
                  </a:cxn>
                  <a:cxn ang="0">
                    <a:pos x="18" y="5"/>
                  </a:cxn>
                  <a:cxn ang="0">
                    <a:pos x="11" y="9"/>
                  </a:cxn>
                  <a:cxn ang="0">
                    <a:pos x="15" y="12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3" y="11"/>
                      <a:pt x="4" y="11"/>
                      <a:pt x="5" y="10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2"/>
                      <a:pt x="16" y="23"/>
                      <a:pt x="17" y="24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9"/>
                      <a:pt x="12" y="19"/>
                      <a:pt x="12" y="18"/>
                    </a:cubicBezTo>
                    <a:cubicBezTo>
                      <a:pt x="12" y="18"/>
                      <a:pt x="12" y="17"/>
                      <a:pt x="13" y="17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5" y="13"/>
                      <a:pt x="5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2" y="10"/>
                    </a:lnTo>
                    <a:close/>
                    <a:moveTo>
                      <a:pt x="15" y="12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1" y="9"/>
                      <a:pt x="11" y="9"/>
                      <a:pt x="11" y="9"/>
                    </a:cubicBezTo>
                    <a:lnTo>
                      <a:pt x="15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36"/>
              <p:cNvSpPr>
                <a:spLocks/>
              </p:cNvSpPr>
              <p:nvPr/>
            </p:nvSpPr>
            <p:spPr bwMode="auto">
              <a:xfrm>
                <a:off x="8456251" y="938676"/>
                <a:ext cx="97464" cy="93710"/>
              </a:xfrm>
              <a:custGeom>
                <a:avLst/>
                <a:gdLst/>
                <a:ahLst/>
                <a:cxnLst>
                  <a:cxn ang="0">
                    <a:pos x="8" y="20"/>
                  </a:cxn>
                  <a:cxn ang="0">
                    <a:pos x="7" y="22"/>
                  </a:cxn>
                  <a:cxn ang="0">
                    <a:pos x="7" y="24"/>
                  </a:cxn>
                  <a:cxn ang="0">
                    <a:pos x="7" y="25"/>
                  </a:cxn>
                  <a:cxn ang="0">
                    <a:pos x="6" y="25"/>
                  </a:cxn>
                  <a:cxn ang="0">
                    <a:pos x="0" y="16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3" y="17"/>
                  </a:cxn>
                  <a:cxn ang="0">
                    <a:pos x="5" y="16"/>
                  </a:cxn>
                  <a:cxn ang="0">
                    <a:pos x="6" y="15"/>
                  </a:cxn>
                  <a:cxn ang="0">
                    <a:pos x="17" y="8"/>
                  </a:cxn>
                  <a:cxn ang="0">
                    <a:pos x="16" y="6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15" y="0"/>
                  </a:cxn>
                  <a:cxn ang="0">
                    <a:pos x="26" y="18"/>
                  </a:cxn>
                  <a:cxn ang="0">
                    <a:pos x="22" y="21"/>
                  </a:cxn>
                  <a:cxn ang="0">
                    <a:pos x="21" y="20"/>
                  </a:cxn>
                  <a:cxn ang="0">
                    <a:pos x="21" y="14"/>
                  </a:cxn>
                  <a:cxn ang="0">
                    <a:pos x="20" y="12"/>
                  </a:cxn>
                  <a:cxn ang="0">
                    <a:pos x="9" y="20"/>
                  </a:cxn>
                  <a:cxn ang="0">
                    <a:pos x="8" y="20"/>
                  </a:cxn>
                </a:cxnLst>
                <a:rect l="0" t="0" r="r" b="b"/>
                <a:pathLst>
                  <a:path w="26" h="25">
                    <a:moveTo>
                      <a:pt x="8" y="20"/>
                    </a:moveTo>
                    <a:cubicBezTo>
                      <a:pt x="7" y="21"/>
                      <a:pt x="7" y="21"/>
                      <a:pt x="7" y="22"/>
                    </a:cubicBezTo>
                    <a:cubicBezTo>
                      <a:pt x="6" y="22"/>
                      <a:pt x="6" y="23"/>
                      <a:pt x="7" y="24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7"/>
                      <a:pt x="4" y="16"/>
                      <a:pt x="5" y="16"/>
                    </a:cubicBezTo>
                    <a:cubicBezTo>
                      <a:pt x="5" y="16"/>
                      <a:pt x="6" y="16"/>
                      <a:pt x="6" y="15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4"/>
                      <a:pt x="13" y="4"/>
                      <a:pt x="11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3" y="18"/>
                      <a:pt x="23" y="16"/>
                      <a:pt x="21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20"/>
                      <a:pt x="8" y="20"/>
                      <a:pt x="8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37"/>
              <p:cNvSpPr>
                <a:spLocks/>
              </p:cNvSpPr>
              <p:nvPr/>
            </p:nvSpPr>
            <p:spPr bwMode="auto">
              <a:xfrm>
                <a:off x="8508731" y="1062372"/>
                <a:ext cx="86218" cy="63722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4" y="9"/>
                  </a:cxn>
                  <a:cxn ang="0">
                    <a:pos x="16" y="4"/>
                  </a:cxn>
                  <a:cxn ang="0">
                    <a:pos x="18" y="1"/>
                  </a:cxn>
                  <a:cxn ang="0">
                    <a:pos x="20" y="0"/>
                  </a:cxn>
                  <a:cxn ang="0">
                    <a:pos x="23" y="10"/>
                  </a:cxn>
                  <a:cxn ang="0">
                    <a:pos x="21" y="10"/>
                  </a:cxn>
                  <a:cxn ang="0">
                    <a:pos x="18" y="9"/>
                  </a:cxn>
                  <a:cxn ang="0">
                    <a:pos x="6" y="13"/>
                  </a:cxn>
                  <a:cxn ang="0">
                    <a:pos x="5" y="16"/>
                  </a:cxn>
                  <a:cxn ang="0">
                    <a:pos x="3" y="17"/>
                  </a:cxn>
                  <a:cxn ang="0">
                    <a:pos x="0" y="8"/>
                  </a:cxn>
                  <a:cxn ang="0">
                    <a:pos x="1" y="7"/>
                  </a:cxn>
                </a:cxnLst>
                <a:rect l="0" t="0" r="r" b="b"/>
                <a:pathLst>
                  <a:path w="23" h="17">
                    <a:moveTo>
                      <a:pt x="1" y="7"/>
                    </a:moveTo>
                    <a:cubicBezTo>
                      <a:pt x="2" y="9"/>
                      <a:pt x="3" y="9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3"/>
                      <a:pt x="18" y="3"/>
                      <a:pt x="18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8"/>
                      <a:pt x="20" y="8"/>
                      <a:pt x="18" y="9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4" y="14"/>
                      <a:pt x="5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38"/>
              <p:cNvSpPr>
                <a:spLocks noEditPoints="1"/>
              </p:cNvSpPr>
              <p:nvPr/>
            </p:nvSpPr>
            <p:spPr bwMode="auto">
              <a:xfrm>
                <a:off x="8534971" y="1163577"/>
                <a:ext cx="86218" cy="82463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0" y="1"/>
                  </a:cxn>
                  <a:cxn ang="0">
                    <a:pos x="18" y="2"/>
                  </a:cxn>
                  <a:cxn ang="0">
                    <a:pos x="23" y="10"/>
                  </a:cxn>
                  <a:cxn ang="0">
                    <a:pos x="21" y="18"/>
                  </a:cxn>
                  <a:cxn ang="0">
                    <a:pos x="13" y="22"/>
                  </a:cxn>
                  <a:cxn ang="0">
                    <a:pos x="6" y="20"/>
                  </a:cxn>
                  <a:cxn ang="0">
                    <a:pos x="1" y="12"/>
                  </a:cxn>
                  <a:cxn ang="0">
                    <a:pos x="3" y="4"/>
                  </a:cxn>
                  <a:cxn ang="0">
                    <a:pos x="3" y="12"/>
                  </a:cxn>
                  <a:cxn ang="0">
                    <a:pos x="12" y="16"/>
                  </a:cxn>
                  <a:cxn ang="0">
                    <a:pos x="21" y="10"/>
                  </a:cxn>
                  <a:cxn ang="0">
                    <a:pos x="12" y="6"/>
                  </a:cxn>
                  <a:cxn ang="0">
                    <a:pos x="3" y="12"/>
                  </a:cxn>
                </a:cxnLst>
                <a:rect l="0" t="0" r="r" b="b"/>
                <a:pathLst>
                  <a:path w="23" h="22">
                    <a:moveTo>
                      <a:pt x="3" y="4"/>
                    </a:moveTo>
                    <a:cubicBezTo>
                      <a:pt x="5" y="2"/>
                      <a:pt x="7" y="1"/>
                      <a:pt x="10" y="1"/>
                    </a:cubicBezTo>
                    <a:cubicBezTo>
                      <a:pt x="13" y="0"/>
                      <a:pt x="16" y="1"/>
                      <a:pt x="18" y="2"/>
                    </a:cubicBezTo>
                    <a:cubicBezTo>
                      <a:pt x="21" y="4"/>
                      <a:pt x="22" y="7"/>
                      <a:pt x="23" y="10"/>
                    </a:cubicBezTo>
                    <a:cubicBezTo>
                      <a:pt x="23" y="13"/>
                      <a:pt x="22" y="15"/>
                      <a:pt x="21" y="18"/>
                    </a:cubicBezTo>
                    <a:cubicBezTo>
                      <a:pt x="19" y="20"/>
                      <a:pt x="17" y="21"/>
                      <a:pt x="13" y="22"/>
                    </a:cubicBezTo>
                    <a:cubicBezTo>
                      <a:pt x="11" y="22"/>
                      <a:pt x="8" y="22"/>
                      <a:pt x="6" y="20"/>
                    </a:cubicBezTo>
                    <a:cubicBezTo>
                      <a:pt x="3" y="18"/>
                      <a:pt x="1" y="16"/>
                      <a:pt x="1" y="12"/>
                    </a:cubicBezTo>
                    <a:cubicBezTo>
                      <a:pt x="0" y="9"/>
                      <a:pt x="1" y="7"/>
                      <a:pt x="3" y="4"/>
                    </a:cubicBezTo>
                    <a:close/>
                    <a:moveTo>
                      <a:pt x="3" y="12"/>
                    </a:moveTo>
                    <a:cubicBezTo>
                      <a:pt x="3" y="16"/>
                      <a:pt x="6" y="17"/>
                      <a:pt x="12" y="16"/>
                    </a:cubicBezTo>
                    <a:cubicBezTo>
                      <a:pt x="18" y="15"/>
                      <a:pt x="21" y="13"/>
                      <a:pt x="21" y="10"/>
                    </a:cubicBezTo>
                    <a:cubicBezTo>
                      <a:pt x="20" y="7"/>
                      <a:pt x="17" y="5"/>
                      <a:pt x="12" y="6"/>
                    </a:cubicBezTo>
                    <a:cubicBezTo>
                      <a:pt x="5" y="7"/>
                      <a:pt x="2" y="9"/>
                      <a:pt x="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39"/>
              <p:cNvSpPr>
                <a:spLocks/>
              </p:cNvSpPr>
              <p:nvPr/>
            </p:nvSpPr>
            <p:spPr bwMode="auto">
              <a:xfrm>
                <a:off x="8531223" y="1298517"/>
                <a:ext cx="93714" cy="9370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3"/>
                  </a:cxn>
                  <a:cxn ang="0">
                    <a:pos x="21" y="5"/>
                  </a:cxn>
                  <a:cxn ang="0">
                    <a:pos x="23" y="3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4" y="8"/>
                  </a:cxn>
                  <a:cxn ang="0">
                    <a:pos x="24" y="9"/>
                  </a:cxn>
                  <a:cxn ang="0">
                    <a:pos x="23" y="10"/>
                  </a:cxn>
                  <a:cxn ang="0">
                    <a:pos x="9" y="19"/>
                  </a:cxn>
                  <a:cxn ang="0">
                    <a:pos x="17" y="20"/>
                  </a:cxn>
                  <a:cxn ang="0">
                    <a:pos x="21" y="18"/>
                  </a:cxn>
                  <a:cxn ang="0">
                    <a:pos x="23" y="18"/>
                  </a:cxn>
                  <a:cxn ang="0">
                    <a:pos x="21" y="2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1" y="17"/>
                  </a:cxn>
                  <a:cxn ang="0">
                    <a:pos x="18" y="6"/>
                  </a:cxn>
                  <a:cxn ang="0">
                    <a:pos x="8" y="5"/>
                  </a:cxn>
                  <a:cxn ang="0">
                    <a:pos x="4" y="8"/>
                  </a:cxn>
                  <a:cxn ang="0">
                    <a:pos x="3" y="7"/>
                  </a:cxn>
                  <a:cxn ang="0">
                    <a:pos x="4" y="0"/>
                  </a:cxn>
                  <a:cxn ang="0">
                    <a:pos x="5" y="0"/>
                  </a:cxn>
                </a:cxnLst>
                <a:rect l="0" t="0" r="r" b="b"/>
                <a:pathLst>
                  <a:path w="25" h="25">
                    <a:moveTo>
                      <a:pt x="5" y="0"/>
                    </a:moveTo>
                    <a:cubicBezTo>
                      <a:pt x="5" y="2"/>
                      <a:pt x="6" y="3"/>
                      <a:pt x="9" y="3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4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9"/>
                      <a:pt x="24" y="9"/>
                      <a:pt x="23" y="1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19"/>
                      <a:pt x="21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3"/>
                      <a:pt x="19" y="22"/>
                      <a:pt x="17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0"/>
                      <a:pt x="2" y="20"/>
                      <a:pt x="0" y="20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5" y="5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47"/>
            <p:cNvGrpSpPr/>
            <p:nvPr/>
          </p:nvGrpSpPr>
          <p:grpSpPr>
            <a:xfrm>
              <a:off x="7987298" y="291089"/>
              <a:ext cx="839680" cy="944582"/>
              <a:chOff x="7669051" y="863710"/>
              <a:chExt cx="839680" cy="944582"/>
            </a:xfrm>
            <a:grpFill/>
          </p:grpSpPr>
          <p:sp>
            <p:nvSpPr>
              <p:cNvPr id="10" name="Freeform 19"/>
              <p:cNvSpPr>
                <a:spLocks noEditPoints="1"/>
              </p:cNvSpPr>
              <p:nvPr/>
            </p:nvSpPr>
            <p:spPr bwMode="auto">
              <a:xfrm>
                <a:off x="7669051" y="863710"/>
                <a:ext cx="839680" cy="944582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08" y="216"/>
                  </a:cxn>
                  <a:cxn ang="0">
                    <a:pos x="144" y="209"/>
                  </a:cxn>
                  <a:cxn ang="0">
                    <a:pos x="218" y="251"/>
                  </a:cxn>
                  <a:cxn ang="0">
                    <a:pos x="223" y="250"/>
                  </a:cxn>
                  <a:cxn ang="0">
                    <a:pos x="224" y="247"/>
                  </a:cxn>
                  <a:cxn ang="0">
                    <a:pos x="224" y="246"/>
                  </a:cxn>
                  <a:cxn ang="0">
                    <a:pos x="199" y="166"/>
                  </a:cxn>
                  <a:cxn ang="0">
                    <a:pos x="216" y="108"/>
                  </a:cxn>
                  <a:cxn ang="0">
                    <a:pos x="108" y="0"/>
                  </a:cxn>
                  <a:cxn ang="0">
                    <a:pos x="0" y="108"/>
                  </a:cxn>
                  <a:cxn ang="0">
                    <a:pos x="8" y="108"/>
                  </a:cxn>
                  <a:cxn ang="0">
                    <a:pos x="108" y="8"/>
                  </a:cxn>
                  <a:cxn ang="0">
                    <a:pos x="208" y="108"/>
                  </a:cxn>
                  <a:cxn ang="0">
                    <a:pos x="191" y="163"/>
                  </a:cxn>
                  <a:cxn ang="0">
                    <a:pos x="190" y="165"/>
                  </a:cxn>
                  <a:cxn ang="0">
                    <a:pos x="190" y="167"/>
                  </a:cxn>
                  <a:cxn ang="0">
                    <a:pos x="213" y="239"/>
                  </a:cxn>
                  <a:cxn ang="0">
                    <a:pos x="147" y="201"/>
                  </a:cxn>
                  <a:cxn ang="0">
                    <a:pos x="143" y="201"/>
                  </a:cxn>
                  <a:cxn ang="0">
                    <a:pos x="108" y="208"/>
                  </a:cxn>
                  <a:cxn ang="0">
                    <a:pos x="8" y="108"/>
                  </a:cxn>
                </a:cxnLst>
                <a:rect l="0" t="0" r="r" b="b"/>
                <a:pathLst>
                  <a:path w="224" h="252">
                    <a:moveTo>
                      <a:pt x="0" y="108"/>
                    </a:moveTo>
                    <a:cubicBezTo>
                      <a:pt x="0" y="167"/>
                      <a:pt x="49" y="216"/>
                      <a:pt x="108" y="216"/>
                    </a:cubicBezTo>
                    <a:cubicBezTo>
                      <a:pt x="120" y="216"/>
                      <a:pt x="132" y="213"/>
                      <a:pt x="144" y="209"/>
                    </a:cubicBezTo>
                    <a:cubicBezTo>
                      <a:pt x="147" y="211"/>
                      <a:pt x="218" y="251"/>
                      <a:pt x="218" y="251"/>
                    </a:cubicBezTo>
                    <a:cubicBezTo>
                      <a:pt x="219" y="252"/>
                      <a:pt x="221" y="251"/>
                      <a:pt x="223" y="250"/>
                    </a:cubicBezTo>
                    <a:cubicBezTo>
                      <a:pt x="223" y="250"/>
                      <a:pt x="224" y="248"/>
                      <a:pt x="224" y="247"/>
                    </a:cubicBezTo>
                    <a:cubicBezTo>
                      <a:pt x="224" y="247"/>
                      <a:pt x="224" y="246"/>
                      <a:pt x="224" y="246"/>
                    </a:cubicBezTo>
                    <a:cubicBezTo>
                      <a:pt x="224" y="246"/>
                      <a:pt x="200" y="169"/>
                      <a:pt x="199" y="166"/>
                    </a:cubicBezTo>
                    <a:cubicBezTo>
                      <a:pt x="210" y="148"/>
                      <a:pt x="216" y="129"/>
                      <a:pt x="216" y="108"/>
                    </a:cubicBezTo>
                    <a:cubicBezTo>
                      <a:pt x="216" y="49"/>
                      <a:pt x="167" y="0"/>
                      <a:pt x="108" y="0"/>
                    </a:cubicBezTo>
                    <a:cubicBezTo>
                      <a:pt x="49" y="0"/>
                      <a:pt x="0" y="49"/>
                      <a:pt x="0" y="108"/>
                    </a:cubicBezTo>
                    <a:close/>
                    <a:moveTo>
                      <a:pt x="8" y="108"/>
                    </a:moveTo>
                    <a:cubicBezTo>
                      <a:pt x="8" y="53"/>
                      <a:pt x="53" y="8"/>
                      <a:pt x="108" y="8"/>
                    </a:cubicBezTo>
                    <a:cubicBezTo>
                      <a:pt x="163" y="8"/>
                      <a:pt x="208" y="53"/>
                      <a:pt x="208" y="108"/>
                    </a:cubicBezTo>
                    <a:cubicBezTo>
                      <a:pt x="208" y="128"/>
                      <a:pt x="202" y="147"/>
                      <a:pt x="191" y="163"/>
                    </a:cubicBezTo>
                    <a:cubicBezTo>
                      <a:pt x="190" y="164"/>
                      <a:pt x="190" y="165"/>
                      <a:pt x="190" y="165"/>
                    </a:cubicBezTo>
                    <a:cubicBezTo>
                      <a:pt x="190" y="166"/>
                      <a:pt x="190" y="166"/>
                      <a:pt x="190" y="167"/>
                    </a:cubicBezTo>
                    <a:cubicBezTo>
                      <a:pt x="190" y="167"/>
                      <a:pt x="208" y="224"/>
                      <a:pt x="213" y="239"/>
                    </a:cubicBezTo>
                    <a:cubicBezTo>
                      <a:pt x="199" y="231"/>
                      <a:pt x="147" y="201"/>
                      <a:pt x="147" y="201"/>
                    </a:cubicBezTo>
                    <a:cubicBezTo>
                      <a:pt x="146" y="201"/>
                      <a:pt x="144" y="201"/>
                      <a:pt x="143" y="201"/>
                    </a:cubicBezTo>
                    <a:cubicBezTo>
                      <a:pt x="132" y="205"/>
                      <a:pt x="120" y="208"/>
                      <a:pt x="108" y="208"/>
                    </a:cubicBezTo>
                    <a:cubicBezTo>
                      <a:pt x="53" y="208"/>
                      <a:pt x="8" y="163"/>
                      <a:pt x="8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40"/>
              <p:cNvSpPr>
                <a:spLocks noEditPoints="1"/>
              </p:cNvSpPr>
              <p:nvPr/>
            </p:nvSpPr>
            <p:spPr bwMode="auto">
              <a:xfrm>
                <a:off x="7759017" y="953670"/>
                <a:ext cx="629760" cy="625973"/>
              </a:xfrm>
              <a:custGeom>
                <a:avLst/>
                <a:gdLst/>
                <a:ahLst/>
                <a:cxnLst>
                  <a:cxn ang="0">
                    <a:pos x="143" y="24"/>
                  </a:cxn>
                  <a:cxn ang="0">
                    <a:pos x="86" y="0"/>
                  </a:cxn>
                  <a:cxn ang="0">
                    <a:pos x="83" y="0"/>
                  </a:cxn>
                  <a:cxn ang="0">
                    <a:pos x="25" y="24"/>
                  </a:cxn>
                  <a:cxn ang="0">
                    <a:pos x="0" y="84"/>
                  </a:cxn>
                  <a:cxn ang="0">
                    <a:pos x="25" y="143"/>
                  </a:cxn>
                  <a:cxn ang="0">
                    <a:pos x="84" y="167"/>
                  </a:cxn>
                  <a:cxn ang="0">
                    <a:pos x="143" y="143"/>
                  </a:cxn>
                  <a:cxn ang="0">
                    <a:pos x="168" y="84"/>
                  </a:cxn>
                  <a:cxn ang="0">
                    <a:pos x="160" y="81"/>
                  </a:cxn>
                  <a:cxn ang="0">
                    <a:pos x="123" y="43"/>
                  </a:cxn>
                  <a:cxn ang="0">
                    <a:pos x="160" y="81"/>
                  </a:cxn>
                  <a:cxn ang="0">
                    <a:pos x="46" y="81"/>
                  </a:cxn>
                  <a:cxn ang="0">
                    <a:pos x="81" y="51"/>
                  </a:cxn>
                  <a:cxn ang="0">
                    <a:pos x="81" y="87"/>
                  </a:cxn>
                  <a:cxn ang="0">
                    <a:pos x="52" y="120"/>
                  </a:cxn>
                  <a:cxn ang="0">
                    <a:pos x="81" y="87"/>
                  </a:cxn>
                  <a:cxn ang="0">
                    <a:pos x="123" y="87"/>
                  </a:cxn>
                  <a:cxn ang="0">
                    <a:pos x="87" y="115"/>
                  </a:cxn>
                  <a:cxn ang="0">
                    <a:pos x="87" y="81"/>
                  </a:cxn>
                  <a:cxn ang="0">
                    <a:pos x="117" y="45"/>
                  </a:cxn>
                  <a:cxn ang="0">
                    <a:pos x="87" y="81"/>
                  </a:cxn>
                  <a:cxn ang="0">
                    <a:pos x="121" y="38"/>
                  </a:cxn>
                  <a:cxn ang="0">
                    <a:pos x="136" y="29"/>
                  </a:cxn>
                  <a:cxn ang="0">
                    <a:pos x="87" y="45"/>
                  </a:cxn>
                  <a:cxn ang="0">
                    <a:pos x="94" y="8"/>
                  </a:cxn>
                  <a:cxn ang="0">
                    <a:pos x="81" y="8"/>
                  </a:cxn>
                  <a:cxn ang="0">
                    <a:pos x="54" y="40"/>
                  </a:cxn>
                  <a:cxn ang="0">
                    <a:pos x="81" y="8"/>
                  </a:cxn>
                  <a:cxn ang="0">
                    <a:pos x="48" y="38"/>
                  </a:cxn>
                  <a:cxn ang="0">
                    <a:pos x="65" y="10"/>
                  </a:cxn>
                  <a:cxn ang="0">
                    <a:pos x="46" y="44"/>
                  </a:cxn>
                  <a:cxn ang="0">
                    <a:pos x="8" y="81"/>
                  </a:cxn>
                  <a:cxn ang="0">
                    <a:pos x="8" y="87"/>
                  </a:cxn>
                  <a:cxn ang="0">
                    <a:pos x="47" y="122"/>
                  </a:cxn>
                  <a:cxn ang="0">
                    <a:pos x="8" y="87"/>
                  </a:cxn>
                  <a:cxn ang="0">
                    <a:pos x="49" y="128"/>
                  </a:cxn>
                  <a:cxn ang="0">
                    <a:pos x="31" y="138"/>
                  </a:cxn>
                  <a:cxn ang="0">
                    <a:pos x="81" y="121"/>
                  </a:cxn>
                  <a:cxn ang="0">
                    <a:pos x="78" y="159"/>
                  </a:cxn>
                  <a:cxn ang="0">
                    <a:pos x="87" y="160"/>
                  </a:cxn>
                  <a:cxn ang="0">
                    <a:pos x="114" y="126"/>
                  </a:cxn>
                  <a:cxn ang="0">
                    <a:pos x="87" y="160"/>
                  </a:cxn>
                  <a:cxn ang="0">
                    <a:pos x="120" y="128"/>
                  </a:cxn>
                  <a:cxn ang="0">
                    <a:pos x="101" y="158"/>
                  </a:cxn>
                  <a:cxn ang="0">
                    <a:pos x="122" y="123"/>
                  </a:cxn>
                  <a:cxn ang="0">
                    <a:pos x="160" y="87"/>
                  </a:cxn>
                </a:cxnLst>
                <a:rect l="0" t="0" r="r" b="b"/>
                <a:pathLst>
                  <a:path w="168" h="167">
                    <a:moveTo>
                      <a:pt x="147" y="28"/>
                    </a:moveTo>
                    <a:cubicBezTo>
                      <a:pt x="145" y="27"/>
                      <a:pt x="144" y="25"/>
                      <a:pt x="143" y="24"/>
                    </a:cubicBezTo>
                    <a:cubicBezTo>
                      <a:pt x="130" y="12"/>
                      <a:pt x="114" y="3"/>
                      <a:pt x="96" y="1"/>
                    </a:cubicBezTo>
                    <a:cubicBezTo>
                      <a:pt x="92" y="0"/>
                      <a:pt x="89" y="0"/>
                      <a:pt x="86" y="0"/>
                    </a:cubicBezTo>
                    <a:cubicBezTo>
                      <a:pt x="85" y="0"/>
                      <a:pt x="85" y="0"/>
                      <a:pt x="84" y="0"/>
                    </a:cubicBezTo>
                    <a:cubicBezTo>
                      <a:pt x="84" y="0"/>
                      <a:pt x="83" y="0"/>
                      <a:pt x="83" y="0"/>
                    </a:cubicBezTo>
                    <a:cubicBezTo>
                      <a:pt x="80" y="0"/>
                      <a:pt x="77" y="0"/>
                      <a:pt x="74" y="1"/>
                    </a:cubicBezTo>
                    <a:cubicBezTo>
                      <a:pt x="55" y="3"/>
                      <a:pt x="38" y="11"/>
                      <a:pt x="25" y="24"/>
                    </a:cubicBezTo>
                    <a:cubicBezTo>
                      <a:pt x="24" y="25"/>
                      <a:pt x="22" y="27"/>
                      <a:pt x="21" y="28"/>
                    </a:cubicBezTo>
                    <a:cubicBezTo>
                      <a:pt x="8" y="43"/>
                      <a:pt x="0" y="62"/>
                      <a:pt x="0" y="84"/>
                    </a:cubicBezTo>
                    <a:cubicBezTo>
                      <a:pt x="0" y="105"/>
                      <a:pt x="8" y="124"/>
                      <a:pt x="21" y="138"/>
                    </a:cubicBezTo>
                    <a:cubicBezTo>
                      <a:pt x="22" y="140"/>
                      <a:pt x="23" y="141"/>
                      <a:pt x="25" y="143"/>
                    </a:cubicBezTo>
                    <a:cubicBezTo>
                      <a:pt x="38" y="156"/>
                      <a:pt x="56" y="165"/>
                      <a:pt x="77" y="167"/>
                    </a:cubicBezTo>
                    <a:cubicBezTo>
                      <a:pt x="79" y="167"/>
                      <a:pt x="81" y="167"/>
                      <a:pt x="84" y="167"/>
                    </a:cubicBezTo>
                    <a:cubicBezTo>
                      <a:pt x="87" y="167"/>
                      <a:pt x="90" y="167"/>
                      <a:pt x="92" y="167"/>
                    </a:cubicBezTo>
                    <a:cubicBezTo>
                      <a:pt x="112" y="165"/>
                      <a:pt x="130" y="156"/>
                      <a:pt x="143" y="143"/>
                    </a:cubicBezTo>
                    <a:cubicBezTo>
                      <a:pt x="145" y="141"/>
                      <a:pt x="146" y="140"/>
                      <a:pt x="147" y="138"/>
                    </a:cubicBezTo>
                    <a:cubicBezTo>
                      <a:pt x="160" y="123"/>
                      <a:pt x="168" y="104"/>
                      <a:pt x="168" y="84"/>
                    </a:cubicBezTo>
                    <a:cubicBezTo>
                      <a:pt x="168" y="62"/>
                      <a:pt x="160" y="43"/>
                      <a:pt x="147" y="28"/>
                    </a:cubicBezTo>
                    <a:close/>
                    <a:moveTo>
                      <a:pt x="160" y="81"/>
                    </a:move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68"/>
                      <a:pt x="127" y="55"/>
                      <a:pt x="123" y="43"/>
                    </a:cubicBezTo>
                    <a:cubicBezTo>
                      <a:pt x="129" y="40"/>
                      <a:pt x="135" y="37"/>
                      <a:pt x="141" y="33"/>
                    </a:cubicBezTo>
                    <a:cubicBezTo>
                      <a:pt x="152" y="46"/>
                      <a:pt x="159" y="63"/>
                      <a:pt x="160" y="81"/>
                    </a:cubicBezTo>
                    <a:close/>
                    <a:moveTo>
                      <a:pt x="81" y="81"/>
                    </a:move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69"/>
                      <a:pt x="48" y="57"/>
                      <a:pt x="52" y="46"/>
                    </a:cubicBezTo>
                    <a:cubicBezTo>
                      <a:pt x="61" y="49"/>
                      <a:pt x="71" y="51"/>
                      <a:pt x="81" y="51"/>
                    </a:cubicBezTo>
                    <a:lnTo>
                      <a:pt x="81" y="81"/>
                    </a:lnTo>
                    <a:close/>
                    <a:moveTo>
                      <a:pt x="81" y="87"/>
                    </a:moveTo>
                    <a:cubicBezTo>
                      <a:pt x="81" y="115"/>
                      <a:pt x="81" y="115"/>
                      <a:pt x="81" y="115"/>
                    </a:cubicBezTo>
                    <a:cubicBezTo>
                      <a:pt x="71" y="115"/>
                      <a:pt x="61" y="117"/>
                      <a:pt x="52" y="120"/>
                    </a:cubicBezTo>
                    <a:cubicBezTo>
                      <a:pt x="48" y="110"/>
                      <a:pt x="46" y="99"/>
                      <a:pt x="46" y="87"/>
                    </a:cubicBezTo>
                    <a:lnTo>
                      <a:pt x="81" y="87"/>
                    </a:lnTo>
                    <a:close/>
                    <a:moveTo>
                      <a:pt x="87" y="87"/>
                    </a:move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99"/>
                      <a:pt x="121" y="110"/>
                      <a:pt x="117" y="121"/>
                    </a:cubicBezTo>
                    <a:cubicBezTo>
                      <a:pt x="107" y="117"/>
                      <a:pt x="97" y="115"/>
                      <a:pt x="87" y="115"/>
                    </a:cubicBezTo>
                    <a:lnTo>
                      <a:pt x="87" y="87"/>
                    </a:lnTo>
                    <a:close/>
                    <a:moveTo>
                      <a:pt x="87" y="81"/>
                    </a:moveTo>
                    <a:cubicBezTo>
                      <a:pt x="87" y="51"/>
                      <a:pt x="87" y="51"/>
                      <a:pt x="87" y="51"/>
                    </a:cubicBezTo>
                    <a:cubicBezTo>
                      <a:pt x="98" y="51"/>
                      <a:pt x="108" y="49"/>
                      <a:pt x="117" y="45"/>
                    </a:cubicBezTo>
                    <a:cubicBezTo>
                      <a:pt x="121" y="57"/>
                      <a:pt x="123" y="69"/>
                      <a:pt x="123" y="81"/>
                    </a:cubicBezTo>
                    <a:lnTo>
                      <a:pt x="87" y="81"/>
                    </a:lnTo>
                    <a:close/>
                    <a:moveTo>
                      <a:pt x="136" y="29"/>
                    </a:moveTo>
                    <a:cubicBezTo>
                      <a:pt x="131" y="32"/>
                      <a:pt x="126" y="35"/>
                      <a:pt x="121" y="38"/>
                    </a:cubicBezTo>
                    <a:cubicBezTo>
                      <a:pt x="116" y="28"/>
                      <a:pt x="111" y="19"/>
                      <a:pt x="104" y="10"/>
                    </a:cubicBezTo>
                    <a:cubicBezTo>
                      <a:pt x="116" y="14"/>
                      <a:pt x="128" y="20"/>
                      <a:pt x="136" y="29"/>
                    </a:cubicBezTo>
                    <a:close/>
                    <a:moveTo>
                      <a:pt x="115" y="40"/>
                    </a:moveTo>
                    <a:cubicBezTo>
                      <a:pt x="106" y="43"/>
                      <a:pt x="97" y="45"/>
                      <a:pt x="87" y="45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90" y="8"/>
                      <a:pt x="92" y="8"/>
                      <a:pt x="94" y="8"/>
                    </a:cubicBezTo>
                    <a:cubicBezTo>
                      <a:pt x="103" y="17"/>
                      <a:pt x="110" y="28"/>
                      <a:pt x="115" y="40"/>
                    </a:cubicBezTo>
                    <a:close/>
                    <a:moveTo>
                      <a:pt x="81" y="8"/>
                    </a:moveTo>
                    <a:cubicBezTo>
                      <a:pt x="81" y="45"/>
                      <a:pt x="81" y="45"/>
                      <a:pt x="81" y="45"/>
                    </a:cubicBezTo>
                    <a:cubicBezTo>
                      <a:pt x="72" y="45"/>
                      <a:pt x="62" y="43"/>
                      <a:pt x="54" y="40"/>
                    </a:cubicBezTo>
                    <a:cubicBezTo>
                      <a:pt x="59" y="28"/>
                      <a:pt x="66" y="17"/>
                      <a:pt x="75" y="8"/>
                    </a:cubicBezTo>
                    <a:cubicBezTo>
                      <a:pt x="77" y="8"/>
                      <a:pt x="79" y="8"/>
                      <a:pt x="81" y="8"/>
                    </a:cubicBezTo>
                    <a:close/>
                    <a:moveTo>
                      <a:pt x="65" y="10"/>
                    </a:moveTo>
                    <a:cubicBezTo>
                      <a:pt x="58" y="18"/>
                      <a:pt x="53" y="28"/>
                      <a:pt x="48" y="38"/>
                    </a:cubicBezTo>
                    <a:cubicBezTo>
                      <a:pt x="42" y="36"/>
                      <a:pt x="37" y="32"/>
                      <a:pt x="31" y="29"/>
                    </a:cubicBezTo>
                    <a:cubicBezTo>
                      <a:pt x="41" y="20"/>
                      <a:pt x="52" y="13"/>
                      <a:pt x="65" y="10"/>
                    </a:cubicBezTo>
                    <a:close/>
                    <a:moveTo>
                      <a:pt x="27" y="33"/>
                    </a:moveTo>
                    <a:cubicBezTo>
                      <a:pt x="33" y="37"/>
                      <a:pt x="39" y="41"/>
                      <a:pt x="46" y="44"/>
                    </a:cubicBezTo>
                    <a:cubicBezTo>
                      <a:pt x="42" y="55"/>
                      <a:pt x="40" y="68"/>
                      <a:pt x="40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8" y="63"/>
                      <a:pt x="16" y="46"/>
                      <a:pt x="27" y="33"/>
                    </a:cubicBezTo>
                    <a:close/>
                    <a:moveTo>
                      <a:pt x="8" y="87"/>
                    </a:move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99"/>
                      <a:pt x="43" y="111"/>
                      <a:pt x="47" y="122"/>
                    </a:cubicBezTo>
                    <a:cubicBezTo>
                      <a:pt x="40" y="125"/>
                      <a:pt x="33" y="129"/>
                      <a:pt x="27" y="134"/>
                    </a:cubicBezTo>
                    <a:cubicBezTo>
                      <a:pt x="16" y="121"/>
                      <a:pt x="9" y="105"/>
                      <a:pt x="8" y="87"/>
                    </a:cubicBezTo>
                    <a:close/>
                    <a:moveTo>
                      <a:pt x="31" y="138"/>
                    </a:moveTo>
                    <a:cubicBezTo>
                      <a:pt x="36" y="134"/>
                      <a:pt x="42" y="131"/>
                      <a:pt x="49" y="128"/>
                    </a:cubicBezTo>
                    <a:cubicBezTo>
                      <a:pt x="54" y="139"/>
                      <a:pt x="60" y="149"/>
                      <a:pt x="68" y="158"/>
                    </a:cubicBezTo>
                    <a:cubicBezTo>
                      <a:pt x="54" y="155"/>
                      <a:pt x="41" y="148"/>
                      <a:pt x="31" y="138"/>
                    </a:cubicBezTo>
                    <a:close/>
                    <a:moveTo>
                      <a:pt x="55" y="126"/>
                    </a:moveTo>
                    <a:cubicBezTo>
                      <a:pt x="63" y="123"/>
                      <a:pt x="72" y="121"/>
                      <a:pt x="81" y="121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0" y="160"/>
                      <a:pt x="79" y="159"/>
                      <a:pt x="78" y="159"/>
                    </a:cubicBezTo>
                    <a:cubicBezTo>
                      <a:pt x="68" y="150"/>
                      <a:pt x="60" y="138"/>
                      <a:pt x="55" y="126"/>
                    </a:cubicBezTo>
                    <a:close/>
                    <a:moveTo>
                      <a:pt x="87" y="160"/>
                    </a:moveTo>
                    <a:cubicBezTo>
                      <a:pt x="87" y="121"/>
                      <a:pt x="87" y="121"/>
                      <a:pt x="87" y="121"/>
                    </a:cubicBezTo>
                    <a:cubicBezTo>
                      <a:pt x="97" y="121"/>
                      <a:pt x="106" y="123"/>
                      <a:pt x="114" y="126"/>
                    </a:cubicBezTo>
                    <a:cubicBezTo>
                      <a:pt x="109" y="139"/>
                      <a:pt x="101" y="150"/>
                      <a:pt x="92" y="159"/>
                    </a:cubicBezTo>
                    <a:cubicBezTo>
                      <a:pt x="90" y="159"/>
                      <a:pt x="89" y="160"/>
                      <a:pt x="87" y="160"/>
                    </a:cubicBezTo>
                    <a:close/>
                    <a:moveTo>
                      <a:pt x="101" y="158"/>
                    </a:moveTo>
                    <a:cubicBezTo>
                      <a:pt x="109" y="149"/>
                      <a:pt x="115" y="139"/>
                      <a:pt x="120" y="128"/>
                    </a:cubicBezTo>
                    <a:cubicBezTo>
                      <a:pt x="126" y="131"/>
                      <a:pt x="132" y="134"/>
                      <a:pt x="137" y="138"/>
                    </a:cubicBezTo>
                    <a:cubicBezTo>
                      <a:pt x="127" y="147"/>
                      <a:pt x="115" y="154"/>
                      <a:pt x="101" y="158"/>
                    </a:cubicBezTo>
                    <a:close/>
                    <a:moveTo>
                      <a:pt x="141" y="133"/>
                    </a:moveTo>
                    <a:cubicBezTo>
                      <a:pt x="135" y="129"/>
                      <a:pt x="129" y="126"/>
                      <a:pt x="122" y="123"/>
                    </a:cubicBezTo>
                    <a:cubicBezTo>
                      <a:pt x="126" y="111"/>
                      <a:pt x="129" y="100"/>
                      <a:pt x="129" y="87"/>
                    </a:cubicBezTo>
                    <a:cubicBezTo>
                      <a:pt x="160" y="87"/>
                      <a:pt x="160" y="87"/>
                      <a:pt x="160" y="87"/>
                    </a:cubicBezTo>
                    <a:cubicBezTo>
                      <a:pt x="159" y="105"/>
                      <a:pt x="152" y="121"/>
                      <a:pt x="141" y="1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30" name="Rectangle 16"/>
          <p:cNvSpPr>
            <a:spLocks noChangeArrowheads="1"/>
          </p:cNvSpPr>
          <p:nvPr userDrawn="1"/>
        </p:nvSpPr>
        <p:spPr bwMode="auto">
          <a:xfrm>
            <a:off x="8153400" y="4114800"/>
            <a:ext cx="990600" cy="152400"/>
          </a:xfrm>
          <a:prstGeom prst="rect">
            <a:avLst/>
          </a:prstGeom>
          <a:solidFill>
            <a:srgbClr val="FFFF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31" name="Picture 8" descr="PN0080601-IMG0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4267200"/>
            <a:ext cx="9874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 userDrawn="1"/>
        </p:nvSpPr>
        <p:spPr>
          <a:xfrm>
            <a:off x="8001000" y="64770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0104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Content Page with Text and Photo</a:t>
            </a:r>
            <a:endParaRPr lang="en-US"/>
          </a:p>
        </p:txBody>
      </p:sp>
      <p:sp>
        <p:nvSpPr>
          <p:cNvPr id="10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391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rgbClr val="96CF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6CFD3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6CFD3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6CFD3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6CFD3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96CFD3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96CFD3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96CFD3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96CFD3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45.jpeg"/><Relationship Id="rId4" Type="http://schemas.openxmlformats.org/officeDocument/2006/relationships/hyperlink" Target="http://syktuo.ru/d/477462/d/DSCN6702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4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6.png"/><Relationship Id="rId11" Type="http://schemas.openxmlformats.org/officeDocument/2006/relationships/image" Target="../media/image60.jpe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oleObject" Target="../embeddings/_____Microsoft_Excel_97-20031.xls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66.jpeg"/><Relationship Id="rId7" Type="http://schemas.openxmlformats.org/officeDocument/2006/relationships/image" Target="../media/image77.jpeg"/><Relationship Id="rId12" Type="http://schemas.openxmlformats.org/officeDocument/2006/relationships/image" Target="../media/image71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81.jpeg"/><Relationship Id="rId5" Type="http://schemas.openxmlformats.org/officeDocument/2006/relationships/image" Target="../media/image76.jpeg"/><Relationship Id="rId10" Type="http://schemas.openxmlformats.org/officeDocument/2006/relationships/image" Target="../media/image80.jpeg"/><Relationship Id="rId4" Type="http://schemas.openxmlformats.org/officeDocument/2006/relationships/image" Target="../media/image75.jpeg"/><Relationship Id="rId9" Type="http://schemas.openxmlformats.org/officeDocument/2006/relationships/image" Target="../media/image7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12" Type="http://schemas.openxmlformats.org/officeDocument/2006/relationships/image" Target="../media/image91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11" Type="http://schemas.openxmlformats.org/officeDocument/2006/relationships/image" Target="../media/image90.jpeg"/><Relationship Id="rId5" Type="http://schemas.openxmlformats.org/officeDocument/2006/relationships/image" Target="../media/image85.jpeg"/><Relationship Id="rId10" Type="http://schemas.openxmlformats.org/officeDocument/2006/relationships/image" Target="http://www.akpspb.ru/files/images/sv04.jpg" TargetMode="External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10" Type="http://schemas.openxmlformats.org/officeDocument/2006/relationships/image" Target="../media/image112.jpe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13" Type="http://schemas.openxmlformats.org/officeDocument/2006/relationships/image" Target="../media/image124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12" Type="http://schemas.openxmlformats.org/officeDocument/2006/relationships/image" Target="../media/image123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11" Type="http://schemas.openxmlformats.org/officeDocument/2006/relationships/image" Target="../media/image122.jpeg"/><Relationship Id="rId5" Type="http://schemas.openxmlformats.org/officeDocument/2006/relationships/image" Target="../media/image116.jpeg"/><Relationship Id="rId10" Type="http://schemas.openxmlformats.org/officeDocument/2006/relationships/image" Target="../media/image121.jpeg"/><Relationship Id="rId4" Type="http://schemas.openxmlformats.org/officeDocument/2006/relationships/image" Target="../media/image115.jpeg"/><Relationship Id="rId9" Type="http://schemas.openxmlformats.org/officeDocument/2006/relationships/image" Target="../media/image1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10" Type="http://schemas.openxmlformats.org/officeDocument/2006/relationships/image" Target="../media/image135.jpeg"/><Relationship Id="rId4" Type="http://schemas.openxmlformats.org/officeDocument/2006/relationships/image" Target="../media/image129.emf"/><Relationship Id="rId9" Type="http://schemas.openxmlformats.org/officeDocument/2006/relationships/image" Target="../media/image1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eg"/><Relationship Id="rId3" Type="http://schemas.openxmlformats.org/officeDocument/2006/relationships/image" Target="../media/image137.jpeg"/><Relationship Id="rId7" Type="http://schemas.openxmlformats.org/officeDocument/2006/relationships/image" Target="../media/image141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e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Relationship Id="rId9" Type="http://schemas.openxmlformats.org/officeDocument/2006/relationships/image" Target="../media/image1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AutoShape 17" descr="http://&amp;icy;&amp;pcy;&amp;ocy;&amp;tcy;&amp;iecy;&amp;kcy;&amp;acy;-&amp;vcy;&amp;lcy;&amp;acy;&amp;dcy;&amp;icy;&amp;mcy;&amp;icy;&amp;rcy;.&amp;rcy;&amp;fcy;/upload/medialibrary/4f8/09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8" name="AutoShape 19" descr="http://&amp;icy;&amp;pcy;&amp;ocy;&amp;tcy;&amp;iecy;&amp;kcy;&amp;acy;-&amp;vcy;&amp;lcy;&amp;acy;&amp;dcy;&amp;icy;&amp;mcy;&amp;icy;&amp;rcy;.&amp;rcy;&amp;fcy;/upload/medialibrary/4f8/09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9" name="AutoShape 21" descr="http://&amp;icy;&amp;pcy;&amp;ocy;&amp;tcy;&amp;iecy;&amp;kcy;&amp;acy;-&amp;vcy;&amp;lcy;&amp;acy;&amp;dcy;&amp;icy;&amp;mcy;&amp;icy;&amp;rcy;.&amp;rcy;&amp;fcy;/upload/medialibrary/4f8/09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2" name="Rectangle 25"/>
          <p:cNvSpPr>
            <a:spLocks noChangeArrowheads="1"/>
          </p:cNvSpPr>
          <p:nvPr/>
        </p:nvSpPr>
        <p:spPr bwMode="auto">
          <a:xfrm>
            <a:off x="7315200" y="3733800"/>
            <a:ext cx="1828800" cy="25146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3" name="Title 15"/>
          <p:cNvSpPr>
            <a:spLocks noGrp="1"/>
          </p:cNvSpPr>
          <p:nvPr>
            <p:ph type="ctrTitle"/>
          </p:nvPr>
        </p:nvSpPr>
        <p:spPr bwMode="auto">
          <a:xfrm>
            <a:off x="228600" y="3832225"/>
            <a:ext cx="6629400" cy="2286000"/>
          </a:xfr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b="1" cap="none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РАЗВИТИЕ СИСТЕМЫ ДОПОЛНИТЕЛЬНОГО ОБРАЗОВАНИЯ, ИНФРАСТРУКТУРЫ ТВОРЧЕСКОГО РАЗВИТИЯ И ВОСПИТАНИЯ ДЕТЕЙ</a:t>
            </a:r>
            <a:br>
              <a:rPr lang="ru-RU" altLang="ru-RU" sz="2400" b="1" cap="none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altLang="ru-RU" sz="2400" b="1" cap="none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МО ГО «СЫКТЫВКАР»</a:t>
            </a:r>
            <a:br>
              <a:rPr lang="ru-RU" altLang="ru-RU" sz="2400" b="1" cap="none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altLang="ru-RU" sz="2400" b="1" cap="none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2014 году</a:t>
            </a:r>
            <a:endParaRPr lang="en-US" altLang="ru-RU" sz="2400" b="1" cap="none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95600" y="6400800"/>
            <a:ext cx="6172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1400" b="1" dirty="0" err="1">
                <a:solidFill>
                  <a:srgbClr val="3333CC"/>
                </a:solidFill>
                <a:latin typeface="Century Schoolbook" pitchFamily="18" charset="0"/>
                <a:cs typeface="Arial" charset="0"/>
              </a:rPr>
              <a:t>А.И</a:t>
            </a:r>
            <a:r>
              <a:rPr lang="ru-RU" altLang="ru-RU" sz="1400" b="1" dirty="0">
                <a:solidFill>
                  <a:srgbClr val="3333CC"/>
                </a:solidFill>
                <a:latin typeface="Century Schoolbook" pitchFamily="18" charset="0"/>
                <a:cs typeface="Arial" charset="0"/>
              </a:rPr>
              <a:t>.</a:t>
            </a:r>
            <a:r>
              <a:rPr lang="ru-RU" altLang="ru-RU" sz="1400" b="1" dirty="0">
                <a:solidFill>
                  <a:srgbClr val="3333CC"/>
                </a:solidFill>
                <a:cs typeface="Arial" charset="0"/>
              </a:rPr>
              <a:t> </a:t>
            </a:r>
            <a:r>
              <a:rPr lang="ru-RU" altLang="ru-RU" sz="1400" b="1" dirty="0">
                <a:solidFill>
                  <a:srgbClr val="3333CC"/>
                </a:solidFill>
                <a:latin typeface="Century Schoolbook" pitchFamily="18" charset="0"/>
                <a:cs typeface="Arial" charset="0"/>
              </a:rPr>
              <a:t>Ручка - зам. главы администрации МО ГО «Сыктывкар»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white">
          <a:xfrm>
            <a:off x="1606550" y="2701925"/>
            <a:ext cx="541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Font typeface="Arial" charset="0"/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buFont typeface="Arial" charset="0"/>
              <a:defRPr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buFont typeface="Arial" charset="0"/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Сыктывкар - 2015</a:t>
            </a:r>
            <a:endParaRPr lang="en-US" altLang="ru-RU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163" y="1298575"/>
            <a:ext cx="9002713" cy="3548063"/>
          </a:xfrm>
          <a:noFill/>
        </p:spPr>
      </p:pic>
      <p:pic>
        <p:nvPicPr>
          <p:cNvPr id="31748" name="Picture 2" descr="DSCN6702">
            <a:hlinkClick r:id="rId4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5013325"/>
            <a:ext cx="2447925" cy="1728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9" name="Рисунок 6"/>
          <p:cNvPicPr>
            <a:picLocks noGrp="1" noChangeAspect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6300788" y="5013325"/>
            <a:ext cx="2374900" cy="1728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50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13325"/>
            <a:ext cx="2447925" cy="1674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3" name="Subtitle 12"/>
          <p:cNvSpPr>
            <a:spLocks/>
          </p:cNvSpPr>
          <p:nvPr/>
        </p:nvSpPr>
        <p:spPr bwMode="auto">
          <a:xfrm>
            <a:off x="0" y="762001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ru-RU" altLang="ru-RU" sz="2400" b="1">
                <a:solidFill>
                  <a:schemeClr val="hlink"/>
                </a:solidFill>
              </a:rPr>
              <a:t>Технический центр</a:t>
            </a:r>
            <a:endParaRPr lang="en-US" altLang="ru-RU" sz="24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Subtitle 12"/>
          <p:cNvSpPr>
            <a:spLocks/>
          </p:cNvSpPr>
          <p:nvPr/>
        </p:nvSpPr>
        <p:spPr bwMode="auto">
          <a:xfrm>
            <a:off x="0" y="762000"/>
            <a:ext cx="9144000" cy="5334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ru-RU" altLang="ru-RU" sz="2400" b="1" dirty="0">
                <a:solidFill>
                  <a:schemeClr val="hlink"/>
                </a:solidFill>
              </a:rPr>
              <a:t>Библиотечные проекты</a:t>
            </a:r>
            <a:endParaRPr lang="en-US" altLang="ru-RU" sz="2400" b="1" dirty="0">
              <a:solidFill>
                <a:schemeClr val="hlink"/>
              </a:solidFill>
            </a:endParaRPr>
          </a:p>
        </p:txBody>
      </p:sp>
      <p:sp>
        <p:nvSpPr>
          <p:cNvPr id="73733" name="Rectangle 12"/>
          <p:cNvSpPr>
            <a:spLocks noChangeArrowheads="1"/>
          </p:cNvSpPr>
          <p:nvPr/>
        </p:nvSpPr>
        <p:spPr bwMode="auto">
          <a:xfrm>
            <a:off x="304800" y="1447800"/>
            <a:ext cx="8610600" cy="2031325"/>
          </a:xfrm>
          <a:prstGeom prst="rect">
            <a:avLst/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002060"/>
                </a:solidFill>
              </a:rPr>
              <a:t>Увеличилось количество детей, охваченных библиотечными услугами </a:t>
            </a:r>
            <a:r>
              <a:rPr lang="ru-RU" altLang="ru-RU" sz="1200" b="1" dirty="0">
                <a:solidFill>
                  <a:srgbClr val="FF0000"/>
                </a:solidFill>
              </a:rPr>
              <a:t>на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2%</a:t>
            </a:r>
            <a:r>
              <a:rPr lang="ru-RU" altLang="ru-RU" sz="1200" dirty="0" smtClean="0">
                <a:solidFill>
                  <a:srgbClr val="002060"/>
                </a:solidFill>
              </a:rPr>
              <a:t> </a:t>
            </a:r>
            <a:r>
              <a:rPr lang="ru-RU" altLang="ru-RU" sz="1200" dirty="0">
                <a:solidFill>
                  <a:srgbClr val="002060"/>
                </a:solidFill>
              </a:rPr>
              <a:t>в </a:t>
            </a:r>
            <a:r>
              <a:rPr lang="ru-RU" altLang="ru-RU" sz="1200" b="1" dirty="0">
                <a:solidFill>
                  <a:srgbClr val="002060"/>
                </a:solidFill>
              </a:rPr>
              <a:t>2014 г. – 19700 чел</a:t>
            </a:r>
            <a:r>
              <a:rPr lang="ru-RU" altLang="ru-RU" sz="1200" dirty="0">
                <a:solidFill>
                  <a:srgbClr val="002060"/>
                </a:solidFill>
              </a:rPr>
              <a:t>,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b="1" dirty="0">
                <a:solidFill>
                  <a:srgbClr val="002060"/>
                </a:solidFill>
              </a:rPr>
              <a:t>2013 г. – 19300 чел</a:t>
            </a:r>
            <a:r>
              <a:rPr lang="ru-RU" altLang="ru-RU" sz="1200" dirty="0">
                <a:solidFill>
                  <a:srgbClr val="002060"/>
                </a:solidFill>
              </a:rPr>
              <a:t>. Количество детских кружков и клубов на базе библиотек увеличилось </a:t>
            </a:r>
            <a:r>
              <a:rPr lang="ru-RU" altLang="ru-RU" sz="1200" b="1" dirty="0">
                <a:solidFill>
                  <a:srgbClr val="002060"/>
                </a:solidFill>
              </a:rPr>
              <a:t>с 16 в 2013 г. до 18 в 2014 году</a:t>
            </a:r>
            <a:r>
              <a:rPr lang="ru-RU" altLang="ru-RU" sz="1200" dirty="0">
                <a:solidFill>
                  <a:srgbClr val="00206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002060"/>
                </a:solidFill>
              </a:rPr>
              <a:t> Разработаны новые библиотечные проекты, в том числе с использованием  национально-регионального компонента: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1200" dirty="0">
                <a:solidFill>
                  <a:srgbClr val="002060"/>
                </a:solidFill>
              </a:rPr>
              <a:t>Проект «Библиотечный марафон», или через знания к спортивным достижениям» (</a:t>
            </a:r>
            <a:r>
              <a:rPr lang="en-US" altLang="ru-RU" sz="1200" dirty="0">
                <a:solidFill>
                  <a:srgbClr val="002060"/>
                </a:solidFill>
              </a:rPr>
              <a:t>I</a:t>
            </a:r>
            <a:r>
              <a:rPr lang="ru-RU" altLang="ru-RU" sz="1200" dirty="0">
                <a:solidFill>
                  <a:srgbClr val="002060"/>
                </a:solidFill>
              </a:rPr>
              <a:t> место в номинации «Креатив» Международного конкурса «Год спорта»);</a:t>
            </a:r>
          </a:p>
          <a:p>
            <a:pPr lvl="1"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ru-RU" altLang="ru-RU" sz="1200" dirty="0">
                <a:solidFill>
                  <a:srgbClr val="002060"/>
                </a:solidFill>
              </a:rPr>
              <a:t>Проект «Семейные выходные».</a:t>
            </a:r>
          </a:p>
          <a:p>
            <a:pPr lvl="1"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ru-RU" altLang="ru-RU" sz="1200" dirty="0">
                <a:solidFill>
                  <a:srgbClr val="002060"/>
                </a:solidFill>
              </a:rPr>
              <a:t>Творческие библиотечные площадки «Читающий Сыктывкар», Книжный разгуляй».</a:t>
            </a:r>
          </a:p>
        </p:txBody>
      </p:sp>
      <p:pic>
        <p:nvPicPr>
          <p:cNvPr id="73765" name="Picture 37" descr="1424763512_цгд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1336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6" name="Picture 38" descr="1424844051_P10502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19812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7" name="Picture 39" descr="1424843982_P10502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21336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8" name="Picture 40" descr="1424932606_IMG_07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41925"/>
            <a:ext cx="1981200" cy="1485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971039" y="3531395"/>
            <a:ext cx="4019768" cy="3076410"/>
            <a:chOff x="4971039" y="3531395"/>
            <a:chExt cx="4019768" cy="3076410"/>
          </a:xfrm>
        </p:grpSpPr>
        <p:grpSp>
          <p:nvGrpSpPr>
            <p:cNvPr id="73764" name="Group 36"/>
            <p:cNvGrpSpPr>
              <a:grpSpLocks/>
            </p:cNvGrpSpPr>
            <p:nvPr/>
          </p:nvGrpSpPr>
          <p:grpSpPr bwMode="auto">
            <a:xfrm>
              <a:off x="5028407" y="3531395"/>
              <a:ext cx="3962400" cy="2743200"/>
              <a:chOff x="2640" y="2016"/>
              <a:chExt cx="2496" cy="1728"/>
            </a:xfrm>
          </p:grpSpPr>
          <p:sp>
            <p:nvSpPr>
              <p:cNvPr id="30728" name="AutoShape 8"/>
              <p:cNvSpPr>
                <a:spLocks noChangeArrowheads="1"/>
              </p:cNvSpPr>
              <p:nvPr/>
            </p:nvSpPr>
            <p:spPr bwMode="gray">
              <a:xfrm rot="16200000" flipV="1">
                <a:off x="2869" y="2891"/>
                <a:ext cx="1248" cy="457"/>
              </a:xfrm>
              <a:prstGeom prst="cube">
                <a:avLst>
                  <a:gd name="adj" fmla="val 23792"/>
                </a:avLst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729" name="AutoShape 9"/>
              <p:cNvSpPr>
                <a:spLocks noChangeArrowheads="1"/>
              </p:cNvSpPr>
              <p:nvPr/>
            </p:nvSpPr>
            <p:spPr bwMode="gray">
              <a:xfrm rot="16200000" flipV="1">
                <a:off x="3215" y="2065"/>
                <a:ext cx="549" cy="451"/>
              </a:xfrm>
              <a:prstGeom prst="cube">
                <a:avLst>
                  <a:gd name="adj" fmla="val 23792"/>
                </a:avLst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730" name="AutoShape 10"/>
              <p:cNvSpPr>
                <a:spLocks noChangeArrowheads="1"/>
              </p:cNvSpPr>
              <p:nvPr/>
            </p:nvSpPr>
            <p:spPr bwMode="gray">
              <a:xfrm rot="16200000" flipV="1">
                <a:off x="2413" y="3059"/>
                <a:ext cx="912" cy="458"/>
              </a:xfrm>
              <a:prstGeom prst="cube">
                <a:avLst>
                  <a:gd name="adj" fmla="val 23792"/>
                </a:avLst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731" name="AutoShape 11"/>
              <p:cNvSpPr>
                <a:spLocks noChangeArrowheads="1"/>
              </p:cNvSpPr>
              <p:nvPr/>
            </p:nvSpPr>
            <p:spPr bwMode="gray">
              <a:xfrm rot="16200000" flipV="1">
                <a:off x="2627" y="2461"/>
                <a:ext cx="477" cy="452"/>
              </a:xfrm>
              <a:prstGeom prst="cube">
                <a:avLst>
                  <a:gd name="adj" fmla="val 23792"/>
                </a:avLst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751" name="Text Box 23"/>
              <p:cNvSpPr txBox="1">
                <a:spLocks noChangeArrowheads="1"/>
              </p:cNvSpPr>
              <p:nvPr/>
            </p:nvSpPr>
            <p:spPr bwMode="gray">
              <a:xfrm>
                <a:off x="2640" y="2640"/>
                <a:ext cx="33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 b="1">
                    <a:cs typeface="Arial" charset="0"/>
                  </a:rPr>
                  <a:t>16</a:t>
                </a:r>
                <a:endParaRPr lang="en-US" altLang="ru-RU" sz="1400" b="1">
                  <a:cs typeface="Arial" charset="0"/>
                </a:endParaRPr>
              </a:p>
            </p:txBody>
          </p:sp>
          <p:sp>
            <p:nvSpPr>
              <p:cNvPr id="73755" name="Text Box 23"/>
              <p:cNvSpPr txBox="1">
                <a:spLocks noChangeArrowheads="1"/>
              </p:cNvSpPr>
              <p:nvPr/>
            </p:nvSpPr>
            <p:spPr bwMode="gray">
              <a:xfrm>
                <a:off x="3264" y="2208"/>
                <a:ext cx="33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 b="1">
                    <a:cs typeface="Arial" charset="0"/>
                  </a:rPr>
                  <a:t>18</a:t>
                </a:r>
                <a:endParaRPr lang="en-US" altLang="ru-RU" sz="1400" b="1">
                  <a:cs typeface="Arial" charset="0"/>
                </a:endParaRPr>
              </a:p>
            </p:txBody>
          </p:sp>
          <p:sp>
            <p:nvSpPr>
              <p:cNvPr id="73756" name="Text Box 23"/>
              <p:cNvSpPr txBox="1">
                <a:spLocks noChangeArrowheads="1"/>
              </p:cNvSpPr>
              <p:nvPr/>
            </p:nvSpPr>
            <p:spPr bwMode="gray">
              <a:xfrm rot="16200000">
                <a:off x="2594" y="3219"/>
                <a:ext cx="47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 b="1">
                    <a:cs typeface="Arial" charset="0"/>
                  </a:rPr>
                  <a:t>19300</a:t>
                </a:r>
                <a:endParaRPr lang="en-US" altLang="ru-RU" sz="1400" b="1">
                  <a:cs typeface="Arial" charset="0"/>
                </a:endParaRPr>
              </a:p>
            </p:txBody>
          </p:sp>
          <p:sp>
            <p:nvSpPr>
              <p:cNvPr id="73757" name="Text Box 23"/>
              <p:cNvSpPr txBox="1">
                <a:spLocks noChangeArrowheads="1"/>
              </p:cNvSpPr>
              <p:nvPr/>
            </p:nvSpPr>
            <p:spPr bwMode="gray">
              <a:xfrm rot="16200000">
                <a:off x="3156" y="2963"/>
                <a:ext cx="55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 b="1">
                    <a:cs typeface="Arial" charset="0"/>
                  </a:rPr>
                  <a:t>19700</a:t>
                </a:r>
                <a:endParaRPr lang="en-US" altLang="ru-RU" sz="1400" b="1">
                  <a:cs typeface="Arial" charset="0"/>
                </a:endParaRPr>
              </a:p>
            </p:txBody>
          </p:sp>
          <p:sp>
            <p:nvSpPr>
              <p:cNvPr id="2" name="AutoShape 11"/>
              <p:cNvSpPr>
                <a:spLocks noChangeArrowheads="1"/>
              </p:cNvSpPr>
              <p:nvPr/>
            </p:nvSpPr>
            <p:spPr bwMode="gray">
              <a:xfrm rot="16200000" flipV="1">
                <a:off x="4329" y="2711"/>
                <a:ext cx="366" cy="1248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dirty="0">
                    <a:latin typeface="Calibri" pitchFamily="34" charset="0"/>
                    <a:cs typeface="Arial" charset="0"/>
                  </a:rPr>
                  <a:t>Количество детских кружков и клубов на базе библиотек</a:t>
                </a:r>
              </a:p>
            </p:txBody>
          </p:sp>
          <p:sp>
            <p:nvSpPr>
              <p:cNvPr id="3" name="AutoShape 8"/>
              <p:cNvSpPr>
                <a:spLocks noChangeArrowheads="1"/>
              </p:cNvSpPr>
              <p:nvPr/>
            </p:nvSpPr>
            <p:spPr bwMode="gray">
              <a:xfrm rot="16200000" flipV="1">
                <a:off x="4232" y="2104"/>
                <a:ext cx="559" cy="1248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dirty="0">
                    <a:latin typeface="Calibri" pitchFamily="34" charset="0"/>
                    <a:cs typeface="Arial" charset="0"/>
                  </a:rPr>
                  <a:t>Количество детей,</a:t>
                </a:r>
                <a:br>
                  <a:rPr lang="ru-RU" altLang="ru-RU" sz="1200" dirty="0">
                    <a:latin typeface="Calibri" pitchFamily="34" charset="0"/>
                    <a:cs typeface="Arial" charset="0"/>
                  </a:rPr>
                </a:br>
                <a:r>
                  <a:rPr lang="ru-RU" altLang="ru-RU" sz="1200" dirty="0">
                    <a:latin typeface="Calibri" pitchFamily="34" charset="0"/>
                    <a:cs typeface="Arial" charset="0"/>
                  </a:rPr>
                  <a:t>охваченных библиотечными услугами</a:t>
                </a:r>
              </a:p>
            </p:txBody>
          </p:sp>
          <p:sp>
            <p:nvSpPr>
              <p:cNvPr id="73763" name="Text Box 35"/>
              <p:cNvSpPr txBox="1">
                <a:spLocks noChangeArrowheads="1"/>
              </p:cNvSpPr>
              <p:nvPr/>
            </p:nvSpPr>
            <p:spPr bwMode="auto">
              <a:xfrm>
                <a:off x="2976" y="3218"/>
                <a:ext cx="480" cy="194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1400" b="1" dirty="0" smtClean="0">
                    <a:solidFill>
                      <a:srgbClr val="0000FF"/>
                    </a:solidFill>
                  </a:rPr>
                  <a:t>2</a:t>
                </a:r>
                <a:r>
                  <a:rPr lang="ru-RU" altLang="ru-RU" sz="1400" b="1" dirty="0">
                    <a:solidFill>
                      <a:srgbClr val="0000FF"/>
                    </a:solidFill>
                  </a:rPr>
                  <a:t>%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971039" y="6324600"/>
              <a:ext cx="772969" cy="26161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2013 год</a:t>
              </a:r>
              <a:endParaRPr lang="ru-RU" sz="11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96060" y="6346195"/>
              <a:ext cx="772969" cy="26161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2014 год</a:t>
              </a:r>
              <a:endParaRPr lang="ru-RU" sz="1100" b="1" dirty="0"/>
            </a:p>
          </p:txBody>
        </p:sp>
      </p:grpSp>
      <p:sp>
        <p:nvSpPr>
          <p:cNvPr id="24" name="Shape 11"/>
          <p:cNvSpPr>
            <a:spLocks/>
          </p:cNvSpPr>
          <p:nvPr/>
        </p:nvSpPr>
        <p:spPr bwMode="auto">
          <a:xfrm rot="21101056">
            <a:off x="5466409" y="5604615"/>
            <a:ext cx="781334" cy="491117"/>
          </a:xfrm>
          <a:custGeom>
            <a:avLst/>
            <a:gdLst>
              <a:gd name="T0" fmla="*/ 0 w 1107961"/>
              <a:gd name="T1" fmla="*/ 630438 h 630438"/>
              <a:gd name="T2" fmla="*/ 950352 w 1107961"/>
              <a:gd name="T3" fmla="*/ 78805 h 630438"/>
              <a:gd name="T4" fmla="*/ 941472 w 1107961"/>
              <a:gd name="T5" fmla="*/ 0 h 630438"/>
              <a:gd name="T6" fmla="*/ 1107961 w 1107961"/>
              <a:gd name="T7" fmla="*/ 126088 h 630438"/>
              <a:gd name="T8" fmla="*/ 976989 w 1107961"/>
              <a:gd name="T9" fmla="*/ 315219 h 630438"/>
              <a:gd name="T10" fmla="*/ 968110 w 1107961"/>
              <a:gd name="T11" fmla="*/ 236414 h 630438"/>
              <a:gd name="T12" fmla="*/ 0 w 1107961"/>
              <a:gd name="T13" fmla="*/ 630438 h 6304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07961" h="630438">
                <a:moveTo>
                  <a:pt x="0" y="630438"/>
                </a:moveTo>
                <a:cubicBezTo>
                  <a:pt x="123107" y="350243"/>
                  <a:pt x="439891" y="166366"/>
                  <a:pt x="950352" y="78805"/>
                </a:cubicBezTo>
                <a:lnTo>
                  <a:pt x="941472" y="0"/>
                </a:lnTo>
                <a:lnTo>
                  <a:pt x="1107961" y="126088"/>
                </a:lnTo>
                <a:lnTo>
                  <a:pt x="976989" y="315219"/>
                </a:lnTo>
                <a:lnTo>
                  <a:pt x="968110" y="236414"/>
                </a:lnTo>
                <a:cubicBezTo>
                  <a:pt x="507363" y="271439"/>
                  <a:pt x="184660" y="402780"/>
                  <a:pt x="0" y="6304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4" descr="http://&amp;icy;&amp;pcy;&amp;ocy;&amp;tcy;&amp;iecy;&amp;kcy;&amp;acy;-&amp;vcy;&amp;lcy;&amp;acy;&amp;dcy;&amp;icy;&amp;mcy;&amp;icy;&amp;rcy;.&amp;rcy;&amp;fcy;/upload/medialibrary/4f8/09.jpg"/>
          <p:cNvSpPr>
            <a:spLocks noChangeAspect="1" noChangeArrowheads="1"/>
          </p:cNvSpPr>
          <p:nvPr/>
        </p:nvSpPr>
        <p:spPr bwMode="auto">
          <a:xfrm>
            <a:off x="4181475" y="2189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16" name="AutoShape 5" descr="http://&amp;icy;&amp;pcy;&amp;ocy;&amp;tcy;&amp;iecy;&amp;kcy;&amp;acy;-&amp;vcy;&amp;lcy;&amp;acy;&amp;dcy;&amp;icy;&amp;mcy;&amp;icy;&amp;rcy;.&amp;rcy;&amp;fcy;/upload/medialibrary/4f8/09.jpg"/>
          <p:cNvSpPr>
            <a:spLocks noChangeAspect="1" noChangeArrowheads="1"/>
          </p:cNvSpPr>
          <p:nvPr/>
        </p:nvSpPr>
        <p:spPr bwMode="auto">
          <a:xfrm>
            <a:off x="4181475" y="2189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8919" name="Picture 6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1735138"/>
            <a:ext cx="7921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2" descr="PN0080101-IMG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91333" r="217" b="1347"/>
          <a:stretch>
            <a:fillRect/>
          </a:stretch>
        </p:blipFill>
        <p:spPr bwMode="auto">
          <a:xfrm>
            <a:off x="5638800" y="1254125"/>
            <a:ext cx="1800225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AutoShape 55"/>
          <p:cNvSpPr>
            <a:spLocks noChangeArrowheads="1"/>
          </p:cNvSpPr>
          <p:nvPr/>
        </p:nvSpPr>
        <p:spPr bwMode="gray">
          <a:xfrm>
            <a:off x="304800" y="1524000"/>
            <a:ext cx="2352675" cy="1066800"/>
          </a:xfrm>
          <a:prstGeom prst="roundRect">
            <a:avLst>
              <a:gd name="adj" fmla="val 12699"/>
            </a:avLst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3D3D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23" name="AutoShape 56"/>
          <p:cNvSpPr>
            <a:spLocks noChangeArrowheads="1"/>
          </p:cNvSpPr>
          <p:nvPr/>
        </p:nvSpPr>
        <p:spPr bwMode="gray">
          <a:xfrm>
            <a:off x="401638" y="1752600"/>
            <a:ext cx="2187575" cy="76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28398" dir="14606097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24" name="Text Box 9"/>
          <p:cNvSpPr txBox="1">
            <a:spLocks noChangeArrowheads="1"/>
          </p:cNvSpPr>
          <p:nvPr/>
        </p:nvSpPr>
        <p:spPr bwMode="gray">
          <a:xfrm>
            <a:off x="304800" y="1790700"/>
            <a:ext cx="24384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300" b="1">
                <a:cs typeface="Arial" charset="0"/>
              </a:rPr>
              <a:t>доля детей с ограниченными возможностями здоровья</a:t>
            </a:r>
            <a:endParaRPr lang="en-US" altLang="ru-RU" sz="1300" b="1">
              <a:cs typeface="Arial" charset="0"/>
            </a:endParaRPr>
          </a:p>
        </p:txBody>
      </p:sp>
      <p:sp>
        <p:nvSpPr>
          <p:cNvPr id="38925" name="AutoShape 58"/>
          <p:cNvSpPr>
            <a:spLocks noChangeArrowheads="1"/>
          </p:cNvSpPr>
          <p:nvPr/>
        </p:nvSpPr>
        <p:spPr bwMode="gray">
          <a:xfrm>
            <a:off x="304800" y="4114800"/>
            <a:ext cx="2438400" cy="1219200"/>
          </a:xfrm>
          <a:prstGeom prst="roundRect">
            <a:avLst>
              <a:gd name="adj" fmla="val 12699"/>
            </a:avLst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7A5C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26" name="AutoShape 59"/>
          <p:cNvSpPr>
            <a:spLocks noChangeArrowheads="1"/>
          </p:cNvSpPr>
          <p:nvPr/>
        </p:nvSpPr>
        <p:spPr bwMode="gray">
          <a:xfrm>
            <a:off x="371475" y="4310063"/>
            <a:ext cx="2266950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28398" dir="14606097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27" name="Text Box 9"/>
          <p:cNvSpPr txBox="1">
            <a:spLocks noChangeArrowheads="1"/>
          </p:cNvSpPr>
          <p:nvPr/>
        </p:nvSpPr>
        <p:spPr bwMode="gray">
          <a:xfrm>
            <a:off x="352425" y="4540250"/>
            <a:ext cx="23145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300" b="1">
                <a:cs typeface="Arial" charset="0"/>
              </a:rPr>
              <a:t>доля детей с активной жизненной позицией</a:t>
            </a:r>
            <a:endParaRPr lang="en-US" altLang="ru-RU" sz="1300" b="1">
              <a:cs typeface="Arial" charset="0"/>
            </a:endParaRPr>
          </a:p>
        </p:txBody>
      </p:sp>
      <p:sp>
        <p:nvSpPr>
          <p:cNvPr id="38928" name="AutoShape 66"/>
          <p:cNvSpPr>
            <a:spLocks noChangeArrowheads="1"/>
          </p:cNvSpPr>
          <p:nvPr/>
        </p:nvSpPr>
        <p:spPr bwMode="gray">
          <a:xfrm>
            <a:off x="333375" y="2847975"/>
            <a:ext cx="2362200" cy="10668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4D004D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29" name="AutoShape 67"/>
          <p:cNvSpPr>
            <a:spLocks noChangeArrowheads="1"/>
          </p:cNvSpPr>
          <p:nvPr/>
        </p:nvSpPr>
        <p:spPr bwMode="gray">
          <a:xfrm>
            <a:off x="400050" y="3052763"/>
            <a:ext cx="2217738" cy="785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28398" dir="14606097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30" name="Text Box 9"/>
          <p:cNvSpPr txBox="1">
            <a:spLocks noChangeArrowheads="1"/>
          </p:cNvSpPr>
          <p:nvPr/>
        </p:nvSpPr>
        <p:spPr bwMode="gray">
          <a:xfrm>
            <a:off x="381000" y="3124200"/>
            <a:ext cx="21907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300" b="1">
                <a:cs typeface="Arial" charset="0"/>
              </a:rPr>
              <a:t>доля детей ТЖС,</a:t>
            </a:r>
            <a:br>
              <a:rPr lang="ru-RU" altLang="ru-RU" sz="1300" b="1">
                <a:cs typeface="Arial" charset="0"/>
              </a:rPr>
            </a:br>
            <a:r>
              <a:rPr lang="ru-RU" altLang="ru-RU" sz="1300" b="1">
                <a:cs typeface="Arial" charset="0"/>
              </a:rPr>
              <a:t>с асоциальным поведением</a:t>
            </a:r>
            <a:endParaRPr lang="en-US" altLang="ru-RU" sz="1300" b="1">
              <a:cs typeface="Arial" charset="0"/>
            </a:endParaRPr>
          </a:p>
        </p:txBody>
      </p:sp>
      <p:sp>
        <p:nvSpPr>
          <p:cNvPr id="38935" name="AutoShape 78"/>
          <p:cNvSpPr>
            <a:spLocks noChangeArrowheads="1"/>
          </p:cNvSpPr>
          <p:nvPr/>
        </p:nvSpPr>
        <p:spPr bwMode="gray">
          <a:xfrm>
            <a:off x="4114800" y="1676400"/>
            <a:ext cx="990600" cy="3733800"/>
          </a:xfrm>
          <a:prstGeom prst="rightArrow">
            <a:avLst>
              <a:gd name="adj1" fmla="val 55833"/>
              <a:gd name="adj2" fmla="val 62718"/>
            </a:avLst>
          </a:prstGeom>
          <a:solidFill>
            <a:srgbClr val="EAEAEA"/>
          </a:solidFill>
          <a:ln w="19050">
            <a:solidFill>
              <a:srgbClr val="0058DA"/>
            </a:solidFill>
            <a:miter lim="800000"/>
            <a:headEnd/>
            <a:tailEnd/>
          </a:ln>
          <a:effectLst>
            <a:outerShdw dist="28398" dir="3806097" algn="ctr" rotWithShape="0">
              <a:srgbClr val="B2B2B2"/>
            </a:outerShdw>
          </a:effectLst>
        </p:spPr>
        <p:txBody>
          <a:bodyPr vert="eaVert"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400" b="1"/>
          </a:p>
        </p:txBody>
      </p:sp>
      <p:sp>
        <p:nvSpPr>
          <p:cNvPr id="38938" name="AutoShape 7"/>
          <p:cNvSpPr>
            <a:spLocks noChangeArrowheads="1"/>
          </p:cNvSpPr>
          <p:nvPr/>
        </p:nvSpPr>
        <p:spPr bwMode="gray">
          <a:xfrm>
            <a:off x="2819400" y="1600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39" name="Text Box 15"/>
          <p:cNvSpPr txBox="1">
            <a:spLocks noChangeArrowheads="1"/>
          </p:cNvSpPr>
          <p:nvPr/>
        </p:nvSpPr>
        <p:spPr bwMode="gray">
          <a:xfrm>
            <a:off x="2743200" y="17526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000000"/>
                </a:solidFill>
              </a:rPr>
              <a:t>72%</a:t>
            </a:r>
            <a:endParaRPr lang="en-US" altLang="ru-RU" sz="2000" b="1">
              <a:solidFill>
                <a:srgbClr val="000000"/>
              </a:solidFill>
            </a:endParaRPr>
          </a:p>
        </p:txBody>
      </p:sp>
      <p:sp>
        <p:nvSpPr>
          <p:cNvPr id="38943" name="Subtitle 12"/>
          <p:cNvSpPr>
            <a:spLocks/>
          </p:cNvSpPr>
          <p:nvPr/>
        </p:nvSpPr>
        <p:spPr bwMode="auto">
          <a:xfrm>
            <a:off x="0" y="762001"/>
            <a:ext cx="9144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2000" b="1" dirty="0">
                <a:solidFill>
                  <a:schemeClr val="hlink"/>
                </a:solidFill>
              </a:rPr>
              <a:t>Создание условий для творческого развития и воспитания детей</a:t>
            </a:r>
          </a:p>
        </p:txBody>
      </p:sp>
      <p:sp>
        <p:nvSpPr>
          <p:cNvPr id="38946" name="AutoShape 7"/>
          <p:cNvSpPr>
            <a:spLocks noChangeArrowheads="1"/>
          </p:cNvSpPr>
          <p:nvPr/>
        </p:nvSpPr>
        <p:spPr bwMode="gray">
          <a:xfrm>
            <a:off x="2819400" y="28956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47" name="Text Box 15"/>
          <p:cNvSpPr txBox="1">
            <a:spLocks noChangeArrowheads="1"/>
          </p:cNvSpPr>
          <p:nvPr/>
        </p:nvSpPr>
        <p:spPr bwMode="gray">
          <a:xfrm>
            <a:off x="2743200" y="31242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000000"/>
                </a:solidFill>
              </a:rPr>
              <a:t>56%</a:t>
            </a:r>
            <a:endParaRPr lang="en-US" altLang="ru-RU" sz="2000" b="1">
              <a:solidFill>
                <a:srgbClr val="000000"/>
              </a:solidFill>
            </a:endParaRPr>
          </a:p>
        </p:txBody>
      </p:sp>
      <p:sp>
        <p:nvSpPr>
          <p:cNvPr id="38948" name="AutoShape 7"/>
          <p:cNvSpPr>
            <a:spLocks noChangeArrowheads="1"/>
          </p:cNvSpPr>
          <p:nvPr/>
        </p:nvSpPr>
        <p:spPr bwMode="gray">
          <a:xfrm>
            <a:off x="2819400" y="4267200"/>
            <a:ext cx="1066800" cy="99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49" name="Text Box 15"/>
          <p:cNvSpPr txBox="1">
            <a:spLocks noChangeArrowheads="1"/>
          </p:cNvSpPr>
          <p:nvPr/>
        </p:nvSpPr>
        <p:spPr bwMode="gray">
          <a:xfrm>
            <a:off x="2819400" y="444976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000000"/>
                </a:solidFill>
              </a:rPr>
              <a:t>24%</a:t>
            </a:r>
            <a:endParaRPr lang="en-US" altLang="ru-RU" sz="2000" b="1">
              <a:solidFill>
                <a:srgbClr val="000000"/>
              </a:solidFill>
            </a:endParaRPr>
          </a:p>
        </p:txBody>
      </p:sp>
      <p:sp>
        <p:nvSpPr>
          <p:cNvPr id="38951" name="AutoShape 55"/>
          <p:cNvSpPr>
            <a:spLocks noChangeArrowheads="1"/>
          </p:cNvSpPr>
          <p:nvPr/>
        </p:nvSpPr>
        <p:spPr bwMode="gray">
          <a:xfrm>
            <a:off x="5410200" y="1524000"/>
            <a:ext cx="3733800" cy="1066800"/>
          </a:xfrm>
          <a:prstGeom prst="roundRect">
            <a:avLst>
              <a:gd name="adj" fmla="val 12699"/>
            </a:avLst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3D3D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52" name="AutoShape 56"/>
          <p:cNvSpPr>
            <a:spLocks noChangeArrowheads="1"/>
          </p:cNvSpPr>
          <p:nvPr/>
        </p:nvSpPr>
        <p:spPr bwMode="gray">
          <a:xfrm>
            <a:off x="5562600" y="1752600"/>
            <a:ext cx="3429000" cy="76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28398" dir="14606097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36" name="Rectangle 79"/>
          <p:cNvSpPr>
            <a:spLocks noChangeArrowheads="1"/>
          </p:cNvSpPr>
          <p:nvPr/>
        </p:nvSpPr>
        <p:spPr bwMode="auto">
          <a:xfrm>
            <a:off x="5562600" y="1692275"/>
            <a:ext cx="342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/>
              <a:t>Проект «Открываем вместе мир»</a:t>
            </a:r>
          </a:p>
          <a:p>
            <a:pPr eaLnBrk="1" hangingPunct="1"/>
            <a:r>
              <a:rPr lang="ru-RU" altLang="ru-RU" sz="1200" b="1"/>
              <a:t>Проект «Растем с книжкой»</a:t>
            </a:r>
          </a:p>
          <a:p>
            <a:pPr eaLnBrk="1" hangingPunct="1"/>
            <a:r>
              <a:rPr lang="ru-RU" altLang="ru-RU" sz="1200" b="1"/>
              <a:t>Программа «Радуга»</a:t>
            </a:r>
          </a:p>
          <a:p>
            <a:pPr eaLnBrk="1" hangingPunct="1"/>
            <a:r>
              <a:rPr lang="ru-RU" altLang="ru-RU" sz="1200" b="1"/>
              <a:t>Программа «Паруса надежды»</a:t>
            </a:r>
          </a:p>
        </p:txBody>
      </p:sp>
      <p:sp>
        <p:nvSpPr>
          <p:cNvPr id="38953" name="AutoShape 66"/>
          <p:cNvSpPr>
            <a:spLocks noChangeArrowheads="1"/>
          </p:cNvSpPr>
          <p:nvPr/>
        </p:nvSpPr>
        <p:spPr bwMode="gray">
          <a:xfrm>
            <a:off x="5410200" y="2819400"/>
            <a:ext cx="3733800" cy="10668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4D004D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54" name="AutoShape 67"/>
          <p:cNvSpPr>
            <a:spLocks noChangeArrowheads="1"/>
          </p:cNvSpPr>
          <p:nvPr/>
        </p:nvSpPr>
        <p:spPr bwMode="gray">
          <a:xfrm>
            <a:off x="5562600" y="3024188"/>
            <a:ext cx="3429000" cy="785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28398" dir="14606097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55" name="Text Box 9"/>
          <p:cNvSpPr txBox="1">
            <a:spLocks noChangeArrowheads="1"/>
          </p:cNvSpPr>
          <p:nvPr/>
        </p:nvSpPr>
        <p:spPr bwMode="gray">
          <a:xfrm>
            <a:off x="5562600" y="3048000"/>
            <a:ext cx="25717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300" b="1">
                <a:cs typeface="Arial" charset="0"/>
              </a:rPr>
              <a:t>Проект «Ориентир»</a:t>
            </a:r>
          </a:p>
          <a:p>
            <a:r>
              <a:rPr lang="ru-RU" altLang="ru-RU" sz="1300" b="1">
                <a:cs typeface="Arial" charset="0"/>
              </a:rPr>
              <a:t>Программа «Твой выбор»</a:t>
            </a:r>
          </a:p>
          <a:p>
            <a:r>
              <a:rPr lang="ru-RU" altLang="ru-RU" sz="1300" b="1">
                <a:cs typeface="Arial" charset="0"/>
              </a:rPr>
              <a:t>Музей «Вредные привычки»</a:t>
            </a:r>
            <a:endParaRPr lang="en-US" altLang="ru-RU" sz="1300" b="1">
              <a:cs typeface="Arial" charset="0"/>
            </a:endParaRPr>
          </a:p>
        </p:txBody>
      </p:sp>
      <p:sp>
        <p:nvSpPr>
          <p:cNvPr id="38956" name="AutoShape 58"/>
          <p:cNvSpPr>
            <a:spLocks noChangeArrowheads="1"/>
          </p:cNvSpPr>
          <p:nvPr/>
        </p:nvSpPr>
        <p:spPr bwMode="gray">
          <a:xfrm>
            <a:off x="5410200" y="4114800"/>
            <a:ext cx="3733800" cy="1219200"/>
          </a:xfrm>
          <a:prstGeom prst="roundRect">
            <a:avLst>
              <a:gd name="adj" fmla="val 12699"/>
            </a:avLst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7A5C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57" name="AutoShape 59"/>
          <p:cNvSpPr>
            <a:spLocks noChangeArrowheads="1"/>
          </p:cNvSpPr>
          <p:nvPr/>
        </p:nvSpPr>
        <p:spPr bwMode="gray">
          <a:xfrm>
            <a:off x="5562600" y="4310063"/>
            <a:ext cx="3429000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28398" dir="14606097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58" name="Text Box 9"/>
          <p:cNvSpPr txBox="1">
            <a:spLocks noChangeArrowheads="1"/>
          </p:cNvSpPr>
          <p:nvPr/>
        </p:nvSpPr>
        <p:spPr bwMode="gray">
          <a:xfrm>
            <a:off x="5562600" y="434340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200" b="1">
                <a:cs typeface="Arial" charset="0"/>
              </a:rPr>
              <a:t>Детские общественные организации</a:t>
            </a:r>
          </a:p>
          <a:p>
            <a:r>
              <a:rPr lang="ru-RU" altLang="ru-RU" sz="1200" b="1">
                <a:cs typeface="Arial" charset="0"/>
              </a:rPr>
              <a:t>Конкурс «Лидер года»</a:t>
            </a:r>
          </a:p>
          <a:p>
            <a:r>
              <a:rPr lang="ru-RU" altLang="ru-RU" sz="1200" b="1">
                <a:cs typeface="Arial" charset="0"/>
              </a:rPr>
              <a:t>Городская конференция старшеклассников Добровольческое движение</a:t>
            </a:r>
            <a:endParaRPr lang="en-US" altLang="ru-RU" sz="1200" b="1">
              <a:cs typeface="Arial" charset="0"/>
            </a:endParaRPr>
          </a:p>
        </p:txBody>
      </p:sp>
      <p:pic>
        <p:nvPicPr>
          <p:cNvPr id="38959" name="Picture 20" descr="PICT0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10200"/>
            <a:ext cx="1676400" cy="141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10200"/>
            <a:ext cx="18288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5" name="Рисунок 4" descr="Сме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5418138"/>
            <a:ext cx="1590675" cy="1363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6" name="Рисунок 1" descr="ЭРОДДиМ"/>
          <p:cNvPicPr>
            <a:picLocks noChangeAspect="1" noChangeArrowheads="1"/>
          </p:cNvPicPr>
          <p:nvPr/>
        </p:nvPicPr>
        <p:blipFill>
          <a:blip r:embed="rId7">
            <a:lum bright="8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54650"/>
            <a:ext cx="1524000" cy="1336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5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96888794"/>
              </p:ext>
            </p:extLst>
          </p:nvPr>
        </p:nvGraphicFramePr>
        <p:xfrm>
          <a:off x="381000" y="3541240"/>
          <a:ext cx="3124200" cy="305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6" r:id="rId4" imgW="4139543" imgH="3139712" progId="Excel.Chart.8">
                  <p:embed/>
                </p:oleObj>
              </mc:Choice>
              <mc:Fallback>
                <p:oleObj r:id="rId4" imgW="4139543" imgH="3139712" progId="Excel.Char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41240"/>
                        <a:ext cx="3124200" cy="3050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 descr="C:\Users\DNS\Documents\Доклад ОУ (мониторинг)\Доклад ОУ\2012-09-21-pobediteli-prezidentskie-sostyazaniya-2012-foto1.jpg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3361" b="7560"/>
          <a:stretch/>
        </p:blipFill>
        <p:spPr bwMode="auto">
          <a:xfrm>
            <a:off x="6953534" y="2402359"/>
            <a:ext cx="1885666" cy="102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DNS\Documents\Доклад ОУ (мониторинг)\Доклад ОУ\9003668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371600"/>
            <a:ext cx="1676400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C:\Users\DNS\Documents\Доклад ОУ (мониторинг)\Доклад ОУ\DSC_0022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53534" y="1371600"/>
            <a:ext cx="1809466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9159" name="TextBox 5"/>
          <p:cNvSpPr txBox="1">
            <a:spLocks noChangeArrowheads="1"/>
          </p:cNvSpPr>
          <p:nvPr/>
        </p:nvSpPr>
        <p:spPr bwMode="auto">
          <a:xfrm>
            <a:off x="2303342" y="4325142"/>
            <a:ext cx="143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Уменьшение на 32 %</a:t>
            </a:r>
          </a:p>
        </p:txBody>
      </p:sp>
      <p:sp>
        <p:nvSpPr>
          <p:cNvPr id="49162" name="TextBox 1"/>
          <p:cNvSpPr txBox="1">
            <a:spLocks noChangeArrowheads="1"/>
          </p:cNvSpPr>
          <p:nvPr/>
        </p:nvSpPr>
        <p:spPr bwMode="auto">
          <a:xfrm>
            <a:off x="3962400" y="3459718"/>
            <a:ext cx="5181600" cy="340519"/>
          </a:xfrm>
          <a:prstGeom prst="round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0099"/>
                </a:solidFill>
                <a:latin typeface="Arial Black" pitchFamily="34" charset="0"/>
                <a:cs typeface="Arial" charset="0"/>
              </a:rPr>
              <a:t>Поддержка талантливой и </a:t>
            </a:r>
            <a:r>
              <a:rPr lang="ru-RU" altLang="ru-RU" sz="1400" dirty="0" smtClean="0">
                <a:solidFill>
                  <a:srgbClr val="000099"/>
                </a:solidFill>
                <a:latin typeface="Arial Black" pitchFamily="34" charset="0"/>
                <a:cs typeface="Arial" charset="0"/>
              </a:rPr>
              <a:t>одарённой молодёжи</a:t>
            </a:r>
            <a:endParaRPr lang="ru-RU" altLang="ru-RU" sz="1400" dirty="0">
              <a:solidFill>
                <a:srgbClr val="000099"/>
              </a:solidFill>
              <a:latin typeface="Arial Black" pitchFamily="34" charset="0"/>
              <a:cs typeface="Arial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06361" y="3529726"/>
            <a:ext cx="3779839" cy="11515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C:\Users\DNS\Documents\Доклад ОУ (мониторинг)\Доклад ОУ\619363421_7.jpg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3"/>
          <a:stretch/>
        </p:blipFill>
        <p:spPr bwMode="auto">
          <a:xfrm>
            <a:off x="4648200" y="5562600"/>
            <a:ext cx="1905000" cy="1252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Объект 8" descr="C:\Users\DNS\Documents\Доклад ОУ (мониторинг)\Доклад ОУ\so02.jpg"/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1" b="50000"/>
          <a:stretch/>
        </p:blipFill>
        <p:spPr bwMode="auto">
          <a:xfrm>
            <a:off x="6811963" y="5562600"/>
            <a:ext cx="195103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7" name="TextBox 13"/>
          <p:cNvSpPr txBox="1">
            <a:spLocks noChangeArrowheads="1"/>
          </p:cNvSpPr>
          <p:nvPr/>
        </p:nvSpPr>
        <p:spPr bwMode="auto">
          <a:xfrm>
            <a:off x="4536207" y="5011571"/>
            <a:ext cx="4321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Размер стипендии </a:t>
            </a:r>
            <a:r>
              <a:rPr lang="ru-RU" altLang="ru-RU" sz="1400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увеличен</a:t>
            </a:r>
            <a:r>
              <a:rPr lang="en-US" altLang="ru-RU" sz="1400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1400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</a:br>
            <a:r>
              <a:rPr lang="ru-RU" altLang="ru-RU" sz="1400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с </a:t>
            </a:r>
            <a:r>
              <a:rPr lang="ru-RU" altLang="ru-RU" sz="140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500 руб. до 1000 руб.</a:t>
            </a:r>
          </a:p>
        </p:txBody>
      </p:sp>
      <p:sp>
        <p:nvSpPr>
          <p:cNvPr id="49168" name="Subtitle 12"/>
          <p:cNvSpPr>
            <a:spLocks/>
          </p:cNvSpPr>
          <p:nvPr/>
        </p:nvSpPr>
        <p:spPr bwMode="auto">
          <a:xfrm>
            <a:off x="0" y="762001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ru-RU" altLang="ru-RU" b="1" dirty="0">
                <a:solidFill>
                  <a:schemeClr val="hlink"/>
                </a:solidFill>
              </a:rPr>
              <a:t>Создание условий для развития интеллектуальных, творческих и спортивных способностей юных сыктывкарцев </a:t>
            </a:r>
            <a:endParaRPr lang="en-US" altLang="ru-RU" b="1" dirty="0">
              <a:solidFill>
                <a:schemeClr val="hlin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363" y="1406068"/>
            <a:ext cx="48466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</a:rPr>
              <a:t>Мероприятия городского уровня для учащихся:</a:t>
            </a:r>
          </a:p>
          <a:p>
            <a:pPr marL="444500" lvl="1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интеллектуальный марафон;</a:t>
            </a:r>
          </a:p>
          <a:p>
            <a:pPr marL="444500" lvl="1" indent="-285750">
              <a:buFont typeface="Wingdings" panose="05000000000000000000" pitchFamily="2" charset="2"/>
              <a:buChar char="Ø"/>
            </a:pPr>
            <a:r>
              <a:rPr lang="ru-RU" sz="1400" dirty="0"/>
              <a:t>ф</a:t>
            </a:r>
            <a:r>
              <a:rPr lang="ru-RU" sz="1400" dirty="0" smtClean="0"/>
              <a:t>естиваль «Юное дарование», «Радуга»;</a:t>
            </a:r>
          </a:p>
          <a:p>
            <a:pPr marL="444500" lvl="1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городская спартакиада школьников, </a:t>
            </a:r>
            <a:r>
              <a:rPr lang="ru-RU" sz="1400" dirty="0"/>
              <a:t>«Лыжня дошколят</a:t>
            </a:r>
            <a:r>
              <a:rPr lang="ru-RU" sz="1400" dirty="0" smtClean="0"/>
              <a:t>»;</a:t>
            </a:r>
          </a:p>
          <a:p>
            <a:pPr marL="444500" lvl="1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169</a:t>
            </a:r>
            <a:r>
              <a:rPr lang="ru-RU" sz="1400" dirty="0" smtClean="0"/>
              <a:t> общегородских спортивных соревнования;</a:t>
            </a:r>
          </a:p>
          <a:p>
            <a:pPr marL="444500" lvl="1" indent="-285750">
              <a:buFont typeface="Wingdings" panose="05000000000000000000" pitchFamily="2" charset="2"/>
              <a:buChar char="Ø"/>
            </a:pPr>
            <a:r>
              <a:rPr lang="ru-RU" sz="1400" dirty="0"/>
              <a:t>круглогодичная спартакиада дворовых команд и другие спортивные </a:t>
            </a:r>
            <a:r>
              <a:rPr lang="ru-RU" sz="1400" dirty="0" smtClean="0"/>
              <a:t>соревнования.</a:t>
            </a:r>
          </a:p>
          <a:p>
            <a:endParaRPr lang="ru-RU" sz="600" dirty="0"/>
          </a:p>
          <a:p>
            <a:r>
              <a:rPr lang="ru-RU" sz="1400" b="1" dirty="0" smtClean="0">
                <a:solidFill>
                  <a:srgbClr val="0000FF"/>
                </a:solidFill>
              </a:rPr>
              <a:t>Охват – более 36 тыс. детей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887859"/>
            <a:ext cx="5029200" cy="1123712"/>
          </a:xfrm>
          <a:prstGeom prst="round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</a:rPr>
              <a:t>в 2013 году стипендиатами  главы </a:t>
            </a:r>
            <a:r>
              <a:rPr lang="ru-RU" sz="1200" dirty="0" err="1">
                <a:solidFill>
                  <a:schemeClr val="tx1"/>
                </a:solidFill>
              </a:rPr>
              <a:t>АМО</a:t>
            </a:r>
            <a:r>
              <a:rPr lang="ru-RU" sz="1200" dirty="0">
                <a:solidFill>
                  <a:schemeClr val="tx1"/>
                </a:solidFill>
              </a:rPr>
              <a:t> ГО  «Сыктывкар» являются </a:t>
            </a:r>
            <a:r>
              <a:rPr lang="ru-RU" sz="1200" b="1" dirty="0" smtClean="0">
                <a:solidFill>
                  <a:srgbClr val="FF0000"/>
                </a:solidFill>
              </a:rPr>
              <a:t>112</a:t>
            </a:r>
            <a:r>
              <a:rPr lang="ru-RU" sz="1200" dirty="0" smtClean="0">
                <a:solidFill>
                  <a:schemeClr val="tx1"/>
                </a:solidFill>
              </a:rPr>
              <a:t> учащихся, из них </a:t>
            </a:r>
            <a:r>
              <a:rPr lang="ru-RU" sz="1200" b="1" dirty="0" smtClean="0">
                <a:solidFill>
                  <a:srgbClr val="FF0000"/>
                </a:solidFill>
              </a:rPr>
              <a:t>38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учащихся  муниципальных организаций дополнительного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</a:rPr>
              <a:t>в 2014 год – </a:t>
            </a:r>
            <a:r>
              <a:rPr lang="ru-RU" sz="1200" b="1" dirty="0" smtClean="0">
                <a:solidFill>
                  <a:srgbClr val="FF0000"/>
                </a:solidFill>
              </a:rPr>
              <a:t>121</a:t>
            </a:r>
            <a:r>
              <a:rPr lang="ru-RU" sz="1200" dirty="0" smtClean="0">
                <a:solidFill>
                  <a:schemeClr val="tx1"/>
                </a:solidFill>
              </a:rPr>
              <a:t> учащихся, из них </a:t>
            </a:r>
            <a:r>
              <a:rPr lang="ru-RU" sz="1200" b="1" dirty="0" smtClean="0">
                <a:solidFill>
                  <a:srgbClr val="FF0000"/>
                </a:solidFill>
              </a:rPr>
              <a:t>47</a:t>
            </a:r>
            <a:r>
              <a:rPr lang="ru-RU" sz="1200" dirty="0">
                <a:solidFill>
                  <a:schemeClr val="tx1"/>
                </a:solidFill>
              </a:rPr>
              <a:t> учащихся муниципальных организаций дополнительного образования</a:t>
            </a:r>
          </a:p>
        </p:txBody>
      </p:sp>
      <p:pic>
        <p:nvPicPr>
          <p:cNvPr id="18" name="Объект 3"/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2402360"/>
            <a:ext cx="1676399" cy="1007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0" name="AutoShape 61"/>
          <p:cNvSpPr>
            <a:spLocks noChangeArrowheads="1"/>
          </p:cNvSpPr>
          <p:nvPr/>
        </p:nvSpPr>
        <p:spPr bwMode="gray">
          <a:xfrm flipV="1">
            <a:off x="7315200" y="1752600"/>
            <a:ext cx="923925" cy="1195388"/>
          </a:xfrm>
          <a:prstGeom prst="can">
            <a:avLst>
              <a:gd name="adj" fmla="val 32345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66" name="Picture 2" descr="http://www.newsed.info/uploads/posts/2011-05/1306182091_newsed.inf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4"/>
          <a:stretch>
            <a:fillRect/>
          </a:stretch>
        </p:blipFill>
        <p:spPr bwMode="auto">
          <a:xfrm>
            <a:off x="5943600" y="3429000"/>
            <a:ext cx="289560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Subtitle 12"/>
          <p:cNvSpPr>
            <a:spLocks/>
          </p:cNvSpPr>
          <p:nvPr/>
        </p:nvSpPr>
        <p:spPr bwMode="auto">
          <a:xfrm>
            <a:off x="0" y="762001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 b="1" dirty="0">
                <a:solidFill>
                  <a:schemeClr val="hlink"/>
                </a:solidFill>
              </a:rPr>
              <a:t>Система выявления и поддержки талантливых детей</a:t>
            </a:r>
            <a:endParaRPr lang="en-US" altLang="ru-RU" sz="2000" b="1" dirty="0">
              <a:solidFill>
                <a:schemeClr val="hlink"/>
              </a:solidFill>
            </a:endParaRPr>
          </a:p>
        </p:txBody>
      </p:sp>
      <p:sp>
        <p:nvSpPr>
          <p:cNvPr id="11271" name="Line 157"/>
          <p:cNvSpPr>
            <a:spLocks noChangeShapeType="1"/>
          </p:cNvSpPr>
          <p:nvPr/>
        </p:nvSpPr>
        <p:spPr bwMode="auto">
          <a:xfrm flipV="1">
            <a:off x="228600" y="2971800"/>
            <a:ext cx="3810000" cy="14288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272" name="Group 178"/>
          <p:cNvGrpSpPr>
            <a:grpSpLocks/>
          </p:cNvGrpSpPr>
          <p:nvPr/>
        </p:nvGrpSpPr>
        <p:grpSpPr bwMode="auto">
          <a:xfrm>
            <a:off x="152400" y="1447800"/>
            <a:ext cx="3925888" cy="4724400"/>
            <a:chOff x="2046" y="1316"/>
            <a:chExt cx="1673" cy="2637"/>
          </a:xfrm>
        </p:grpSpPr>
        <p:sp>
          <p:nvSpPr>
            <p:cNvPr id="11313" name="Rectangle 179"/>
            <p:cNvSpPr>
              <a:spLocks noChangeArrowheads="1"/>
            </p:cNvSpPr>
            <p:nvPr/>
          </p:nvSpPr>
          <p:spPr bwMode="gray">
            <a:xfrm>
              <a:off x="2046" y="3908"/>
              <a:ext cx="1673" cy="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314" name="Line 180"/>
            <p:cNvSpPr>
              <a:spLocks noChangeShapeType="1"/>
            </p:cNvSpPr>
            <p:nvPr/>
          </p:nvSpPr>
          <p:spPr bwMode="gray">
            <a:xfrm>
              <a:off x="2046" y="1316"/>
              <a:ext cx="0" cy="2633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73" name="AutoShape 7"/>
          <p:cNvSpPr>
            <a:spLocks noChangeArrowheads="1"/>
          </p:cNvSpPr>
          <p:nvPr/>
        </p:nvSpPr>
        <p:spPr bwMode="gray">
          <a:xfrm>
            <a:off x="4419600" y="1524000"/>
            <a:ext cx="4343400" cy="167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304800" y="1752600"/>
            <a:ext cx="3810000" cy="1006475"/>
          </a:xfrm>
          <a:prstGeom prst="rect">
            <a:avLst/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2060"/>
                </a:solidFill>
              </a:rPr>
              <a:t>доля детей, привлекаемых             к участию в творческих мероприятиях</a:t>
            </a:r>
          </a:p>
        </p:txBody>
      </p:sp>
      <p:grpSp>
        <p:nvGrpSpPr>
          <p:cNvPr id="11275" name="Group 43"/>
          <p:cNvGrpSpPr>
            <a:grpSpLocks/>
          </p:cNvGrpSpPr>
          <p:nvPr/>
        </p:nvGrpSpPr>
        <p:grpSpPr bwMode="auto">
          <a:xfrm>
            <a:off x="4495800" y="2476500"/>
            <a:ext cx="4114800" cy="685800"/>
            <a:chOff x="399" y="2676"/>
            <a:chExt cx="4929" cy="348"/>
          </a:xfrm>
        </p:grpSpPr>
        <p:sp>
          <p:nvSpPr>
            <p:cNvPr id="11311" name="AutoShape 44"/>
            <p:cNvSpPr>
              <a:spLocks noChangeArrowheads="1"/>
            </p:cNvSpPr>
            <p:nvPr/>
          </p:nvSpPr>
          <p:spPr bwMode="gray">
            <a:xfrm>
              <a:off x="399" y="2761"/>
              <a:ext cx="218" cy="175"/>
            </a:xfrm>
            <a:prstGeom prst="roundRect">
              <a:avLst>
                <a:gd name="adj" fmla="val 29069"/>
              </a:avLst>
            </a:prstGeom>
            <a:solidFill>
              <a:srgbClr val="969696"/>
            </a:solidFill>
            <a:ln>
              <a:noFill/>
            </a:ln>
            <a:effectLst>
              <a:outerShdw dist="35921" dir="2700000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312" name="AutoShape 45"/>
            <p:cNvSpPr>
              <a:spLocks noChangeArrowheads="1"/>
            </p:cNvSpPr>
            <p:nvPr/>
          </p:nvSpPr>
          <p:spPr bwMode="gray">
            <a:xfrm>
              <a:off x="480" y="2676"/>
              <a:ext cx="4848" cy="348"/>
            </a:xfrm>
            <a:prstGeom prst="rightArrow">
              <a:avLst>
                <a:gd name="adj1" fmla="val 50000"/>
                <a:gd name="adj2" fmla="val 63206"/>
              </a:avLst>
            </a:prstGeom>
            <a:solidFill>
              <a:srgbClr val="969696"/>
            </a:solidFill>
            <a:ln>
              <a:noFill/>
            </a:ln>
            <a:effectLst>
              <a:outerShdw dist="35921" dir="2700000" algn="ctr" rotWithShape="0">
                <a:srgbClr val="B2B2B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278" name="AutoShape 53"/>
          <p:cNvSpPr>
            <a:spLocks noChangeArrowheads="1"/>
          </p:cNvSpPr>
          <p:nvPr/>
        </p:nvSpPr>
        <p:spPr bwMode="gray">
          <a:xfrm flipV="1">
            <a:off x="4648200" y="2057400"/>
            <a:ext cx="923925" cy="914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1279" name="Group 54"/>
          <p:cNvGrpSpPr>
            <a:grpSpLocks/>
          </p:cNvGrpSpPr>
          <p:nvPr/>
        </p:nvGrpSpPr>
        <p:grpSpPr bwMode="auto">
          <a:xfrm>
            <a:off x="4645025" y="1905000"/>
            <a:ext cx="917575" cy="493713"/>
            <a:chOff x="1003" y="2400"/>
            <a:chExt cx="1089" cy="336"/>
          </a:xfrm>
        </p:grpSpPr>
        <p:sp>
          <p:nvSpPr>
            <p:cNvPr id="20535" name="Oval 55"/>
            <p:cNvSpPr>
              <a:spLocks noChangeArrowheads="1"/>
            </p:cNvSpPr>
            <p:nvPr/>
          </p:nvSpPr>
          <p:spPr bwMode="gray">
            <a:xfrm>
              <a:off x="1007" y="2427"/>
              <a:ext cx="1085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725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6" name="Oval 56"/>
            <p:cNvSpPr>
              <a:spLocks noChangeArrowheads="1"/>
            </p:cNvSpPr>
            <p:nvPr/>
          </p:nvSpPr>
          <p:spPr bwMode="gray">
            <a:xfrm>
              <a:off x="1003" y="2400"/>
              <a:ext cx="1085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176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80" name="Text Box 15"/>
          <p:cNvSpPr txBox="1">
            <a:spLocks noChangeArrowheads="1"/>
          </p:cNvSpPr>
          <p:nvPr/>
        </p:nvSpPr>
        <p:spPr bwMode="gray">
          <a:xfrm>
            <a:off x="4695825" y="19050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00"/>
                </a:solidFill>
              </a:rPr>
              <a:t>6,8</a:t>
            </a:r>
            <a:r>
              <a:rPr lang="en-US" altLang="ru-RU" sz="2400" b="1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11284" name="AutoShape 117"/>
          <p:cNvSpPr>
            <a:spLocks noChangeArrowheads="1"/>
          </p:cNvSpPr>
          <p:nvPr/>
        </p:nvSpPr>
        <p:spPr bwMode="gray">
          <a:xfrm>
            <a:off x="381000" y="3505200"/>
            <a:ext cx="2057400" cy="1066800"/>
          </a:xfrm>
          <a:prstGeom prst="roundRect">
            <a:avLst>
              <a:gd name="adj" fmla="val 12699"/>
            </a:avLst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3D3D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5" name="AutoShape 118"/>
          <p:cNvSpPr>
            <a:spLocks noChangeArrowheads="1"/>
          </p:cNvSpPr>
          <p:nvPr/>
        </p:nvSpPr>
        <p:spPr bwMode="gray">
          <a:xfrm>
            <a:off x="411163" y="3724275"/>
            <a:ext cx="1912937" cy="76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28398" dir="14606097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6" name="Text Box 9"/>
          <p:cNvSpPr txBox="1">
            <a:spLocks noChangeArrowheads="1"/>
          </p:cNvSpPr>
          <p:nvPr/>
        </p:nvSpPr>
        <p:spPr bwMode="gray">
          <a:xfrm>
            <a:off x="342900" y="3733800"/>
            <a:ext cx="20002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>
                <a:cs typeface="Arial" charset="0"/>
              </a:rPr>
              <a:t>республиканские мероприятия</a:t>
            </a:r>
          </a:p>
          <a:p>
            <a:pPr algn="ctr"/>
            <a:r>
              <a:rPr lang="ru-RU" altLang="ru-RU" b="1">
                <a:cs typeface="Arial" charset="0"/>
              </a:rPr>
              <a:t>780</a:t>
            </a:r>
            <a:endParaRPr lang="en-US" altLang="ru-RU" b="1">
              <a:cs typeface="Arial" charset="0"/>
            </a:endParaRPr>
          </a:p>
        </p:txBody>
      </p:sp>
      <p:sp>
        <p:nvSpPr>
          <p:cNvPr id="11287" name="AutoShape 121"/>
          <p:cNvSpPr>
            <a:spLocks noChangeArrowheads="1"/>
          </p:cNvSpPr>
          <p:nvPr/>
        </p:nvSpPr>
        <p:spPr bwMode="gray">
          <a:xfrm>
            <a:off x="3619500" y="3481388"/>
            <a:ext cx="2057400" cy="1066800"/>
          </a:xfrm>
          <a:prstGeom prst="roundRect">
            <a:avLst>
              <a:gd name="adj" fmla="val 12699"/>
            </a:avLst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7A5C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8" name="AutoShape 122"/>
          <p:cNvSpPr>
            <a:spLocks noChangeArrowheads="1"/>
          </p:cNvSpPr>
          <p:nvPr/>
        </p:nvSpPr>
        <p:spPr bwMode="gray">
          <a:xfrm>
            <a:off x="3687763" y="3724275"/>
            <a:ext cx="1912937" cy="7477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28398" dir="14606097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9" name="Text Box 9"/>
          <p:cNvSpPr txBox="1">
            <a:spLocks noChangeArrowheads="1"/>
          </p:cNvSpPr>
          <p:nvPr/>
        </p:nvSpPr>
        <p:spPr bwMode="gray">
          <a:xfrm>
            <a:off x="3505200" y="3716338"/>
            <a:ext cx="23145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>
                <a:cs typeface="Arial" charset="0"/>
              </a:rPr>
              <a:t>всероссийские мероприятия</a:t>
            </a:r>
          </a:p>
          <a:p>
            <a:pPr algn="ctr"/>
            <a:r>
              <a:rPr lang="ru-RU" altLang="ru-RU" b="1">
                <a:cs typeface="Arial" charset="0"/>
              </a:rPr>
              <a:t>345</a:t>
            </a:r>
            <a:endParaRPr lang="en-US" altLang="ru-RU" b="1">
              <a:cs typeface="Arial" charset="0"/>
            </a:endParaRPr>
          </a:p>
        </p:txBody>
      </p:sp>
      <p:sp>
        <p:nvSpPr>
          <p:cNvPr id="11304" name="AutoShape 125"/>
          <p:cNvSpPr>
            <a:spLocks noChangeArrowheads="1"/>
          </p:cNvSpPr>
          <p:nvPr/>
        </p:nvSpPr>
        <p:spPr bwMode="gray">
          <a:xfrm>
            <a:off x="3676650" y="4857750"/>
            <a:ext cx="2057400" cy="10668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F491C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05" name="AutoShape 126"/>
          <p:cNvSpPr>
            <a:spLocks noChangeArrowheads="1"/>
          </p:cNvSpPr>
          <p:nvPr/>
        </p:nvSpPr>
        <p:spPr bwMode="gray">
          <a:xfrm>
            <a:off x="3744913" y="5076825"/>
            <a:ext cx="1912937" cy="771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28398" dir="14606097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06" name="Text Box 9"/>
          <p:cNvSpPr txBox="1">
            <a:spLocks noChangeArrowheads="1"/>
          </p:cNvSpPr>
          <p:nvPr/>
        </p:nvSpPr>
        <p:spPr bwMode="gray">
          <a:xfrm>
            <a:off x="3676650" y="5105400"/>
            <a:ext cx="20002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>
                <a:cs typeface="Arial" charset="0"/>
              </a:rPr>
              <a:t>международные мероприятия</a:t>
            </a:r>
          </a:p>
          <a:p>
            <a:pPr algn="ctr"/>
            <a:r>
              <a:rPr lang="ru-RU" altLang="ru-RU" b="1">
                <a:cs typeface="Arial" charset="0"/>
              </a:rPr>
              <a:t>88</a:t>
            </a:r>
            <a:endParaRPr lang="en-US" altLang="ru-RU" b="1">
              <a:cs typeface="Arial" charset="0"/>
            </a:endParaRPr>
          </a:p>
        </p:txBody>
      </p:sp>
      <p:grpSp>
        <p:nvGrpSpPr>
          <p:cNvPr id="11291" name="Group 138"/>
          <p:cNvGrpSpPr>
            <a:grpSpLocks/>
          </p:cNvGrpSpPr>
          <p:nvPr/>
        </p:nvGrpSpPr>
        <p:grpSpPr bwMode="auto">
          <a:xfrm>
            <a:off x="266700" y="4867275"/>
            <a:ext cx="2190750" cy="1066800"/>
            <a:chOff x="384" y="1713"/>
            <a:chExt cx="1380" cy="672"/>
          </a:xfrm>
        </p:grpSpPr>
        <p:sp>
          <p:nvSpPr>
            <p:cNvPr id="11301" name="AutoShape 129"/>
            <p:cNvSpPr>
              <a:spLocks noChangeArrowheads="1"/>
            </p:cNvSpPr>
            <p:nvPr/>
          </p:nvSpPr>
          <p:spPr bwMode="gray">
            <a:xfrm>
              <a:off x="426" y="1713"/>
              <a:ext cx="1296" cy="672"/>
            </a:xfrm>
            <a:prstGeom prst="roundRect">
              <a:avLst>
                <a:gd name="adj" fmla="val 12699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004D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302" name="AutoShape 130"/>
            <p:cNvSpPr>
              <a:spLocks noChangeArrowheads="1"/>
            </p:cNvSpPr>
            <p:nvPr/>
          </p:nvSpPr>
          <p:spPr bwMode="gray">
            <a:xfrm>
              <a:off x="463" y="1842"/>
              <a:ext cx="1217" cy="4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28398" dir="14606097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303" name="Text Box 9"/>
            <p:cNvSpPr txBox="1">
              <a:spLocks noChangeArrowheads="1"/>
            </p:cNvSpPr>
            <p:nvPr/>
          </p:nvSpPr>
          <p:spPr bwMode="gray">
            <a:xfrm>
              <a:off x="384" y="1824"/>
              <a:ext cx="138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600" b="1">
                  <a:cs typeface="Arial" charset="0"/>
                </a:rPr>
                <a:t>муниципальные мероприятия</a:t>
              </a:r>
            </a:p>
            <a:p>
              <a:pPr algn="ctr"/>
              <a:r>
                <a:rPr lang="ru-RU" altLang="ru-RU" b="1">
                  <a:cs typeface="Arial" charset="0"/>
                </a:rPr>
                <a:t>2107</a:t>
              </a:r>
              <a:endParaRPr lang="en-US" altLang="ru-RU" b="1">
                <a:cs typeface="Arial" charset="0"/>
              </a:endParaRPr>
            </a:p>
          </p:txBody>
        </p:sp>
      </p:grpSp>
      <p:sp>
        <p:nvSpPr>
          <p:cNvPr id="11293" name="AutoShape 7"/>
          <p:cNvSpPr>
            <a:spLocks noChangeArrowheads="1"/>
          </p:cNvSpPr>
          <p:nvPr/>
        </p:nvSpPr>
        <p:spPr bwMode="gray">
          <a:xfrm>
            <a:off x="7543800" y="5410200"/>
            <a:ext cx="1600200" cy="68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1294" name="Text Box 15"/>
          <p:cNvSpPr txBox="1">
            <a:spLocks noChangeArrowheads="1"/>
          </p:cNvSpPr>
          <p:nvPr/>
        </p:nvSpPr>
        <p:spPr bwMode="gray">
          <a:xfrm>
            <a:off x="7467600" y="5364163"/>
            <a:ext cx="1676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3248</a:t>
            </a:r>
            <a:r>
              <a:rPr lang="ru-RU" altLang="ru-RU" sz="2800" b="1"/>
              <a:t> </a:t>
            </a:r>
            <a:r>
              <a:rPr lang="ru-RU" altLang="ru-RU" sz="1400" b="1"/>
              <a:t>призовых мест</a:t>
            </a:r>
            <a:endParaRPr lang="ru-RU" altLang="ru-RU" sz="1400"/>
          </a:p>
        </p:txBody>
      </p:sp>
      <p:sp>
        <p:nvSpPr>
          <p:cNvPr id="11325" name="AutoShape 61"/>
          <p:cNvSpPr>
            <a:spLocks noChangeArrowheads="1"/>
          </p:cNvSpPr>
          <p:nvPr/>
        </p:nvSpPr>
        <p:spPr bwMode="gray">
          <a:xfrm flipV="1">
            <a:off x="5867400" y="1828800"/>
            <a:ext cx="923925" cy="1195388"/>
          </a:xfrm>
          <a:prstGeom prst="can">
            <a:avLst>
              <a:gd name="adj" fmla="val 32345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1326" name="Group 62"/>
          <p:cNvGrpSpPr>
            <a:grpSpLocks/>
          </p:cNvGrpSpPr>
          <p:nvPr/>
        </p:nvGrpSpPr>
        <p:grpSpPr bwMode="auto">
          <a:xfrm>
            <a:off x="5867400" y="1752600"/>
            <a:ext cx="917575" cy="533400"/>
            <a:chOff x="1003" y="2400"/>
            <a:chExt cx="1089" cy="336"/>
          </a:xfrm>
        </p:grpSpPr>
        <p:sp>
          <p:nvSpPr>
            <p:cNvPr id="2" name="Oval 63"/>
            <p:cNvSpPr>
              <a:spLocks noChangeArrowheads="1"/>
            </p:cNvSpPr>
            <p:nvPr/>
          </p:nvSpPr>
          <p:spPr bwMode="gray">
            <a:xfrm>
              <a:off x="1007" y="2427"/>
              <a:ext cx="1085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725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Oval 64"/>
            <p:cNvSpPr>
              <a:spLocks noChangeArrowheads="1"/>
            </p:cNvSpPr>
            <p:nvPr/>
          </p:nvSpPr>
          <p:spPr bwMode="gray">
            <a:xfrm>
              <a:off x="1003" y="2400"/>
              <a:ext cx="1085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176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332" name="AutoShape 61"/>
          <p:cNvSpPr>
            <a:spLocks noChangeArrowheads="1"/>
          </p:cNvSpPr>
          <p:nvPr/>
        </p:nvSpPr>
        <p:spPr bwMode="gray">
          <a:xfrm flipV="1">
            <a:off x="7458075" y="1828800"/>
            <a:ext cx="923925" cy="1143000"/>
          </a:xfrm>
          <a:prstGeom prst="can">
            <a:avLst>
              <a:gd name="adj" fmla="val 30928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12700">
            <a:solidFill>
              <a:srgbClr val="333333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29" name="Text Box 15"/>
          <p:cNvSpPr txBox="1">
            <a:spLocks noChangeArrowheads="1"/>
          </p:cNvSpPr>
          <p:nvPr/>
        </p:nvSpPr>
        <p:spPr bwMode="gray">
          <a:xfrm>
            <a:off x="5943600" y="1752600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00"/>
                </a:solidFill>
              </a:rPr>
              <a:t>7,2</a:t>
            </a:r>
            <a:r>
              <a:rPr lang="en-US" altLang="ru-RU" sz="2400" b="1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11330" name="Text Box 48"/>
          <p:cNvSpPr txBox="1">
            <a:spLocks noChangeArrowheads="1"/>
          </p:cNvSpPr>
          <p:nvPr/>
        </p:nvSpPr>
        <p:spPr bwMode="gray">
          <a:xfrm>
            <a:off x="5943600" y="2667000"/>
            <a:ext cx="88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1600" b="1">
                <a:solidFill>
                  <a:schemeClr val="bg1"/>
                </a:solidFill>
                <a:cs typeface="Arial" charset="0"/>
              </a:rPr>
              <a:t>20</a:t>
            </a:r>
            <a:r>
              <a:rPr lang="ru-RU" altLang="ru-RU" sz="1600" b="1">
                <a:solidFill>
                  <a:schemeClr val="bg1"/>
                </a:solidFill>
                <a:cs typeface="Arial" charset="0"/>
              </a:rPr>
              <a:t>14г.</a:t>
            </a:r>
            <a:endParaRPr lang="en-US" altLang="ru-RU" sz="16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1321" name="Group 62"/>
          <p:cNvGrpSpPr>
            <a:grpSpLocks/>
          </p:cNvGrpSpPr>
          <p:nvPr/>
        </p:nvGrpSpPr>
        <p:grpSpPr bwMode="auto">
          <a:xfrm>
            <a:off x="7464425" y="1676400"/>
            <a:ext cx="917575" cy="533400"/>
            <a:chOff x="1003" y="2400"/>
            <a:chExt cx="1089" cy="336"/>
          </a:xfrm>
        </p:grpSpPr>
        <p:sp>
          <p:nvSpPr>
            <p:cNvPr id="20543" name="Oval 63"/>
            <p:cNvSpPr>
              <a:spLocks noChangeArrowheads="1"/>
            </p:cNvSpPr>
            <p:nvPr/>
          </p:nvSpPr>
          <p:spPr bwMode="gray">
            <a:xfrm>
              <a:off x="1007" y="2427"/>
              <a:ext cx="1085" cy="309"/>
            </a:xfrm>
            <a:prstGeom prst="ellipse">
              <a:avLst/>
            </a:prstGeom>
            <a:gradFill rotWithShape="1">
              <a:gsLst>
                <a:gs pos="0">
                  <a:srgbClr val="89661B"/>
                </a:gs>
                <a:gs pos="50000">
                  <a:schemeClr val="accent1"/>
                </a:gs>
                <a:gs pos="100000">
                  <a:srgbClr val="89661B"/>
                </a:gs>
              </a:gsLst>
              <a:lin ang="0" scaled="1"/>
            </a:gradFill>
            <a:ln w="9525" algn="ctr">
              <a:solidFill>
                <a:srgbClr val="808080"/>
              </a:solidFill>
              <a:prstDash val="lg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44" name="Oval 64"/>
            <p:cNvSpPr>
              <a:spLocks noChangeArrowheads="1"/>
            </p:cNvSpPr>
            <p:nvPr/>
          </p:nvSpPr>
          <p:spPr bwMode="gray">
            <a:xfrm>
              <a:off x="1003" y="2400"/>
              <a:ext cx="1085" cy="309"/>
            </a:xfrm>
            <a:prstGeom prst="ellipse">
              <a:avLst/>
            </a:prstGeom>
            <a:gradFill rotWithShape="1">
              <a:gsLst>
                <a:gs pos="0">
                  <a:srgbClr val="FAE7BD"/>
                </a:gs>
                <a:gs pos="100000">
                  <a:schemeClr val="accent1"/>
                </a:gs>
              </a:gsLst>
              <a:lin ang="18900000" scaled="1"/>
            </a:gradFill>
            <a:ln w="9525" algn="ctr">
              <a:solidFill>
                <a:srgbClr val="808080"/>
              </a:solidFill>
              <a:prstDash val="lg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324" name="Text Box 15"/>
          <p:cNvSpPr txBox="1">
            <a:spLocks noChangeArrowheads="1"/>
          </p:cNvSpPr>
          <p:nvPr/>
        </p:nvSpPr>
        <p:spPr bwMode="gray">
          <a:xfrm>
            <a:off x="7629525" y="1676400"/>
            <a:ext cx="75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00"/>
                </a:solidFill>
              </a:rPr>
              <a:t>8</a:t>
            </a:r>
            <a:r>
              <a:rPr lang="en-US" altLang="ru-RU" sz="2400" b="1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7848600" y="4495800"/>
            <a:ext cx="833438" cy="33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600" b="1"/>
              <a:t>2014 г.</a:t>
            </a:r>
          </a:p>
        </p:txBody>
      </p:sp>
      <p:sp>
        <p:nvSpPr>
          <p:cNvPr id="20614" name="AutoShape 134"/>
          <p:cNvSpPr>
            <a:spLocks noChangeArrowheads="1"/>
          </p:cNvSpPr>
          <p:nvPr/>
        </p:nvSpPr>
        <p:spPr bwMode="gray">
          <a:xfrm rot="6774404">
            <a:off x="2556669" y="4256882"/>
            <a:ext cx="1219200" cy="1096962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0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15" name="AutoShape 135"/>
          <p:cNvSpPr>
            <a:spLocks noChangeArrowheads="1"/>
          </p:cNvSpPr>
          <p:nvPr/>
        </p:nvSpPr>
        <p:spPr bwMode="gray">
          <a:xfrm rot="12174404">
            <a:off x="2309813" y="4371975"/>
            <a:ext cx="1265237" cy="1058863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16" name="AutoShape 136"/>
          <p:cNvSpPr>
            <a:spLocks noChangeArrowheads="1"/>
          </p:cNvSpPr>
          <p:nvPr/>
        </p:nvSpPr>
        <p:spPr bwMode="gray">
          <a:xfrm rot="17385787">
            <a:off x="2276475" y="4170363"/>
            <a:ext cx="1219200" cy="1098550"/>
          </a:xfrm>
          <a:custGeom>
            <a:avLst/>
            <a:gdLst>
              <a:gd name="T0" fmla="*/ 1305 w 21600"/>
              <a:gd name="T1" fmla="*/ 135 h 21600"/>
              <a:gd name="T2" fmla="*/ 833 w 21600"/>
              <a:gd name="T3" fmla="*/ 111 h 21600"/>
              <a:gd name="T4" fmla="*/ 1182 w 21600"/>
              <a:gd name="T5" fmla="*/ 320 h 21600"/>
              <a:gd name="T6" fmla="*/ 1816 w 21600"/>
              <a:gd name="T7" fmla="*/ 425 h 21600"/>
              <a:gd name="T8" fmla="*/ 1645 w 21600"/>
              <a:gd name="T9" fmla="*/ 843 h 21600"/>
              <a:gd name="T10" fmla="*/ 1221 w 21600"/>
              <a:gd name="T11" fmla="*/ 67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59 w 21600"/>
              <a:gd name="T19" fmla="*/ 3165 h 21600"/>
              <a:gd name="T20" fmla="*/ 18441 w 21600"/>
              <a:gd name="T21" fmla="*/ 18435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rgbClr val="080008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17" name="AutoShape 137"/>
          <p:cNvSpPr>
            <a:spLocks noChangeArrowheads="1"/>
          </p:cNvSpPr>
          <p:nvPr/>
        </p:nvSpPr>
        <p:spPr bwMode="gray">
          <a:xfrm rot="22974404">
            <a:off x="2444750" y="4078288"/>
            <a:ext cx="1295400" cy="1058862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0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dist="81320" dir="3080412" algn="ctr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345" name="AutoShape 7"/>
          <p:cNvSpPr>
            <a:spLocks noChangeArrowheads="1"/>
          </p:cNvSpPr>
          <p:nvPr/>
        </p:nvSpPr>
        <p:spPr bwMode="gray">
          <a:xfrm>
            <a:off x="5867400" y="5410200"/>
            <a:ext cx="1524000" cy="68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1346" name="Text Box 15"/>
          <p:cNvSpPr txBox="1">
            <a:spLocks noChangeArrowheads="1"/>
          </p:cNvSpPr>
          <p:nvPr/>
        </p:nvSpPr>
        <p:spPr bwMode="gray">
          <a:xfrm>
            <a:off x="5791200" y="5334000"/>
            <a:ext cx="1676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2230</a:t>
            </a:r>
            <a:r>
              <a:rPr lang="ru-RU" altLang="ru-RU" sz="2800" b="1"/>
              <a:t> </a:t>
            </a:r>
            <a:r>
              <a:rPr lang="ru-RU" altLang="ru-RU" sz="1400" b="1"/>
              <a:t>призовых мест</a:t>
            </a:r>
            <a:endParaRPr lang="ru-RU" altLang="ru-RU" sz="1400"/>
          </a:p>
        </p:txBody>
      </p:sp>
      <p:sp>
        <p:nvSpPr>
          <p:cNvPr id="11347" name="Text Box 83"/>
          <p:cNvSpPr txBox="1">
            <a:spLocks noChangeArrowheads="1"/>
          </p:cNvSpPr>
          <p:nvPr/>
        </p:nvSpPr>
        <p:spPr bwMode="auto">
          <a:xfrm>
            <a:off x="6477000" y="4495800"/>
            <a:ext cx="833438" cy="33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600" b="1"/>
              <a:t>2013 г.</a:t>
            </a:r>
          </a:p>
        </p:txBody>
      </p:sp>
      <p:sp>
        <p:nvSpPr>
          <p:cNvPr id="11277" name="Text Box 48"/>
          <p:cNvSpPr txBox="1">
            <a:spLocks noChangeArrowheads="1"/>
          </p:cNvSpPr>
          <p:nvPr/>
        </p:nvSpPr>
        <p:spPr bwMode="gray">
          <a:xfrm>
            <a:off x="7467600" y="2647950"/>
            <a:ext cx="88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1600" b="1">
                <a:solidFill>
                  <a:srgbClr val="FFFFFF"/>
                </a:solidFill>
                <a:cs typeface="Arial" charset="0"/>
              </a:rPr>
              <a:t>20</a:t>
            </a:r>
            <a:r>
              <a:rPr lang="ru-RU" altLang="ru-RU" sz="1600" b="1">
                <a:solidFill>
                  <a:srgbClr val="FFFFFF"/>
                </a:solidFill>
                <a:cs typeface="Arial" charset="0"/>
              </a:rPr>
              <a:t>18 г.</a:t>
            </a:r>
            <a:endParaRPr lang="en-US" altLang="ru-RU" sz="1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276" name="Text Box 47"/>
          <p:cNvSpPr txBox="1">
            <a:spLocks noChangeArrowheads="1"/>
          </p:cNvSpPr>
          <p:nvPr/>
        </p:nvSpPr>
        <p:spPr bwMode="gray">
          <a:xfrm>
            <a:off x="4683125" y="2667000"/>
            <a:ext cx="879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1600" b="1">
                <a:solidFill>
                  <a:srgbClr val="FFFFFF"/>
                </a:solidFill>
                <a:cs typeface="Arial" charset="0"/>
              </a:rPr>
              <a:t>20</a:t>
            </a:r>
            <a:r>
              <a:rPr lang="ru-RU" altLang="ru-RU" sz="1600" b="1">
                <a:solidFill>
                  <a:srgbClr val="FFFFFF"/>
                </a:solidFill>
                <a:cs typeface="Arial" charset="0"/>
              </a:rPr>
              <a:t>13г.</a:t>
            </a:r>
            <a:endParaRPr lang="en-US" altLang="ru-RU" sz="1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52" name="TextBox 2"/>
          <p:cNvSpPr txBox="1">
            <a:spLocks noChangeArrowheads="1"/>
          </p:cNvSpPr>
          <p:nvPr/>
        </p:nvSpPr>
        <p:spPr bwMode="auto">
          <a:xfrm>
            <a:off x="7543800" y="4953000"/>
            <a:ext cx="1524000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1400" dirty="0">
                <a:solidFill>
                  <a:srgbClr val="000099"/>
                </a:solidFill>
                <a:latin typeface="Arial Black" pitchFamily="34" charset="0"/>
                <a:cs typeface="Arial" charset="0"/>
              </a:rPr>
              <a:t>Увеличение в  1,5 раза </a:t>
            </a:r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 rot="312038">
            <a:off x="6784975" y="4643438"/>
            <a:ext cx="1143000" cy="685800"/>
          </a:xfrm>
          <a:custGeom>
            <a:avLst/>
            <a:gdLst>
              <a:gd name="T0" fmla="*/ 0 w 1107961"/>
              <a:gd name="T1" fmla="*/ 630438 h 630438"/>
              <a:gd name="T2" fmla="*/ 950352 w 1107961"/>
              <a:gd name="T3" fmla="*/ 78805 h 630438"/>
              <a:gd name="T4" fmla="*/ 941472 w 1107961"/>
              <a:gd name="T5" fmla="*/ 0 h 630438"/>
              <a:gd name="T6" fmla="*/ 1107961 w 1107961"/>
              <a:gd name="T7" fmla="*/ 126088 h 630438"/>
              <a:gd name="T8" fmla="*/ 976989 w 1107961"/>
              <a:gd name="T9" fmla="*/ 315219 h 630438"/>
              <a:gd name="T10" fmla="*/ 968110 w 1107961"/>
              <a:gd name="T11" fmla="*/ 236414 h 630438"/>
              <a:gd name="T12" fmla="*/ 0 w 1107961"/>
              <a:gd name="T13" fmla="*/ 630438 h 6304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07961" h="630438">
                <a:moveTo>
                  <a:pt x="0" y="630438"/>
                </a:moveTo>
                <a:cubicBezTo>
                  <a:pt x="123107" y="350243"/>
                  <a:pt x="439891" y="166366"/>
                  <a:pt x="950352" y="78805"/>
                </a:cubicBezTo>
                <a:lnTo>
                  <a:pt x="941472" y="0"/>
                </a:lnTo>
                <a:lnTo>
                  <a:pt x="1107961" y="126088"/>
                </a:lnTo>
                <a:lnTo>
                  <a:pt x="976989" y="315219"/>
                </a:lnTo>
                <a:lnTo>
                  <a:pt x="968110" y="236414"/>
                </a:lnTo>
                <a:cubicBezTo>
                  <a:pt x="507363" y="271439"/>
                  <a:pt x="184660" y="402780"/>
                  <a:pt x="0" y="6304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54" name="Rectangle 15"/>
          <p:cNvSpPr>
            <a:spLocks noChangeArrowheads="1"/>
          </p:cNvSpPr>
          <p:nvPr/>
        </p:nvSpPr>
        <p:spPr bwMode="auto">
          <a:xfrm>
            <a:off x="1055688" y="3113088"/>
            <a:ext cx="3679825" cy="327025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2060"/>
                </a:solidFill>
              </a:rPr>
              <a:t>Результаты участия (призовые места)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6" descr="IMG_77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479550"/>
            <a:ext cx="1870075" cy="1244600"/>
          </a:xfrm>
          <a:prstGeom prst="round2DiagRect">
            <a:avLst>
              <a:gd name="adj1" fmla="val 16667"/>
              <a:gd name="adj2" fmla="val 0"/>
            </a:avLst>
          </a:prstGeom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8" descr="IMG_7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5563"/>
            <a:ext cx="1824038" cy="1214437"/>
          </a:xfrm>
          <a:prstGeom prst="round2DiagRect">
            <a:avLst>
              <a:gd name="adj1" fmla="val 16667"/>
              <a:gd name="adj2" fmla="val 0"/>
            </a:avLst>
          </a:prstGeom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12" descr="IMG_6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1895475" cy="1389063"/>
          </a:xfrm>
          <a:prstGeom prst="round2DiagRect">
            <a:avLst>
              <a:gd name="adj1" fmla="val 16667"/>
              <a:gd name="adj2" fmla="val 0"/>
            </a:avLst>
          </a:prstGeom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14" descr="IMG_84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05400"/>
            <a:ext cx="2003425" cy="1330325"/>
          </a:xfrm>
          <a:prstGeom prst="round2DiagRect">
            <a:avLst>
              <a:gd name="adj1" fmla="val 16667"/>
              <a:gd name="adj2" fmla="val 0"/>
            </a:avLst>
          </a:prstGeom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7" name="Picture 16" descr="DSC_01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00325"/>
            <a:ext cx="1714500" cy="1133475"/>
          </a:xfrm>
          <a:prstGeom prst="round2DiagRect">
            <a:avLst>
              <a:gd name="adj1" fmla="val 16667"/>
              <a:gd name="adj2" fmla="val 0"/>
            </a:avLst>
          </a:prstGeom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8" descr="DSC_00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1714500" cy="1133475"/>
          </a:xfrm>
          <a:prstGeom prst="round2DiagRect">
            <a:avLst>
              <a:gd name="adj1" fmla="val 16667"/>
              <a:gd name="adj2" fmla="val 0"/>
            </a:avLst>
          </a:prstGeom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9" name="Picture 20" descr="IMG_529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053013"/>
            <a:ext cx="2125663" cy="1393825"/>
          </a:xfrm>
          <a:prstGeom prst="round2DiagRect">
            <a:avLst>
              <a:gd name="adj1" fmla="val 16667"/>
              <a:gd name="adj2" fmla="val 0"/>
            </a:avLst>
          </a:prstGeom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0" name="Picture 22" descr="IMG_516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879600" cy="1250950"/>
          </a:xfrm>
          <a:prstGeom prst="round2DiagRect">
            <a:avLst>
              <a:gd name="adj1" fmla="val 16667"/>
              <a:gd name="adj2" fmla="val 0"/>
            </a:avLst>
          </a:prstGeom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1" name="Picture 24" descr="IMG_52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2085975" cy="1389063"/>
          </a:xfrm>
          <a:prstGeom prst="round2DiagRect">
            <a:avLst>
              <a:gd name="adj1" fmla="val 16667"/>
              <a:gd name="adj2" fmla="val 0"/>
            </a:avLst>
          </a:prstGeom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2" name="Picture 28" descr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67300"/>
            <a:ext cx="1905000" cy="1428750"/>
          </a:xfrm>
          <a:prstGeom prst="round2DiagRect">
            <a:avLst>
              <a:gd name="adj1" fmla="val 16667"/>
              <a:gd name="adj2" fmla="val 0"/>
            </a:avLst>
          </a:prstGeom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43" name="Subtitle 12"/>
          <p:cNvSpPr>
            <a:spLocks/>
          </p:cNvSpPr>
          <p:nvPr/>
        </p:nvSpPr>
        <p:spPr bwMode="auto">
          <a:xfrm>
            <a:off x="0" y="762001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>
                <a:solidFill>
                  <a:schemeClr val="hlink"/>
                </a:solidFill>
              </a:rPr>
              <a:t>Городские мероприятия</a:t>
            </a:r>
            <a:endParaRPr lang="en-US" altLang="ru-RU" sz="2400" b="1" dirty="0">
              <a:solidFill>
                <a:schemeClr val="hlin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873" y="3886201"/>
            <a:ext cx="1935328" cy="138906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55" y="2595563"/>
            <a:ext cx="1902946" cy="1214437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Subtitle 12"/>
          <p:cNvSpPr>
            <a:spLocks/>
          </p:cNvSpPr>
          <p:nvPr/>
        </p:nvSpPr>
        <p:spPr bwMode="auto">
          <a:xfrm>
            <a:off x="0" y="762000"/>
            <a:ext cx="9144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ru-RU" altLang="ru-RU" b="1">
                <a:solidFill>
                  <a:schemeClr val="hlink"/>
                </a:solidFill>
              </a:rPr>
              <a:t>Сетевые проекты</a:t>
            </a:r>
            <a:br>
              <a:rPr lang="ru-RU" altLang="ru-RU" b="1">
                <a:solidFill>
                  <a:schemeClr val="hlink"/>
                </a:solidFill>
              </a:rPr>
            </a:br>
            <a:r>
              <a:rPr lang="ru-RU" altLang="ru-RU" b="1">
                <a:solidFill>
                  <a:schemeClr val="hlink"/>
                </a:solidFill>
              </a:rPr>
              <a:t>как механизм развития воспитательного пространства города Сыктывкара</a:t>
            </a:r>
            <a:endParaRPr lang="en-US" altLang="ru-RU" b="1">
              <a:solidFill>
                <a:schemeClr val="hlink"/>
              </a:solidFill>
            </a:endParaRPr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gray">
          <a:xfrm>
            <a:off x="1828800" y="1981200"/>
            <a:ext cx="1905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gray">
          <a:xfrm>
            <a:off x="1905000" y="1981200"/>
            <a:ext cx="15906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/>
              <a:t>12 проектов</a:t>
            </a:r>
            <a:endParaRPr lang="en-US" altLang="ru-RU" b="1"/>
          </a:p>
        </p:txBody>
      </p:sp>
      <p:sp>
        <p:nvSpPr>
          <p:cNvPr id="52247" name="AutoShape 23"/>
          <p:cNvSpPr>
            <a:spLocks noChangeArrowheads="1"/>
          </p:cNvSpPr>
          <p:nvPr/>
        </p:nvSpPr>
        <p:spPr bwMode="gray">
          <a:xfrm>
            <a:off x="6477000" y="1981200"/>
            <a:ext cx="24384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gray">
          <a:xfrm>
            <a:off x="6629400" y="2057400"/>
            <a:ext cx="2209800" cy="762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600" b="1"/>
              <a:t>46 мероприятий</a:t>
            </a:r>
          </a:p>
          <a:p>
            <a:pPr algn="ctr" eaLnBrk="0" hangingPunct="0"/>
            <a:r>
              <a:rPr lang="ru-RU" altLang="ru-RU" sz="1400" b="1"/>
              <a:t>Охват – 6900 уч.</a:t>
            </a:r>
          </a:p>
          <a:p>
            <a:pPr algn="ctr" eaLnBrk="0" hangingPunct="0"/>
            <a:r>
              <a:rPr lang="ru-RU" altLang="ru-RU" sz="1400" b="1"/>
              <a:t>(25%)</a:t>
            </a:r>
            <a:endParaRPr lang="en-US" altLang="ru-RU" sz="1400" b="1"/>
          </a:p>
        </p:txBody>
      </p:sp>
      <p:sp>
        <p:nvSpPr>
          <p:cNvPr id="52270" name="AutoShape 11"/>
          <p:cNvSpPr>
            <a:spLocks noChangeArrowheads="1"/>
          </p:cNvSpPr>
          <p:nvPr/>
        </p:nvSpPr>
        <p:spPr bwMode="gray">
          <a:xfrm>
            <a:off x="304800" y="1447800"/>
            <a:ext cx="8686800" cy="381000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1905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Межшкольные сетевые проекты</a:t>
            </a:r>
          </a:p>
        </p:txBody>
      </p:sp>
      <p:pic>
        <p:nvPicPr>
          <p:cNvPr id="52276" name="Picture 22" descr="IMG_5164"/>
          <p:cNvPicPr>
            <a:picLocks noChangeAspect="1" noChangeArrowheads="1"/>
          </p:cNvPicPr>
          <p:nvPr/>
        </p:nvPicPr>
        <p:blipFill>
          <a:blip r:embed="rId2" cstate="print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1524000" cy="1014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7" name="Picture 16" descr="DSC_0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1524000" cy="100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9" name="Picture 2" descr="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91000"/>
            <a:ext cx="1371600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80" name="Picture 12" descr="IMG_60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0"/>
            <a:ext cx="1371600" cy="1023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88" name="Rectangle 12"/>
          <p:cNvSpPr>
            <a:spLocks noChangeArrowheads="1"/>
          </p:cNvSpPr>
          <p:nvPr/>
        </p:nvSpPr>
        <p:spPr bwMode="auto">
          <a:xfrm>
            <a:off x="66675" y="2541588"/>
            <a:ext cx="2524125" cy="698500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Клубы гражданско-патриотической направленности</a:t>
            </a:r>
          </a:p>
        </p:txBody>
      </p:sp>
      <p:sp>
        <p:nvSpPr>
          <p:cNvPr id="52289" name="Rectangle 12"/>
          <p:cNvSpPr>
            <a:spLocks noChangeArrowheads="1"/>
          </p:cNvSpPr>
          <p:nvPr/>
        </p:nvSpPr>
        <p:spPr bwMode="auto">
          <a:xfrm>
            <a:off x="66675" y="3276600"/>
            <a:ext cx="2524125" cy="698500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Клубы, направленные на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формирование нравственных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чувств и этического сознания</a:t>
            </a:r>
          </a:p>
        </p:txBody>
      </p:sp>
      <p:sp>
        <p:nvSpPr>
          <p:cNvPr id="52291" name="Rectangle 12"/>
          <p:cNvSpPr>
            <a:spLocks noChangeArrowheads="1"/>
          </p:cNvSpPr>
          <p:nvPr/>
        </p:nvSpPr>
        <p:spPr bwMode="auto">
          <a:xfrm>
            <a:off x="93663" y="4025900"/>
            <a:ext cx="2486025" cy="698500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Клубы ценностного отношения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к природе, здорового и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безопасного образа жизни</a:t>
            </a:r>
          </a:p>
        </p:txBody>
      </p:sp>
      <p:sp>
        <p:nvSpPr>
          <p:cNvPr id="52292" name="Rectangle 12"/>
          <p:cNvSpPr>
            <a:spLocks noChangeArrowheads="1"/>
          </p:cNvSpPr>
          <p:nvPr/>
        </p:nvSpPr>
        <p:spPr bwMode="auto">
          <a:xfrm>
            <a:off x="76200" y="4787900"/>
            <a:ext cx="2503488" cy="698500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Клубы любителей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познавательной активности,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творческого отношения к труду</a:t>
            </a:r>
          </a:p>
        </p:txBody>
      </p:sp>
      <p:sp>
        <p:nvSpPr>
          <p:cNvPr id="52293" name="Rectangle 12"/>
          <p:cNvSpPr>
            <a:spLocks noChangeArrowheads="1"/>
          </p:cNvSpPr>
          <p:nvPr/>
        </p:nvSpPr>
        <p:spPr bwMode="auto">
          <a:xfrm>
            <a:off x="65088" y="5521325"/>
            <a:ext cx="2516187" cy="498475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Клубы любителей прекрасного</a:t>
            </a:r>
          </a:p>
          <a:p>
            <a:pPr eaLnBrk="1" hangingPunct="1"/>
            <a:endParaRPr lang="ru-RU" altLang="ru-RU" sz="600">
              <a:solidFill>
                <a:srgbClr val="002060"/>
              </a:solidFill>
            </a:endParaRPr>
          </a:p>
        </p:txBody>
      </p:sp>
      <p:sp>
        <p:nvSpPr>
          <p:cNvPr id="52294" name="Прямоугольник 24"/>
          <p:cNvSpPr>
            <a:spLocks noChangeArrowheads="1"/>
          </p:cNvSpPr>
          <p:nvPr/>
        </p:nvSpPr>
        <p:spPr bwMode="auto">
          <a:xfrm>
            <a:off x="4038600" y="5662812"/>
            <a:ext cx="160020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50" b="1" dirty="0">
                <a:solidFill>
                  <a:srgbClr val="0000FF"/>
                </a:solidFill>
              </a:rPr>
              <a:t>Клубное сообщество «</a:t>
            </a:r>
            <a:r>
              <a:rPr lang="ru-RU" altLang="ru-RU" sz="1050" b="1" dirty="0" err="1">
                <a:solidFill>
                  <a:srgbClr val="0000FF"/>
                </a:solidFill>
              </a:rPr>
              <a:t>Öтик-мöтик</a:t>
            </a:r>
            <a:r>
              <a:rPr lang="ru-RU" altLang="ru-RU" sz="1050" b="1" dirty="0" smtClean="0">
                <a:solidFill>
                  <a:srgbClr val="0000FF"/>
                </a:solidFill>
              </a:rPr>
              <a:t>,</a:t>
            </a:r>
            <a:br>
              <a:rPr lang="ru-RU" altLang="ru-RU" sz="1050" b="1" dirty="0" smtClean="0">
                <a:solidFill>
                  <a:srgbClr val="0000FF"/>
                </a:solidFill>
              </a:rPr>
            </a:br>
            <a:r>
              <a:rPr lang="ru-RU" altLang="ru-RU" sz="1050" b="1" dirty="0" err="1" smtClean="0">
                <a:solidFill>
                  <a:srgbClr val="0000FF"/>
                </a:solidFill>
              </a:rPr>
              <a:t>кык-мык</a:t>
            </a:r>
            <a:r>
              <a:rPr lang="ru-RU" altLang="ru-RU" sz="1050" b="1" dirty="0">
                <a:solidFill>
                  <a:srgbClr val="0000FF"/>
                </a:solidFill>
              </a:rPr>
              <a:t>…»</a:t>
            </a:r>
          </a:p>
        </p:txBody>
      </p:sp>
      <p:sp>
        <p:nvSpPr>
          <p:cNvPr id="52295" name="AutoShape 4" descr="http://&amp;icy;&amp;pcy;&amp;ocy;&amp;tcy;&amp;iecy;&amp;kcy;&amp;acy;-&amp;vcy;&amp;lcy;&amp;acy;&amp;dcy;&amp;icy;&amp;mcy;&amp;icy;&amp;rcy;.&amp;rcy;&amp;fcy;/upload/medialibrary/4f8/09.jpg"/>
          <p:cNvSpPr>
            <a:spLocks noChangeAspect="1" noChangeArrowheads="1"/>
          </p:cNvSpPr>
          <p:nvPr/>
        </p:nvSpPr>
        <p:spPr bwMode="auto">
          <a:xfrm>
            <a:off x="2886075" y="3735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2296" name="AutoShape 5" descr="http://&amp;icy;&amp;pcy;&amp;ocy;&amp;tcy;&amp;iecy;&amp;kcy;&amp;acy;-&amp;vcy;&amp;lcy;&amp;acy;&amp;dcy;&amp;icy;&amp;mcy;&amp;icy;&amp;rcy;.&amp;rcy;&amp;fcy;/upload/medialibrary/4f8/09.jpg"/>
          <p:cNvSpPr>
            <a:spLocks noChangeAspect="1" noChangeArrowheads="1"/>
          </p:cNvSpPr>
          <p:nvPr/>
        </p:nvSpPr>
        <p:spPr bwMode="auto">
          <a:xfrm>
            <a:off x="2886075" y="3735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2297" name="Picture 6" descr="Picture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3281363"/>
            <a:ext cx="7921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98" name="Rectangle 77"/>
          <p:cNvSpPr>
            <a:spLocks noChangeArrowheads="1"/>
          </p:cNvSpPr>
          <p:nvPr/>
        </p:nvSpPr>
        <p:spPr bwMode="auto">
          <a:xfrm>
            <a:off x="2590800" y="5632835"/>
            <a:ext cx="14478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50" b="1" dirty="0">
                <a:solidFill>
                  <a:srgbClr val="0000FF"/>
                </a:solidFill>
              </a:rPr>
              <a:t>Клуб любителей </a:t>
            </a:r>
          </a:p>
          <a:p>
            <a:pPr algn="ctr" eaLnBrk="1" hangingPunct="1"/>
            <a:r>
              <a:rPr lang="ru-RU" altLang="ru-RU" sz="1050" b="1" dirty="0">
                <a:solidFill>
                  <a:srgbClr val="0000FF"/>
                </a:solidFill>
              </a:rPr>
              <a:t>интеллектуальных игр</a:t>
            </a:r>
          </a:p>
        </p:txBody>
      </p:sp>
      <p:sp>
        <p:nvSpPr>
          <p:cNvPr id="52299" name="Rectangle 79"/>
          <p:cNvSpPr>
            <a:spLocks noChangeArrowheads="1"/>
          </p:cNvSpPr>
          <p:nvPr/>
        </p:nvSpPr>
        <p:spPr bwMode="auto">
          <a:xfrm>
            <a:off x="2590800" y="3799443"/>
            <a:ext cx="1447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50" b="1" dirty="0">
                <a:solidFill>
                  <a:srgbClr val="0000FF"/>
                </a:solidFill>
              </a:rPr>
              <a:t>Дискуссионный клуб </a:t>
            </a:r>
          </a:p>
          <a:p>
            <a:pPr algn="ctr" eaLnBrk="1" hangingPunct="1"/>
            <a:r>
              <a:rPr lang="ru-RU" altLang="ru-RU" sz="1050" b="1" dirty="0">
                <a:solidFill>
                  <a:srgbClr val="0000FF"/>
                </a:solidFill>
              </a:rPr>
              <a:t>старшеклассников «Закон и порядок»</a:t>
            </a:r>
          </a:p>
        </p:txBody>
      </p:sp>
      <p:pic>
        <p:nvPicPr>
          <p:cNvPr id="52301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00338"/>
            <a:ext cx="1295400" cy="1035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02" name="Picture 29" descr="IMG_7963 (27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03750"/>
            <a:ext cx="1295400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03" name="Прямоугольник 34"/>
          <p:cNvSpPr>
            <a:spLocks noChangeArrowheads="1"/>
          </p:cNvSpPr>
          <p:nvPr/>
        </p:nvSpPr>
        <p:spPr bwMode="auto">
          <a:xfrm>
            <a:off x="3977185" y="3799443"/>
            <a:ext cx="152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50" b="1" dirty="0">
                <a:solidFill>
                  <a:srgbClr val="0000FF"/>
                </a:solidFill>
              </a:rPr>
              <a:t>Спортивно-развлекательный клуб «Здоровое поколение» </a:t>
            </a:r>
          </a:p>
        </p:txBody>
      </p:sp>
      <p:pic>
        <p:nvPicPr>
          <p:cNvPr id="52304" name="Picture 30" descr="участницы спортивно - развлекательной игры Самая обаятельная и привлекательна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00338"/>
            <a:ext cx="1371600" cy="1030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05" name="Picture 25" descr="DSCF804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03750"/>
            <a:ext cx="1371600" cy="996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15" name="Picture 8" descr="IMG_72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10188"/>
            <a:ext cx="1524000" cy="1014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17" name="Rectangle 12"/>
          <p:cNvSpPr>
            <a:spLocks noChangeArrowheads="1"/>
          </p:cNvSpPr>
          <p:nvPr/>
        </p:nvSpPr>
        <p:spPr bwMode="auto">
          <a:xfrm>
            <a:off x="609600" y="6048375"/>
            <a:ext cx="1905000" cy="396875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">
                <a:solidFill>
                  <a:srgbClr val="002060"/>
                </a:solidFill>
              </a:rPr>
              <a:t> </a:t>
            </a:r>
            <a:r>
              <a:rPr lang="ru-RU" altLang="ru-RU" sz="1200">
                <a:solidFill>
                  <a:srgbClr val="002060"/>
                </a:solidFill>
              </a:rPr>
              <a:t>и другие</a:t>
            </a:r>
          </a:p>
          <a:p>
            <a:pPr eaLnBrk="1" hangingPunct="1"/>
            <a:endParaRPr lang="ru-RU" altLang="ru-RU" sz="600">
              <a:solidFill>
                <a:srgbClr val="002060"/>
              </a:solidFill>
            </a:endParaRPr>
          </a:p>
        </p:txBody>
      </p:sp>
      <p:pic>
        <p:nvPicPr>
          <p:cNvPr id="52321" name="Picture 28" descr="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07013"/>
            <a:ext cx="13716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22" name="AutoShape 98"/>
          <p:cNvSpPr>
            <a:spLocks noChangeArrowheads="1"/>
          </p:cNvSpPr>
          <p:nvPr/>
        </p:nvSpPr>
        <p:spPr bwMode="gray">
          <a:xfrm>
            <a:off x="1828800" y="1981200"/>
            <a:ext cx="1905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2323" name="Rectangle 99"/>
          <p:cNvSpPr>
            <a:spLocks noChangeArrowheads="1"/>
          </p:cNvSpPr>
          <p:nvPr/>
        </p:nvSpPr>
        <p:spPr bwMode="gray">
          <a:xfrm>
            <a:off x="1905000" y="1981200"/>
            <a:ext cx="15906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/>
              <a:t>12 проектов</a:t>
            </a:r>
            <a:endParaRPr lang="en-US" alt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ubtitle 12"/>
          <p:cNvSpPr>
            <a:spLocks/>
          </p:cNvSpPr>
          <p:nvPr/>
        </p:nvSpPr>
        <p:spPr bwMode="auto">
          <a:xfrm>
            <a:off x="0" y="762000"/>
            <a:ext cx="9144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ru-RU" altLang="ru-RU" b="1">
                <a:solidFill>
                  <a:schemeClr val="hlink"/>
                </a:solidFill>
              </a:rPr>
              <a:t>Сетевые проекты</a:t>
            </a:r>
            <a:br>
              <a:rPr lang="ru-RU" altLang="ru-RU" b="1">
                <a:solidFill>
                  <a:schemeClr val="hlink"/>
                </a:solidFill>
              </a:rPr>
            </a:br>
            <a:r>
              <a:rPr lang="ru-RU" altLang="ru-RU" b="1">
                <a:solidFill>
                  <a:schemeClr val="hlink"/>
                </a:solidFill>
              </a:rPr>
              <a:t>как механизм развития воспитательного пространства города Сыктывкара</a:t>
            </a:r>
            <a:endParaRPr lang="en-US" altLang="ru-RU" b="1">
              <a:solidFill>
                <a:schemeClr val="hlink"/>
              </a:solidFill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gray">
          <a:xfrm>
            <a:off x="533400" y="1981200"/>
            <a:ext cx="1752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gray">
          <a:xfrm>
            <a:off x="609600" y="1981200"/>
            <a:ext cx="15906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/>
              <a:t>Экодозор</a:t>
            </a:r>
            <a:endParaRPr lang="en-US" altLang="ru-RU" b="1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gray">
          <a:xfrm>
            <a:off x="3733800" y="1981200"/>
            <a:ext cx="19050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gray">
          <a:xfrm>
            <a:off x="3581400" y="1981200"/>
            <a:ext cx="2209800" cy="581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600" b="1"/>
              <a:t>Сохраним жизнь ребенка</a:t>
            </a:r>
            <a:endParaRPr lang="en-US" altLang="ru-RU" sz="1400" b="1"/>
          </a:p>
        </p:txBody>
      </p:sp>
      <p:sp>
        <p:nvSpPr>
          <p:cNvPr id="53255" name="AutoShape 11"/>
          <p:cNvSpPr>
            <a:spLocks noChangeArrowheads="1"/>
          </p:cNvSpPr>
          <p:nvPr/>
        </p:nvSpPr>
        <p:spPr bwMode="gray">
          <a:xfrm>
            <a:off x="304800" y="1447800"/>
            <a:ext cx="8686800" cy="381000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1905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</a:rPr>
              <a:t>Муниципальные </a:t>
            </a:r>
            <a:r>
              <a:rPr lang="ru-RU" altLang="ru-RU" b="1" dirty="0" smtClean="0">
                <a:solidFill>
                  <a:schemeClr val="bg1"/>
                </a:solidFill>
              </a:rPr>
              <a:t>проекты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53264" name="Rectangle 12"/>
          <p:cNvSpPr>
            <a:spLocks noChangeArrowheads="1"/>
          </p:cNvSpPr>
          <p:nvPr/>
        </p:nvSpPr>
        <p:spPr bwMode="auto">
          <a:xfrm>
            <a:off x="152400" y="2514600"/>
            <a:ext cx="2516188" cy="498475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0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200">
                <a:solidFill>
                  <a:srgbClr val="002060"/>
                </a:solidFill>
              </a:rPr>
              <a:t>Экологическое воспитание</a:t>
            </a:r>
          </a:p>
          <a:p>
            <a:pPr eaLnBrk="1" hangingPunct="1"/>
            <a:endParaRPr lang="ru-RU" altLang="ru-RU" sz="600">
              <a:solidFill>
                <a:srgbClr val="002060"/>
              </a:solidFill>
            </a:endParaRPr>
          </a:p>
        </p:txBody>
      </p:sp>
      <p:sp>
        <p:nvSpPr>
          <p:cNvPr id="53266" name="AutoShape 4" descr="http://&amp;icy;&amp;pcy;&amp;ocy;&amp;tcy;&amp;iecy;&amp;kcy;&amp;acy;-&amp;vcy;&amp;lcy;&amp;acy;&amp;dcy;&amp;icy;&amp;mcy;&amp;icy;&amp;rcy;.&amp;rcy;&amp;fcy;/upload/medialibrary/4f8/09.jpg"/>
          <p:cNvSpPr>
            <a:spLocks noChangeAspect="1" noChangeArrowheads="1"/>
          </p:cNvSpPr>
          <p:nvPr/>
        </p:nvSpPr>
        <p:spPr bwMode="auto">
          <a:xfrm>
            <a:off x="2886075" y="3735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3267" name="AutoShape 5" descr="http://&amp;icy;&amp;pcy;&amp;ocy;&amp;tcy;&amp;iecy;&amp;kcy;&amp;acy;-&amp;vcy;&amp;lcy;&amp;acy;&amp;dcy;&amp;icy;&amp;mcy;&amp;icy;&amp;rcy;.&amp;rcy;&amp;fcy;/upload/medialibrary/4f8/09.jpg"/>
          <p:cNvSpPr>
            <a:spLocks noChangeAspect="1" noChangeArrowheads="1"/>
          </p:cNvSpPr>
          <p:nvPr/>
        </p:nvSpPr>
        <p:spPr bwMode="auto">
          <a:xfrm>
            <a:off x="2886075" y="3735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3278" name="Rectangle 12"/>
          <p:cNvSpPr>
            <a:spLocks noChangeArrowheads="1"/>
          </p:cNvSpPr>
          <p:nvPr/>
        </p:nvSpPr>
        <p:spPr bwMode="auto">
          <a:xfrm>
            <a:off x="3429000" y="2667000"/>
            <a:ext cx="2516188" cy="496888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rgbClr val="002060"/>
                </a:solidFill>
              </a:rPr>
              <a:t>Профилактика дорожно-транспортного травматизма</a:t>
            </a:r>
            <a:endParaRPr lang="ru-RU" altLang="ru-RU" sz="600">
              <a:solidFill>
                <a:srgbClr val="002060"/>
              </a:solidFill>
            </a:endParaRPr>
          </a:p>
        </p:txBody>
      </p:sp>
      <p:sp>
        <p:nvSpPr>
          <p:cNvPr id="53281" name="AutoShape 33"/>
          <p:cNvSpPr>
            <a:spLocks noChangeArrowheads="1"/>
          </p:cNvSpPr>
          <p:nvPr/>
        </p:nvSpPr>
        <p:spPr bwMode="gray">
          <a:xfrm>
            <a:off x="7010400" y="1981200"/>
            <a:ext cx="14478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gray">
          <a:xfrm>
            <a:off x="6858000" y="1933575"/>
            <a:ext cx="1828800" cy="581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600" b="1"/>
              <a:t>Воскресная мозаика</a:t>
            </a:r>
            <a:endParaRPr lang="en-US" altLang="ru-RU" sz="1400" b="1"/>
          </a:p>
        </p:txBody>
      </p:sp>
      <p:sp>
        <p:nvSpPr>
          <p:cNvPr id="53282" name="Rectangle 12"/>
          <p:cNvSpPr>
            <a:spLocks noChangeArrowheads="1"/>
          </p:cNvSpPr>
          <p:nvPr/>
        </p:nvSpPr>
        <p:spPr bwMode="auto">
          <a:xfrm>
            <a:off x="6477000" y="2667000"/>
            <a:ext cx="2535238" cy="715089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rgbClr val="002060"/>
                </a:solidFill>
              </a:rPr>
              <a:t>Гражданско-патриотическое воспитание и развитие творческого потенциала</a:t>
            </a:r>
            <a:endParaRPr lang="ru-RU" altLang="ru-RU" sz="600" dirty="0">
              <a:solidFill>
                <a:srgbClr val="002060"/>
              </a:solidFill>
            </a:endParaRPr>
          </a:p>
        </p:txBody>
      </p:sp>
      <p:pic>
        <p:nvPicPr>
          <p:cNvPr id="53283" name="Picture 35" descr="Экодо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12017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4" name="Picture 2" descr="Z:\Архив фото-видео новый\2.06. День защиты детей\IMG_5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1447800" cy="942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85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51312"/>
            <a:ext cx="1447800" cy="1030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6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92725"/>
            <a:ext cx="2667000" cy="1412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7" name="Picture 39" descr="_DSC23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1752600" cy="1163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8" name="Picture 40" descr="Сохраним жизнь ребен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276599"/>
            <a:ext cx="1391697" cy="18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9" name="Picture 41" descr="_DSC237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1752600" cy="1163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90" name="Picture 42" descr="http://www.akpspb.ru/files/images/sv04.jpg"/>
          <p:cNvPicPr>
            <a:picLocks noChangeAspect="1" noChangeArrowheads="1"/>
          </p:cNvPicPr>
          <p:nvPr/>
        </p:nvPicPr>
        <p:blipFill>
          <a:blip r:embed="rId9" r:link="rId10" cstate="print">
            <a:lum bright="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31" y="5225813"/>
            <a:ext cx="1125538" cy="1476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91" name="Рисунок 5"/>
          <p:cNvPicPr>
            <a:picLocks noChangeAspect="1"/>
          </p:cNvPicPr>
          <p:nvPr/>
        </p:nvPicPr>
        <p:blipFill>
          <a:blip r:embed="rId1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0"/>
            <a:ext cx="1752600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92" name="Picture 44" descr="мозаика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3622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195263" y="1408113"/>
            <a:ext cx="1554162" cy="822325"/>
            <a:chOff x="123" y="780"/>
            <a:chExt cx="979" cy="518"/>
          </a:xfrm>
        </p:grpSpPr>
        <p:pic>
          <p:nvPicPr>
            <p:cNvPr id="54276" name="Скругленный прямоугольник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780"/>
              <a:ext cx="979" cy="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77" name="Text Box 5"/>
            <p:cNvSpPr txBox="1">
              <a:spLocks noChangeArrowheads="1"/>
            </p:cNvSpPr>
            <p:nvPr/>
          </p:nvSpPr>
          <p:spPr bwMode="auto">
            <a:xfrm>
              <a:off x="180" y="820"/>
              <a:ext cx="864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rgbClr val="FFFFFF"/>
                  </a:solidFill>
                  <a:latin typeface="Arial Black" pitchFamily="34" charset="0"/>
                  <a:cs typeface="Arial" charset="0"/>
                </a:rPr>
                <a:t>Профильные математические лагеря</a:t>
              </a:r>
            </a:p>
          </p:txBody>
        </p:sp>
      </p:grpSp>
      <p:grpSp>
        <p:nvGrpSpPr>
          <p:cNvPr id="5" name="Скругленный прямоугольник 4"/>
          <p:cNvGrpSpPr>
            <a:grpSpLocks/>
          </p:cNvGrpSpPr>
          <p:nvPr/>
        </p:nvGrpSpPr>
        <p:grpSpPr bwMode="auto">
          <a:xfrm>
            <a:off x="1938338" y="1670050"/>
            <a:ext cx="1639887" cy="1047750"/>
            <a:chOff x="1221" y="945"/>
            <a:chExt cx="1033" cy="660"/>
          </a:xfrm>
        </p:grpSpPr>
        <p:pic>
          <p:nvPicPr>
            <p:cNvPr id="54279" name="Скругленный прямоугольник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945"/>
              <a:ext cx="1033" cy="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1286" y="994"/>
              <a:ext cx="904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rgbClr val="FFFFFF"/>
                  </a:solidFill>
                  <a:latin typeface="Arial Black" pitchFamily="34" charset="0"/>
                  <a:cs typeface="Arial" charset="0"/>
                </a:rPr>
                <a:t>«Математические субботы» на базе СГУ</a:t>
              </a:r>
            </a:p>
          </p:txBody>
        </p:sp>
      </p:grpSp>
      <p:grpSp>
        <p:nvGrpSpPr>
          <p:cNvPr id="6" name="Скругленный прямоугольник 5"/>
          <p:cNvGrpSpPr>
            <a:grpSpLocks/>
          </p:cNvGrpSpPr>
          <p:nvPr/>
        </p:nvGrpSpPr>
        <p:grpSpPr bwMode="auto">
          <a:xfrm>
            <a:off x="3578225" y="1906588"/>
            <a:ext cx="1695450" cy="939800"/>
            <a:chOff x="2254" y="1094"/>
            <a:chExt cx="1068" cy="592"/>
          </a:xfrm>
        </p:grpSpPr>
        <p:pic>
          <p:nvPicPr>
            <p:cNvPr id="54282" name="Скругленный прямоугольник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" y="1094"/>
              <a:ext cx="1068" cy="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83" name="Text Box 11"/>
            <p:cNvSpPr txBox="1">
              <a:spLocks noChangeArrowheads="1"/>
            </p:cNvSpPr>
            <p:nvPr/>
          </p:nvSpPr>
          <p:spPr bwMode="auto">
            <a:xfrm>
              <a:off x="2316" y="1137"/>
              <a:ext cx="947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>
                  <a:solidFill>
                    <a:srgbClr val="FFFFFF"/>
                  </a:solidFill>
                  <a:latin typeface="Arial Black" pitchFamily="34" charset="0"/>
                  <a:cs typeface="Arial" charset="0"/>
                </a:rPr>
                <a:t>Квест – путешествие «Выбери профессию»</a:t>
              </a:r>
            </a:p>
          </p:txBody>
        </p:sp>
      </p:grp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5327650" y="2095500"/>
            <a:ext cx="1725613" cy="927100"/>
            <a:chOff x="3356" y="1213"/>
            <a:chExt cx="1087" cy="584"/>
          </a:xfrm>
        </p:grpSpPr>
        <p:pic>
          <p:nvPicPr>
            <p:cNvPr id="54285" name="Скругленный прямоугольник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213"/>
              <a:ext cx="1087" cy="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3414" y="1258"/>
              <a:ext cx="971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>
                  <a:solidFill>
                    <a:srgbClr val="FFFFFF"/>
                  </a:solidFill>
                  <a:latin typeface="Arial Black" pitchFamily="34" charset="0"/>
                  <a:cs typeface="Arial" charset="0"/>
                </a:rPr>
                <a:t>Неделя математики, посвященная числу «Пи»</a:t>
              </a:r>
            </a:p>
          </p:txBody>
        </p:sp>
      </p:grpSp>
      <p:grpSp>
        <p:nvGrpSpPr>
          <p:cNvPr id="10" name="Скругленный прямоугольник 9"/>
          <p:cNvGrpSpPr>
            <a:grpSpLocks/>
          </p:cNvGrpSpPr>
          <p:nvPr/>
        </p:nvGrpSpPr>
        <p:grpSpPr bwMode="auto">
          <a:xfrm>
            <a:off x="7143750" y="2346325"/>
            <a:ext cx="1731963" cy="950913"/>
            <a:chOff x="4500" y="1371"/>
            <a:chExt cx="1091" cy="599"/>
          </a:xfrm>
        </p:grpSpPr>
        <p:pic>
          <p:nvPicPr>
            <p:cNvPr id="54288" name="Скругленный прямоугольник 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" y="1371"/>
              <a:ext cx="1091" cy="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4562" y="1415"/>
              <a:ext cx="968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>
                  <a:solidFill>
                    <a:srgbClr val="FFFFFF"/>
                  </a:solidFill>
                  <a:latin typeface="Arial Black" pitchFamily="34" charset="0"/>
                  <a:cs typeface="Arial" charset="0"/>
                </a:rPr>
                <a:t>Межшкольные математические чтения</a:t>
              </a:r>
            </a:p>
          </p:txBody>
        </p:sp>
      </p:grpSp>
      <p:grpSp>
        <p:nvGrpSpPr>
          <p:cNvPr id="11" name="Скругленный прямоугольник 10"/>
          <p:cNvGrpSpPr>
            <a:grpSpLocks/>
          </p:cNvGrpSpPr>
          <p:nvPr/>
        </p:nvGrpSpPr>
        <p:grpSpPr bwMode="auto">
          <a:xfrm>
            <a:off x="255588" y="2389188"/>
            <a:ext cx="1549400" cy="1176337"/>
            <a:chOff x="161" y="1398"/>
            <a:chExt cx="976" cy="741"/>
          </a:xfrm>
        </p:grpSpPr>
        <p:pic>
          <p:nvPicPr>
            <p:cNvPr id="54291" name="Скругленный прямоугольник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1398"/>
              <a:ext cx="976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92" name="Text Box 20"/>
            <p:cNvSpPr txBox="1">
              <a:spLocks noChangeArrowheads="1"/>
            </p:cNvSpPr>
            <p:nvPr/>
          </p:nvSpPr>
          <p:spPr bwMode="auto">
            <a:xfrm>
              <a:off x="228" y="1450"/>
              <a:ext cx="844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solidFill>
                    <a:srgbClr val="FFFFFF"/>
                  </a:solidFill>
                  <a:latin typeface="Arial Black" pitchFamily="34" charset="0"/>
                  <a:cs typeface="Arial" charset="0"/>
                </a:rPr>
                <a:t>Годовой календарь математических игр для учащихся 1-4 кл. и 5- 7 </a:t>
              </a:r>
              <a:r>
                <a:rPr lang="ru-RU" altLang="ru-RU" sz="1100">
                  <a:solidFill>
                    <a:srgbClr val="FFFFFF"/>
                  </a:solidFill>
                  <a:latin typeface="Arial Black" pitchFamily="34" charset="0"/>
                  <a:cs typeface="Arial" charset="0"/>
                </a:rPr>
                <a:t>кл.</a:t>
              </a:r>
            </a:p>
          </p:txBody>
        </p:sp>
      </p:grpSp>
      <p:grpSp>
        <p:nvGrpSpPr>
          <p:cNvPr id="12" name="Скругленный прямоугольник 11"/>
          <p:cNvGrpSpPr>
            <a:grpSpLocks/>
          </p:cNvGrpSpPr>
          <p:nvPr/>
        </p:nvGrpSpPr>
        <p:grpSpPr bwMode="auto">
          <a:xfrm>
            <a:off x="1920875" y="2979738"/>
            <a:ext cx="1644650" cy="823912"/>
            <a:chOff x="1210" y="1770"/>
            <a:chExt cx="1036" cy="519"/>
          </a:xfrm>
        </p:grpSpPr>
        <p:pic>
          <p:nvPicPr>
            <p:cNvPr id="54294" name="Скругленный прямоугольник 1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" y="1770"/>
              <a:ext cx="1036" cy="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95" name="Text Box 23"/>
            <p:cNvSpPr txBox="1">
              <a:spLocks noChangeArrowheads="1"/>
            </p:cNvSpPr>
            <p:nvPr/>
          </p:nvSpPr>
          <p:spPr bwMode="auto">
            <a:xfrm>
              <a:off x="1268" y="1811"/>
              <a:ext cx="92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solidFill>
                    <a:srgbClr val="FFFFFF"/>
                  </a:solidFill>
                  <a:latin typeface="Arial Black" pitchFamily="34" charset="0"/>
                  <a:cs typeface="Arial" charset="0"/>
                </a:rPr>
                <a:t>Математическая регата для 5-8 кл.</a:t>
              </a:r>
              <a:endParaRPr lang="ru-RU" altLang="ru-RU" sz="1100">
                <a:solidFill>
                  <a:srgbClr val="FFFFFF"/>
                </a:solidFill>
                <a:latin typeface="Arial Black" pitchFamily="34" charset="0"/>
                <a:cs typeface="Arial" charset="0"/>
              </a:endParaRPr>
            </a:p>
          </p:txBody>
        </p:sp>
      </p:grpSp>
      <p:grpSp>
        <p:nvGrpSpPr>
          <p:cNvPr id="13" name="Скругленный прямоугольник 12"/>
          <p:cNvGrpSpPr>
            <a:grpSpLocks/>
          </p:cNvGrpSpPr>
          <p:nvPr/>
        </p:nvGrpSpPr>
        <p:grpSpPr bwMode="auto">
          <a:xfrm>
            <a:off x="3578225" y="3162300"/>
            <a:ext cx="1695450" cy="982663"/>
            <a:chOff x="2254" y="1885"/>
            <a:chExt cx="1068" cy="619"/>
          </a:xfrm>
        </p:grpSpPr>
        <p:pic>
          <p:nvPicPr>
            <p:cNvPr id="54297" name="Скругленный прямоугольник 1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" y="1885"/>
              <a:ext cx="1068" cy="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98" name="Text Box 26"/>
            <p:cNvSpPr txBox="1">
              <a:spLocks noChangeArrowheads="1"/>
            </p:cNvSpPr>
            <p:nvPr/>
          </p:nvSpPr>
          <p:spPr bwMode="auto">
            <a:xfrm>
              <a:off x="2314" y="1945"/>
              <a:ext cx="948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solidFill>
                    <a:srgbClr val="FFFFFF"/>
                  </a:solidFill>
                  <a:latin typeface="Arial Black" pitchFamily="34" charset="0"/>
                  <a:cs typeface="Arial" charset="0"/>
                </a:rPr>
                <a:t>Конкурс математических проектов «Математическая мозаика»</a:t>
              </a:r>
              <a:endParaRPr lang="ru-RU" altLang="ru-RU" sz="1100">
                <a:solidFill>
                  <a:srgbClr val="FFFFFF"/>
                </a:solidFill>
                <a:latin typeface="Arial Black" pitchFamily="34" charset="0"/>
                <a:cs typeface="Arial" charset="0"/>
              </a:endParaRPr>
            </a:p>
          </p:txBody>
        </p:sp>
      </p:grpSp>
      <p:grpSp>
        <p:nvGrpSpPr>
          <p:cNvPr id="14" name="Скругленный прямоугольник 13"/>
          <p:cNvGrpSpPr>
            <a:grpSpLocks/>
          </p:cNvGrpSpPr>
          <p:nvPr/>
        </p:nvGrpSpPr>
        <p:grpSpPr bwMode="auto">
          <a:xfrm>
            <a:off x="5321300" y="3413125"/>
            <a:ext cx="1719263" cy="981075"/>
            <a:chOff x="3352" y="2043"/>
            <a:chExt cx="1083" cy="618"/>
          </a:xfrm>
        </p:grpSpPr>
        <p:pic>
          <p:nvPicPr>
            <p:cNvPr id="54300" name="Скругленный прямоугольник 13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" y="2043"/>
              <a:ext cx="1083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301" name="Text Box 29"/>
            <p:cNvSpPr txBox="1">
              <a:spLocks noChangeArrowheads="1"/>
            </p:cNvSpPr>
            <p:nvPr/>
          </p:nvSpPr>
          <p:spPr bwMode="auto">
            <a:xfrm>
              <a:off x="3411" y="2094"/>
              <a:ext cx="965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solidFill>
                    <a:srgbClr val="FFFFFF"/>
                  </a:solidFill>
                  <a:latin typeface="Arial Black" pitchFamily="34" charset="0"/>
                  <a:cs typeface="Arial" charset="0"/>
                </a:rPr>
                <a:t>Конкурс творческих работ по математике (эссэ, стихи, очерки, сказки)</a:t>
              </a:r>
              <a:endParaRPr lang="ru-RU" altLang="ru-RU" sz="1100">
                <a:solidFill>
                  <a:srgbClr val="FFFFFF"/>
                </a:solidFill>
                <a:latin typeface="Arial Black" pitchFamily="34" charset="0"/>
                <a:cs typeface="Arial" charset="0"/>
              </a:endParaRPr>
            </a:p>
          </p:txBody>
        </p:sp>
      </p:grpSp>
      <p:grpSp>
        <p:nvGrpSpPr>
          <p:cNvPr id="15" name="Скругленный прямоугольник 14"/>
          <p:cNvGrpSpPr>
            <a:grpSpLocks/>
          </p:cNvGrpSpPr>
          <p:nvPr/>
        </p:nvGrpSpPr>
        <p:grpSpPr bwMode="auto">
          <a:xfrm>
            <a:off x="7029450" y="3662363"/>
            <a:ext cx="1962150" cy="987425"/>
            <a:chOff x="4428" y="2200"/>
            <a:chExt cx="1236" cy="622"/>
          </a:xfrm>
        </p:grpSpPr>
        <p:pic>
          <p:nvPicPr>
            <p:cNvPr id="54303" name="Скругленный прямоугольник 14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200"/>
              <a:ext cx="1236" cy="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304" name="Text Box 32"/>
            <p:cNvSpPr txBox="1">
              <a:spLocks noChangeArrowheads="1"/>
            </p:cNvSpPr>
            <p:nvPr/>
          </p:nvSpPr>
          <p:spPr bwMode="auto">
            <a:xfrm>
              <a:off x="4487" y="2245"/>
              <a:ext cx="1118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solidFill>
                    <a:srgbClr val="FFFFFF"/>
                  </a:solidFill>
                  <a:latin typeface="Arial Black" pitchFamily="34" charset="0"/>
                  <a:cs typeface="Arial" charset="0"/>
                </a:rPr>
                <a:t>Конференция исследовательских и проектных работ по математике для 9-11 кл.</a:t>
              </a:r>
              <a:endParaRPr lang="ru-RU" altLang="ru-RU" sz="1100">
                <a:solidFill>
                  <a:srgbClr val="FFFFFF"/>
                </a:solidFill>
                <a:latin typeface="Arial Black" pitchFamily="34" charset="0"/>
                <a:cs typeface="Arial" charset="0"/>
              </a:endParaRPr>
            </a:p>
          </p:txBody>
        </p:sp>
      </p:grpSp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675063"/>
            <a:ext cx="1333500" cy="91702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1374775"/>
            <a:ext cx="1727200" cy="8969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Левая фигурная скобка 2"/>
          <p:cNvSpPr>
            <a:spLocks/>
          </p:cNvSpPr>
          <p:nvPr/>
        </p:nvSpPr>
        <p:spPr bwMode="auto">
          <a:xfrm rot="-5400000">
            <a:off x="4252913" y="1623162"/>
            <a:ext cx="508000" cy="8502650"/>
          </a:xfrm>
          <a:prstGeom prst="leftBrace">
            <a:avLst>
              <a:gd name="adj1" fmla="val 8369"/>
              <a:gd name="adj2" fmla="val 50000"/>
            </a:avLst>
          </a:prstGeom>
          <a:noFill/>
          <a:ln w="38100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54320" name="TextBox 6"/>
          <p:cNvSpPr txBox="1">
            <a:spLocks noChangeArrowheads="1"/>
          </p:cNvSpPr>
          <p:nvPr/>
        </p:nvSpPr>
        <p:spPr bwMode="auto">
          <a:xfrm>
            <a:off x="533400" y="6019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0099"/>
                </a:solidFill>
                <a:latin typeface="Arial Black" pitchFamily="34" charset="0"/>
                <a:cs typeface="Arial" charset="0"/>
              </a:rPr>
              <a:t>2015</a:t>
            </a:r>
            <a:r>
              <a:rPr lang="ru-RU" altLang="ru-RU" sz="24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ru-RU" altLang="ru-RU" sz="2400" b="1" dirty="0">
                <a:solidFill>
                  <a:srgbClr val="000099"/>
                </a:solidFill>
                <a:latin typeface="Arial Black" pitchFamily="34" charset="0"/>
                <a:cs typeface="Arial" charset="0"/>
              </a:rPr>
              <a:t>год -</a:t>
            </a:r>
          </a:p>
        </p:txBody>
      </p:sp>
      <p:sp>
        <p:nvSpPr>
          <p:cNvPr id="54321" name="TextBox 7"/>
          <p:cNvSpPr txBox="1">
            <a:spLocks noChangeArrowheads="1"/>
          </p:cNvSpPr>
          <p:nvPr/>
        </p:nvSpPr>
        <p:spPr bwMode="auto">
          <a:xfrm>
            <a:off x="2209800" y="6019800"/>
            <a:ext cx="653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Год литературы  </a:t>
            </a:r>
            <a:r>
              <a:rPr lang="ru-RU" altLang="ru-RU" sz="2400" b="1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и Год патриотизма</a:t>
            </a:r>
          </a:p>
        </p:txBody>
      </p:sp>
      <p:sp>
        <p:nvSpPr>
          <p:cNvPr id="54322" name="Subtitle 12"/>
          <p:cNvSpPr>
            <a:spLocks/>
          </p:cNvSpPr>
          <p:nvPr/>
        </p:nvSpPr>
        <p:spPr bwMode="auto">
          <a:xfrm>
            <a:off x="0" y="762000"/>
            <a:ext cx="9144000" cy="5334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en-US" altLang="ru-RU" sz="2400" b="1" dirty="0">
                <a:solidFill>
                  <a:schemeClr val="hlink"/>
                </a:solidFill>
              </a:rPr>
              <a:t>2014 </a:t>
            </a:r>
            <a:r>
              <a:rPr lang="ru-RU" altLang="ru-RU" sz="2400" b="1" dirty="0">
                <a:solidFill>
                  <a:schemeClr val="hlink"/>
                </a:solidFill>
              </a:rPr>
              <a:t>год – Год математики</a:t>
            </a:r>
            <a:endParaRPr lang="en-US" altLang="ru-RU" sz="2400" b="1" dirty="0">
              <a:solidFill>
                <a:schemeClr val="hlink"/>
              </a:solidFill>
            </a:endParaRPr>
          </a:p>
        </p:txBody>
      </p:sp>
      <p:sp>
        <p:nvSpPr>
          <p:cNvPr id="54327" name="AutoShape 55"/>
          <p:cNvSpPr>
            <a:spLocks noChangeArrowheads="1"/>
          </p:cNvSpPr>
          <p:nvPr/>
        </p:nvSpPr>
        <p:spPr bwMode="gray">
          <a:xfrm>
            <a:off x="609600" y="4876800"/>
            <a:ext cx="1981200" cy="762000"/>
          </a:xfrm>
          <a:prstGeom prst="roundRect">
            <a:avLst>
              <a:gd name="adj" fmla="val 12699"/>
            </a:avLst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3D3D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4328" name="AutoShape 56"/>
          <p:cNvSpPr>
            <a:spLocks noChangeArrowheads="1"/>
          </p:cNvSpPr>
          <p:nvPr/>
        </p:nvSpPr>
        <p:spPr bwMode="gray">
          <a:xfrm>
            <a:off x="762000" y="5029200"/>
            <a:ext cx="1752600" cy="53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28398" dir="14606097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4329" name="Text Box 9"/>
          <p:cNvSpPr txBox="1">
            <a:spLocks noChangeArrowheads="1"/>
          </p:cNvSpPr>
          <p:nvPr/>
        </p:nvSpPr>
        <p:spPr bwMode="gray">
          <a:xfrm>
            <a:off x="609600" y="5105400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>
                <a:cs typeface="Arial" charset="0"/>
              </a:rPr>
              <a:t>мероприятия</a:t>
            </a:r>
            <a:endParaRPr lang="en-US" altLang="ru-RU" b="1" dirty="0">
              <a:cs typeface="Arial" charset="0"/>
            </a:endParaRPr>
          </a:p>
        </p:txBody>
      </p:sp>
      <p:sp>
        <p:nvSpPr>
          <p:cNvPr id="54330" name="AutoShape 66"/>
          <p:cNvSpPr>
            <a:spLocks noChangeArrowheads="1"/>
          </p:cNvSpPr>
          <p:nvPr/>
        </p:nvSpPr>
        <p:spPr bwMode="gray">
          <a:xfrm>
            <a:off x="4648200" y="4876800"/>
            <a:ext cx="1905000" cy="7620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4D004D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4331" name="AutoShape 67"/>
          <p:cNvSpPr>
            <a:spLocks noChangeArrowheads="1"/>
          </p:cNvSpPr>
          <p:nvPr/>
        </p:nvSpPr>
        <p:spPr bwMode="gray">
          <a:xfrm>
            <a:off x="4724400" y="5029200"/>
            <a:ext cx="1752600" cy="53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28398" dir="14606097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4332" name="Text Box 9"/>
          <p:cNvSpPr txBox="1">
            <a:spLocks noChangeArrowheads="1"/>
          </p:cNvSpPr>
          <p:nvPr/>
        </p:nvSpPr>
        <p:spPr bwMode="gray">
          <a:xfrm>
            <a:off x="4953000" y="51054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>
                <a:cs typeface="Arial" charset="0"/>
              </a:rPr>
              <a:t>охват</a:t>
            </a:r>
            <a:endParaRPr lang="en-US" altLang="ru-RU" sz="2000" b="1">
              <a:cs typeface="Arial" charset="0"/>
            </a:endParaRPr>
          </a:p>
        </p:txBody>
      </p:sp>
      <p:sp>
        <p:nvSpPr>
          <p:cNvPr id="54333" name="AutoShape 7"/>
          <p:cNvSpPr>
            <a:spLocks noChangeArrowheads="1"/>
          </p:cNvSpPr>
          <p:nvPr/>
        </p:nvSpPr>
        <p:spPr bwMode="gray">
          <a:xfrm>
            <a:off x="2667000" y="5029200"/>
            <a:ext cx="16764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4334" name="Text Box 15"/>
          <p:cNvSpPr txBox="1">
            <a:spLocks noChangeArrowheads="1"/>
          </p:cNvSpPr>
          <p:nvPr/>
        </p:nvSpPr>
        <p:spPr bwMode="gray">
          <a:xfrm>
            <a:off x="2590800" y="50292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0000"/>
                </a:solidFill>
              </a:rPr>
              <a:t>свыше 700</a:t>
            </a:r>
            <a:endParaRPr lang="en-US" altLang="ru-RU" sz="2000" b="1" dirty="0">
              <a:solidFill>
                <a:srgbClr val="000000"/>
              </a:solidFill>
            </a:endParaRPr>
          </a:p>
        </p:txBody>
      </p:sp>
      <p:sp>
        <p:nvSpPr>
          <p:cNvPr id="54335" name="AutoShape 7"/>
          <p:cNvSpPr>
            <a:spLocks noChangeArrowheads="1"/>
          </p:cNvSpPr>
          <p:nvPr/>
        </p:nvSpPr>
        <p:spPr bwMode="gray">
          <a:xfrm>
            <a:off x="6629400" y="5029200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4336" name="Text Box 15"/>
          <p:cNvSpPr txBox="1">
            <a:spLocks noChangeArrowheads="1"/>
          </p:cNvSpPr>
          <p:nvPr/>
        </p:nvSpPr>
        <p:spPr bwMode="gray">
          <a:xfrm>
            <a:off x="6629400" y="50292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0000"/>
                </a:solidFill>
              </a:rPr>
              <a:t>30 тыс. чел.</a:t>
            </a:r>
            <a:endParaRPr lang="en-US" altLang="ru-RU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ubtitle 12"/>
          <p:cNvSpPr>
            <a:spLocks/>
          </p:cNvSpPr>
          <p:nvPr/>
        </p:nvSpPr>
        <p:spPr bwMode="auto">
          <a:xfrm>
            <a:off x="0" y="762001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>
                <a:solidFill>
                  <a:schemeClr val="hlink"/>
                </a:solidFill>
              </a:rPr>
              <a:t>Развитие спортивной инфраструктуры</a:t>
            </a:r>
            <a:endParaRPr lang="en-US" altLang="ru-RU" sz="2400" b="1" dirty="0">
              <a:solidFill>
                <a:schemeClr val="hlink"/>
              </a:solidFill>
            </a:endParaRP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gray">
          <a:xfrm>
            <a:off x="685800" y="1524000"/>
            <a:ext cx="1981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gray">
          <a:xfrm>
            <a:off x="685800" y="1524000"/>
            <a:ext cx="2057400" cy="6111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/>
              <a:t>16 </a:t>
            </a:r>
            <a:r>
              <a:rPr lang="ru-RU" altLang="ru-RU" sz="1600" b="1"/>
              <a:t>спортивных площадок при ОО</a:t>
            </a:r>
            <a:endParaRPr lang="en-US" altLang="ru-RU" sz="1600" b="1"/>
          </a:p>
        </p:txBody>
      </p:sp>
      <p:pic>
        <p:nvPicPr>
          <p:cNvPr id="56343" name="Picture 2" descr="C:\Users\Shadrin-SV\Desktop\фото новые площадки\DSC_0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1844675" cy="1439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" descr="C:\Users\Shadrin-SV\Desktop\фото новые площадки\DSC_0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1635125" cy="1997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7" name="Рисунок 6" descr="http://cs409129.vk.me/v409129917/2916/-i_YbOof-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828800" cy="1338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50" name="AutoShape 30"/>
          <p:cNvSpPr>
            <a:spLocks noChangeArrowheads="1"/>
          </p:cNvSpPr>
          <p:nvPr/>
        </p:nvSpPr>
        <p:spPr bwMode="gray">
          <a:xfrm>
            <a:off x="5486400" y="1524000"/>
            <a:ext cx="2438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gray">
          <a:xfrm>
            <a:off x="5410200" y="1552575"/>
            <a:ext cx="2590800" cy="6111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/>
              <a:t>45</a:t>
            </a:r>
            <a:r>
              <a:rPr lang="ru-RU" altLang="ru-RU" sz="1600" b="1"/>
              <a:t> дворовых спортивных площадок</a:t>
            </a:r>
            <a:endParaRPr lang="en-US" altLang="ru-RU" sz="1600" b="1"/>
          </a:p>
        </p:txBody>
      </p:sp>
      <p:pic>
        <p:nvPicPr>
          <p:cNvPr id="56353" name="Picture 2" descr="C:\Users\Shadrin-SV\Desktop\шадресс\фото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2030413" cy="1347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57" name="Rectangle 12"/>
          <p:cNvSpPr>
            <a:spLocks noChangeArrowheads="1"/>
          </p:cNvSpPr>
          <p:nvPr/>
        </p:nvSpPr>
        <p:spPr bwMode="auto">
          <a:xfrm>
            <a:off x="4651375" y="2365375"/>
            <a:ext cx="4162425" cy="800219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en-US" altLang="ru-RU" sz="1400" b="1" dirty="0" smtClean="0">
                <a:solidFill>
                  <a:srgbClr val="002060"/>
                </a:solidFill>
              </a:rPr>
              <a:t>45</a:t>
            </a:r>
            <a:r>
              <a:rPr lang="en-US" altLang="ru-RU" sz="1200" dirty="0" smtClean="0">
                <a:solidFill>
                  <a:srgbClr val="002060"/>
                </a:solidFill>
              </a:rPr>
              <a:t> </a:t>
            </a:r>
            <a:r>
              <a:rPr lang="ru-RU" altLang="ru-RU" sz="1200" dirty="0" smtClean="0">
                <a:solidFill>
                  <a:srgbClr val="002060"/>
                </a:solidFill>
              </a:rPr>
              <a:t>дворовых спортивных площадок обустроено </a:t>
            </a:r>
            <a:r>
              <a:rPr lang="ru-RU" altLang="ru-RU" sz="1200" dirty="0">
                <a:solidFill>
                  <a:srgbClr val="002060"/>
                </a:solidFill>
              </a:rPr>
              <a:t>в рамках Грантового конкурса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1200" dirty="0" smtClean="0">
                <a:solidFill>
                  <a:srgbClr val="002060"/>
                </a:solidFill>
              </a:rPr>
              <a:t>построено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 7</a:t>
            </a:r>
            <a:r>
              <a:rPr lang="ru-RU" altLang="ru-RU" sz="1200" dirty="0" smtClean="0">
                <a:solidFill>
                  <a:srgbClr val="002060"/>
                </a:solidFill>
              </a:rPr>
              <a:t> </a:t>
            </a:r>
            <a:r>
              <a:rPr lang="ru-RU" altLang="ru-RU" sz="1200" dirty="0">
                <a:solidFill>
                  <a:srgbClr val="002060"/>
                </a:solidFill>
              </a:rPr>
              <a:t>универсальных спортивных площадок</a:t>
            </a:r>
          </a:p>
        </p:txBody>
      </p:sp>
      <p:pic>
        <p:nvPicPr>
          <p:cNvPr id="56358" name="Picture 4" descr="C:\Users\Shadrin-SV\Desktop\фото новые площадки\DSC_01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1981200" cy="132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9" name="Picture 2" descr="C:\Users\Shadrin-SV\Desktop\фото новые площадки\DSC_009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2009775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60" name="Picture 2" descr="C:\123\ШАДРИН\КОНКУРС\ОТЧЁТЫ\2-ой этап\фото Давпон\морозова 15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1981200" cy="1536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61" name="Picture 2" descr="C:\Users\Shadrin-SV\Desktop\фото новые площадки\DSC_01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45100"/>
            <a:ext cx="1828800" cy="1384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62" name="Picture 2" descr="C:\Users\Shadrin-SV\Desktop\фото новые площадки\DSC_013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600200" cy="1755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8" name="Rectangle 74"/>
          <p:cNvSpPr>
            <a:spLocks noChangeArrowheads="1"/>
          </p:cNvSpPr>
          <p:nvPr/>
        </p:nvSpPr>
        <p:spPr bwMode="auto">
          <a:xfrm>
            <a:off x="0" y="5867400"/>
            <a:ext cx="9144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Rectangle 71"/>
          <p:cNvSpPr>
            <a:spLocks noChangeArrowheads="1"/>
          </p:cNvSpPr>
          <p:nvPr/>
        </p:nvSpPr>
        <p:spPr bwMode="auto">
          <a:xfrm>
            <a:off x="457200" y="1447800"/>
            <a:ext cx="83820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7" name="Subtitle 12"/>
          <p:cNvSpPr>
            <a:spLocks noGrp="1"/>
          </p:cNvSpPr>
          <p:nvPr>
            <p:ph type="subTitle" idx="11"/>
          </p:nvPr>
        </p:nvSpPr>
        <p:spPr>
          <a:xfrm>
            <a:off x="0" y="762000"/>
            <a:ext cx="8991600" cy="5334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600" b="1" cap="none" dirty="0" smtClean="0">
                <a:solidFill>
                  <a:schemeClr val="hlink"/>
                </a:solidFill>
                <a:latin typeface="Arial" charset="0"/>
              </a:rPr>
              <a:t>Развитие системы дополнительного образования, инфраструктуры</a:t>
            </a:r>
            <a:br>
              <a:rPr lang="ru-RU" altLang="ru-RU" sz="1600" b="1" cap="none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1600" b="1" cap="none" dirty="0" smtClean="0">
                <a:solidFill>
                  <a:schemeClr val="hlink"/>
                </a:solidFill>
                <a:latin typeface="Arial" charset="0"/>
              </a:rPr>
              <a:t>творческого развития и воспитания детей в МО ГО «Сыктывкар» в 2014 году</a:t>
            </a:r>
            <a:endParaRPr lang="en-US" altLang="ru-RU" sz="1600" b="1" cap="none" dirty="0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48" name="AutoShape 10" descr="http://&amp;icy;&amp;pcy;&amp;ocy;&amp;tcy;&amp;iecy;&amp;kcy;&amp;acy;-&amp;vcy;&amp;lcy;&amp;acy;&amp;dcy;&amp;icy;&amp;mcy;&amp;icy;&amp;rcy;.&amp;rcy;&amp;fcy;/upload/medialibrary/4f8/09.jpg"/>
          <p:cNvSpPr>
            <a:spLocks noChangeAspect="1" noChangeArrowheads="1"/>
          </p:cNvSpPr>
          <p:nvPr/>
        </p:nvSpPr>
        <p:spPr bwMode="auto">
          <a:xfrm>
            <a:off x="609600" y="3854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9" name="AutoShape 12" descr="http://&amp;icy;&amp;pcy;&amp;ocy;&amp;tcy;&amp;iecy;&amp;kcy;&amp;acy;-&amp;vcy;&amp;lcy;&amp;acy;&amp;dcy;&amp;icy;&amp;mcy;&amp;icy;&amp;rcy;.&amp;rcy;&amp;fcy;/upload/medialibrary/4f8/09.jpg"/>
          <p:cNvSpPr>
            <a:spLocks noChangeAspect="1" noChangeArrowheads="1"/>
          </p:cNvSpPr>
          <p:nvPr/>
        </p:nvSpPr>
        <p:spPr bwMode="auto">
          <a:xfrm>
            <a:off x="609600" y="3854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152" name="Picture 6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2028825"/>
            <a:ext cx="7921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746625"/>
            <a:ext cx="7921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tangle 34"/>
          <p:cNvSpPr>
            <a:spLocks noChangeArrowheads="1"/>
          </p:cNvSpPr>
          <p:nvPr/>
        </p:nvSpPr>
        <p:spPr bwMode="auto">
          <a:xfrm>
            <a:off x="152400" y="2354759"/>
            <a:ext cx="3505200" cy="769441"/>
          </a:xfrm>
          <a:prstGeom prst="rect">
            <a:avLst/>
          </a:prstGeom>
          <a:solidFill>
            <a:srgbClr val="7E78F8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</a:rPr>
              <a:t>Муниципальная </a:t>
            </a:r>
            <a:r>
              <a:rPr lang="ru-RU" altLang="ru-RU" sz="1400" b="1" dirty="0">
                <a:solidFill>
                  <a:srgbClr val="002060"/>
                </a:solidFill>
              </a:rPr>
              <a:t>программа «Развития образования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»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FF0000"/>
                </a:solidFill>
              </a:rPr>
              <a:t>4491,5 млн. руб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.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6160" name="Text Box 51"/>
          <p:cNvSpPr txBox="1">
            <a:spLocks noChangeArrowheads="1"/>
          </p:cNvSpPr>
          <p:nvPr/>
        </p:nvSpPr>
        <p:spPr bwMode="auto">
          <a:xfrm>
            <a:off x="228600" y="1447800"/>
            <a:ext cx="876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</a:rPr>
              <a:t>Распоряжение Главы Республики Коми от 20 сентября 2012 г. № 309-р </a:t>
            </a:r>
          </a:p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</a:rPr>
              <a:t>«Стратегия действий в интересах детей на 2012 - 2017 годы в Республике Коми»</a:t>
            </a:r>
          </a:p>
        </p:txBody>
      </p:sp>
      <p:sp>
        <p:nvSpPr>
          <p:cNvPr id="6186" name="Rectangle 34"/>
          <p:cNvSpPr>
            <a:spLocks noChangeArrowheads="1"/>
          </p:cNvSpPr>
          <p:nvPr/>
        </p:nvSpPr>
        <p:spPr bwMode="auto">
          <a:xfrm>
            <a:off x="228600" y="3200400"/>
            <a:ext cx="3352800" cy="1015663"/>
          </a:xfrm>
          <a:prstGeom prst="rect">
            <a:avLst/>
          </a:prstGeom>
          <a:solidFill>
            <a:srgbClr val="A3E0FF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3356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5585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130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702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274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46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800" dirty="0"/>
          </a:p>
          <a:p>
            <a:pPr algn="ctr" eaLnBrk="1" hangingPunct="1"/>
            <a:r>
              <a:rPr lang="ru-RU" altLang="ru-RU" sz="1400" dirty="0"/>
              <a:t>Подпрограмма 1 «Развитие дошкольного образования</a:t>
            </a:r>
            <a:r>
              <a:rPr lang="ru-RU" altLang="ru-RU" sz="1400" dirty="0" smtClean="0"/>
              <a:t>»</a:t>
            </a:r>
          </a:p>
          <a:p>
            <a:pPr algn="ctr" eaLnBrk="1" hangingPunct="1"/>
            <a:r>
              <a:rPr lang="ru-RU" altLang="ru-RU" sz="1600" b="1" dirty="0" smtClean="0"/>
              <a:t>2317,9 млн. руб</a:t>
            </a:r>
            <a:r>
              <a:rPr lang="ru-RU" altLang="ru-RU" sz="1400" dirty="0" smtClean="0"/>
              <a:t>.</a:t>
            </a:r>
            <a:endParaRPr lang="ru-RU" altLang="ru-RU" sz="1400" dirty="0"/>
          </a:p>
          <a:p>
            <a:pPr eaLnBrk="1" hangingPunct="1"/>
            <a:endParaRPr lang="ru-RU" altLang="ru-RU" sz="800" dirty="0"/>
          </a:p>
        </p:txBody>
      </p:sp>
      <p:sp>
        <p:nvSpPr>
          <p:cNvPr id="6193" name="Rectangle 34"/>
          <p:cNvSpPr>
            <a:spLocks noChangeArrowheads="1"/>
          </p:cNvSpPr>
          <p:nvPr/>
        </p:nvSpPr>
        <p:spPr bwMode="auto">
          <a:xfrm>
            <a:off x="228600" y="5383649"/>
            <a:ext cx="3352800" cy="1169551"/>
          </a:xfrm>
          <a:prstGeom prst="rect">
            <a:avLst/>
          </a:prstGeom>
          <a:solidFill>
            <a:srgbClr val="056AFF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96056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248285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300513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3527425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9846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4418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990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35622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" dirty="0"/>
          </a:p>
          <a:p>
            <a:pPr algn="ctr" eaLnBrk="1" hangingPunct="1"/>
            <a:r>
              <a:rPr lang="ru-RU" altLang="ru-RU" sz="1400" dirty="0" smtClean="0"/>
              <a:t>Подпрограмма </a:t>
            </a:r>
            <a:r>
              <a:rPr lang="ru-RU" altLang="ru-RU" sz="1400" dirty="0"/>
              <a:t>4 «Оздоровление и отдых детей, проживающих в МО ГО «Сыктывкар</a:t>
            </a:r>
            <a:r>
              <a:rPr lang="ru-RU" altLang="ru-RU" sz="1400" dirty="0" smtClean="0"/>
              <a:t>»</a:t>
            </a:r>
          </a:p>
          <a:p>
            <a:pPr algn="ctr" eaLnBrk="1" hangingPunct="1"/>
            <a:r>
              <a:rPr lang="ru-RU" altLang="ru-RU" sz="1600" b="1" dirty="0" smtClean="0"/>
              <a:t>17,0 млн. руб</a:t>
            </a:r>
            <a:r>
              <a:rPr lang="ru-RU" altLang="ru-RU" sz="1400" dirty="0" smtClean="0"/>
              <a:t>.</a:t>
            </a:r>
            <a:endParaRPr lang="ru-RU" altLang="ru-RU" sz="600" dirty="0"/>
          </a:p>
          <a:p>
            <a:pPr eaLnBrk="1" hangingPunct="1"/>
            <a:endParaRPr lang="ru-RU" altLang="ru-RU" sz="600" dirty="0"/>
          </a:p>
        </p:txBody>
      </p:sp>
      <p:sp>
        <p:nvSpPr>
          <p:cNvPr id="6199" name="Rectangle 34"/>
          <p:cNvSpPr>
            <a:spLocks noChangeArrowheads="1"/>
          </p:cNvSpPr>
          <p:nvPr/>
        </p:nvSpPr>
        <p:spPr bwMode="auto">
          <a:xfrm>
            <a:off x="228600" y="4267200"/>
            <a:ext cx="3352800" cy="1015663"/>
          </a:xfrm>
          <a:prstGeom prst="rect">
            <a:avLst/>
          </a:prstGeom>
          <a:solidFill>
            <a:srgbClr val="579BFF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3356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5585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130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702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274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46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800" dirty="0"/>
          </a:p>
          <a:p>
            <a:pPr algn="ctr" eaLnBrk="1" hangingPunct="1"/>
            <a:r>
              <a:rPr lang="ru-RU" altLang="ru-RU" sz="1400" dirty="0"/>
              <a:t>Подпрограмма 3 «Дети и </a:t>
            </a:r>
            <a:r>
              <a:rPr lang="ru-RU" altLang="ru-RU" sz="1400" dirty="0" smtClean="0"/>
              <a:t>молодёжь </a:t>
            </a:r>
            <a:r>
              <a:rPr lang="ru-RU" altLang="ru-RU" sz="1400" dirty="0"/>
              <a:t>города Сыктывкара</a:t>
            </a:r>
            <a:r>
              <a:rPr lang="ru-RU" altLang="ru-RU" sz="1400" dirty="0" smtClean="0"/>
              <a:t>»</a:t>
            </a:r>
          </a:p>
          <a:p>
            <a:pPr algn="ctr" eaLnBrk="1" hangingPunct="1"/>
            <a:r>
              <a:rPr lang="ru-RU" altLang="ru-RU" sz="1600" b="1" dirty="0" smtClean="0"/>
              <a:t>162,6 млн. руб.</a:t>
            </a:r>
            <a:endParaRPr lang="ru-RU" altLang="ru-RU" sz="1600" b="1" dirty="0"/>
          </a:p>
          <a:p>
            <a:pPr eaLnBrk="1" hangingPunct="1"/>
            <a:endParaRPr lang="ru-RU" altLang="ru-RU" sz="800" dirty="0"/>
          </a:p>
        </p:txBody>
      </p:sp>
      <p:pic>
        <p:nvPicPr>
          <p:cNvPr id="6202" name="Picture 6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4727575"/>
            <a:ext cx="7921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3" name="Rectangle 34"/>
          <p:cNvSpPr>
            <a:spLocks noChangeArrowheads="1"/>
          </p:cNvSpPr>
          <p:nvPr/>
        </p:nvSpPr>
        <p:spPr bwMode="auto">
          <a:xfrm>
            <a:off x="5334000" y="2209800"/>
            <a:ext cx="3657600" cy="984885"/>
          </a:xfrm>
          <a:prstGeom prst="rect">
            <a:avLst/>
          </a:prstGeom>
          <a:solidFill>
            <a:srgbClr val="7E78F8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</a:rPr>
              <a:t>Муниципальная программа</a:t>
            </a:r>
            <a:br>
              <a:rPr lang="ru-RU" altLang="ru-RU" sz="1400" b="1" dirty="0">
                <a:solidFill>
                  <a:srgbClr val="002060"/>
                </a:solidFill>
              </a:rPr>
            </a:br>
            <a:r>
              <a:rPr lang="ru-RU" altLang="ru-RU" sz="1400" b="1" dirty="0">
                <a:solidFill>
                  <a:srgbClr val="002060"/>
                </a:solidFill>
              </a:rPr>
              <a:t>«Развитие культуры, физической культуры и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спорта»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FF0000"/>
                </a:solidFill>
              </a:rPr>
              <a:t>462,0 млн. руб.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sp>
        <p:nvSpPr>
          <p:cNvPr id="6204" name="Rectangle 34"/>
          <p:cNvSpPr>
            <a:spLocks noChangeArrowheads="1"/>
          </p:cNvSpPr>
          <p:nvPr/>
        </p:nvSpPr>
        <p:spPr bwMode="auto">
          <a:xfrm>
            <a:off x="5486400" y="3581400"/>
            <a:ext cx="3505200" cy="984885"/>
          </a:xfrm>
          <a:prstGeom prst="rect">
            <a:avLst/>
          </a:prstGeom>
          <a:solidFill>
            <a:srgbClr val="A3E0FF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3356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5585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130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702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274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846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/>
              <a:t>Подпрограмма 1 «Формирование благоприятных условий для развития культурного потенциала</a:t>
            </a:r>
            <a:r>
              <a:rPr lang="ru-RU" altLang="ru-RU" sz="1400" dirty="0" smtClean="0"/>
              <a:t>»</a:t>
            </a:r>
          </a:p>
          <a:p>
            <a:pPr algn="ctr" eaLnBrk="1" hangingPunct="1"/>
            <a:r>
              <a:rPr lang="ru-RU" altLang="ru-RU" sz="1600" b="1" dirty="0" smtClean="0"/>
              <a:t>112,8 млн. руб. </a:t>
            </a:r>
            <a:endParaRPr lang="ru-RU" altLang="ru-RU" sz="1600" b="1" dirty="0"/>
          </a:p>
        </p:txBody>
      </p:sp>
      <p:sp>
        <p:nvSpPr>
          <p:cNvPr id="6216" name="Rectangle 34"/>
          <p:cNvSpPr>
            <a:spLocks noChangeArrowheads="1"/>
          </p:cNvSpPr>
          <p:nvPr/>
        </p:nvSpPr>
        <p:spPr bwMode="auto">
          <a:xfrm>
            <a:off x="5461379" y="4876800"/>
            <a:ext cx="3505200" cy="984885"/>
          </a:xfrm>
          <a:prstGeom prst="rect">
            <a:avLst/>
          </a:prstGeom>
          <a:solidFill>
            <a:srgbClr val="65CCFF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8423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406525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928813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451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908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65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22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9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/>
              <a:t>Подпрограмма 2 «Формирование благоприятных условий для развития физической культуры и спорта</a:t>
            </a:r>
            <a:r>
              <a:rPr lang="ru-RU" altLang="ru-RU" sz="1400" dirty="0" smtClean="0"/>
              <a:t>»</a:t>
            </a:r>
          </a:p>
          <a:p>
            <a:pPr algn="ctr" eaLnBrk="1" hangingPunct="1"/>
            <a:r>
              <a:rPr lang="ru-RU" altLang="ru-RU" sz="1600" b="1" dirty="0" smtClean="0"/>
              <a:t>115,3 млн. руб.</a:t>
            </a:r>
            <a:endParaRPr lang="ru-RU" altLang="ru-RU" sz="1600" b="1" dirty="0"/>
          </a:p>
        </p:txBody>
      </p:sp>
      <p:pic>
        <p:nvPicPr>
          <p:cNvPr id="16" name="Рисунок 15" descr="C:\Users\DNS\Documents\Доклад ОУ (мониторинг)\Доклад ОУ\DSC_002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317875"/>
            <a:ext cx="1676400" cy="1177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DNS\Documents\Доклад ОУ (мониторинг)\Доклад ОУ\999357606_7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16764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2" name="Picture 78" descr="512b3c12-a9d9-2b38-a9d9-2b3781a319c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1676400" cy="111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3" name="Picture 79" descr="2012-09-21-pobediteli-prezidentskie-sostyazaniya-2012-foto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715000"/>
            <a:ext cx="1676400" cy="1116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ubtitle 12"/>
          <p:cNvSpPr>
            <a:spLocks/>
          </p:cNvSpPr>
          <p:nvPr/>
        </p:nvSpPr>
        <p:spPr bwMode="auto">
          <a:xfrm>
            <a:off x="0" y="762001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>
                <a:solidFill>
                  <a:schemeClr val="hlink"/>
                </a:solidFill>
              </a:rPr>
              <a:t>Развитие спортивной инфраструктуры</a:t>
            </a:r>
            <a:endParaRPr lang="en-US" altLang="ru-RU" sz="2400" b="1" dirty="0">
              <a:solidFill>
                <a:schemeClr val="hlink"/>
              </a:solidFill>
            </a:endParaRPr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gray">
          <a:xfrm>
            <a:off x="6324600" y="1447800"/>
            <a:ext cx="19050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gray">
          <a:xfrm>
            <a:off x="6400800" y="1485900"/>
            <a:ext cx="1828800" cy="6111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/>
              <a:t>7</a:t>
            </a:r>
            <a:r>
              <a:rPr lang="ru-RU" altLang="ru-RU" sz="1600" b="1"/>
              <a:t> турниковых комплекса</a:t>
            </a:r>
            <a:endParaRPr lang="en-US" altLang="ru-RU" sz="1600" b="1"/>
          </a:p>
        </p:txBody>
      </p:sp>
      <p:sp>
        <p:nvSpPr>
          <p:cNvPr id="58391" name="AutoShape 23"/>
          <p:cNvSpPr>
            <a:spLocks noChangeArrowheads="1"/>
          </p:cNvSpPr>
          <p:nvPr/>
        </p:nvSpPr>
        <p:spPr bwMode="gray">
          <a:xfrm>
            <a:off x="228600" y="1447800"/>
            <a:ext cx="33528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gray">
          <a:xfrm>
            <a:off x="228600" y="1447800"/>
            <a:ext cx="3429000" cy="6111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/>
              <a:t>60</a:t>
            </a:r>
            <a:r>
              <a:rPr lang="ru-RU" altLang="ru-RU" sz="1600" b="1"/>
              <a:t> спортивных площадок восстановлено и оборудовано </a:t>
            </a:r>
            <a:endParaRPr lang="en-US" altLang="ru-RU" sz="1600" b="1"/>
          </a:p>
        </p:txBody>
      </p:sp>
      <p:pic>
        <p:nvPicPr>
          <p:cNvPr id="58393" name="Picture 2" descr="C:\Users\Shadrin-SV\Desktop\фото новые площадки\DSC_0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71750"/>
            <a:ext cx="1752600" cy="116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4" name="Picture 2" descr="C:\Users\Shadrin-SV\Desktop\шадресс\телефон\максаковка\IMG_20140618_101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0000"/>
            <a:ext cx="1600200" cy="120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5" name="Oval 14"/>
          <p:cNvSpPr>
            <a:spLocks noChangeArrowheads="1"/>
          </p:cNvSpPr>
          <p:nvPr/>
        </p:nvSpPr>
        <p:spPr bwMode="gray">
          <a:xfrm>
            <a:off x="381000" y="2362200"/>
            <a:ext cx="9906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было</a:t>
            </a:r>
          </a:p>
        </p:txBody>
      </p:sp>
      <p:sp>
        <p:nvSpPr>
          <p:cNvPr id="58396" name="Oval 13"/>
          <p:cNvSpPr>
            <a:spLocks noChangeArrowheads="1"/>
          </p:cNvSpPr>
          <p:nvPr/>
        </p:nvSpPr>
        <p:spPr bwMode="gray">
          <a:xfrm>
            <a:off x="2209800" y="2362200"/>
            <a:ext cx="9906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стало</a:t>
            </a:r>
          </a:p>
        </p:txBody>
      </p:sp>
      <p:pic>
        <p:nvPicPr>
          <p:cNvPr id="58397" name="Picture 2" descr="C:\Users\Shadrin-SV\Desktop\фото новые площадки\DSC_01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6350"/>
            <a:ext cx="1752600" cy="116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8" name="Picture 3" descr="C:\123\ШАДРИН\Фото\парковая 11\2013-06-11-42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6350"/>
            <a:ext cx="1600200" cy="120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9" name="Picture 2" descr="C:\Users\Shadrin-SV\Desktop\фото новые площадки\DSC_01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05400"/>
            <a:ext cx="1752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0" name="Picture 2" descr="C:\Users\Shadrin-SV\Desktop\шадресс\телефон\орджоникидзе 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27625"/>
            <a:ext cx="1600200" cy="134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1" name="Picture 2" descr="C:\Users\Shadrin-SV\Desktop\фото новые площадки\DSC_062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3276600" cy="2176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4" name="Picture 2" descr="C:\Users\Shadrin-SV\Desktop\фото новые площадки\mOB_qn3_J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16002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5" name="Picture 2" descr="C:\Users\Shadrin-SV\Desktop\шадресс\DSC_002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09800"/>
            <a:ext cx="1752600" cy="1290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08" name="AutoShape 40"/>
          <p:cNvSpPr>
            <a:spLocks noChangeArrowheads="1"/>
          </p:cNvSpPr>
          <p:nvPr/>
        </p:nvSpPr>
        <p:spPr bwMode="gray">
          <a:xfrm>
            <a:off x="3810000" y="1524000"/>
            <a:ext cx="1600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409" name="Rectangle 41"/>
          <p:cNvSpPr>
            <a:spLocks noChangeArrowheads="1"/>
          </p:cNvSpPr>
          <p:nvPr/>
        </p:nvSpPr>
        <p:spPr bwMode="gray">
          <a:xfrm>
            <a:off x="3657600" y="1524000"/>
            <a:ext cx="1905000" cy="98488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400" b="1" dirty="0" smtClean="0"/>
              <a:t>Круглогодичная спартакиада</a:t>
            </a:r>
            <a:br>
              <a:rPr lang="ru-RU" altLang="ru-RU" sz="1400" b="1" dirty="0" smtClean="0"/>
            </a:br>
            <a:r>
              <a:rPr lang="ru-RU" altLang="ru-RU" sz="1400" b="1" dirty="0" smtClean="0"/>
              <a:t>среди </a:t>
            </a:r>
            <a:r>
              <a:rPr lang="ru-RU" altLang="ru-RU" sz="1400" b="1" dirty="0"/>
              <a:t>дворовых команд</a:t>
            </a:r>
            <a:r>
              <a:rPr lang="ru-RU" altLang="ru-RU" sz="1600" b="1" dirty="0"/>
              <a:t> </a:t>
            </a:r>
            <a:endParaRPr lang="en-US" altLang="ru-RU" sz="1600" b="1" dirty="0"/>
          </a:p>
        </p:txBody>
      </p:sp>
      <p:pic>
        <p:nvPicPr>
          <p:cNvPr id="58410" name="Picture 3" descr="C:\Users\Shadrin-SV\Desktop\телефон\петрозаводская 21\IMG_365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1447800" cy="995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1" name="Picture 3" descr="C:\Users\Shadrin-SV\Desktop\шадресс\ледниковый 16 марта\DSC_0109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3400"/>
            <a:ext cx="14478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2" name="Picture 2" descr="http://cs617930.vk.me/v617930945/15255/pSRio8RnmbY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67400"/>
            <a:ext cx="1447800" cy="92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13" name="Rectangle 12"/>
          <p:cNvSpPr>
            <a:spLocks noChangeArrowheads="1"/>
          </p:cNvSpPr>
          <p:nvPr/>
        </p:nvSpPr>
        <p:spPr bwMode="auto">
          <a:xfrm>
            <a:off x="4030663" y="2582863"/>
            <a:ext cx="1206500" cy="623149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ru-RU" altLang="ru-RU" sz="1200" dirty="0" smtClean="0">
                <a:solidFill>
                  <a:srgbClr val="002060"/>
                </a:solidFill>
              </a:rPr>
              <a:t>9</a:t>
            </a:r>
            <a:br>
              <a:rPr lang="ru-RU" altLang="ru-RU" sz="1200" dirty="0" smtClean="0">
                <a:solidFill>
                  <a:srgbClr val="002060"/>
                </a:solidFill>
              </a:rPr>
            </a:br>
            <a:r>
              <a:rPr lang="ru-RU" altLang="ru-RU" sz="1200" dirty="0" smtClean="0">
                <a:solidFill>
                  <a:srgbClr val="002060"/>
                </a:solidFill>
              </a:rPr>
              <a:t>видов спорта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ru-RU" altLang="ru-RU" sz="1200" dirty="0">
                <a:solidFill>
                  <a:srgbClr val="002060"/>
                </a:solidFill>
              </a:rPr>
              <a:t>600 чел.</a:t>
            </a:r>
            <a:endParaRPr lang="ru-RU" altLang="ru-RU" sz="600" dirty="0">
              <a:solidFill>
                <a:srgbClr val="002060"/>
              </a:solidFill>
            </a:endParaRPr>
          </a:p>
        </p:txBody>
      </p:sp>
      <p:sp>
        <p:nvSpPr>
          <p:cNvPr id="58414" name="AutoShape 46"/>
          <p:cNvSpPr>
            <a:spLocks noChangeArrowheads="1"/>
          </p:cNvSpPr>
          <p:nvPr/>
        </p:nvSpPr>
        <p:spPr bwMode="gray">
          <a:xfrm>
            <a:off x="5791200" y="3733800"/>
            <a:ext cx="3048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8415" name="Rectangle 47"/>
          <p:cNvSpPr>
            <a:spLocks noChangeArrowheads="1"/>
          </p:cNvSpPr>
          <p:nvPr/>
        </p:nvSpPr>
        <p:spPr bwMode="gray">
          <a:xfrm>
            <a:off x="5867400" y="3810000"/>
            <a:ext cx="2895600" cy="558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ru-RU" altLang="ru-RU" b="1"/>
              <a:t>Уличный тренажёрный комплекс</a:t>
            </a:r>
            <a:endParaRPr lang="en-US" alt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6" name="AutoShape 34"/>
          <p:cNvSpPr>
            <a:spLocks noChangeArrowheads="1"/>
          </p:cNvSpPr>
          <p:nvPr/>
        </p:nvSpPr>
        <p:spPr bwMode="gray">
          <a:xfrm>
            <a:off x="3276600" y="5257800"/>
            <a:ext cx="5191125" cy="660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53A9FF"/>
              </a:gs>
              <a:gs pos="100000">
                <a:srgbClr val="53A9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Subtitle 12"/>
          <p:cNvSpPr>
            <a:spLocks/>
          </p:cNvSpPr>
          <p:nvPr/>
        </p:nvSpPr>
        <p:spPr bwMode="auto">
          <a:xfrm>
            <a:off x="0" y="762001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800" b="1" dirty="0">
                <a:solidFill>
                  <a:schemeClr val="hlink"/>
                </a:solidFill>
              </a:rPr>
              <a:t>Оздоровление, отдых, труд</a:t>
            </a:r>
            <a:endParaRPr lang="en-US" altLang="ru-RU" sz="2800" b="1" dirty="0">
              <a:solidFill>
                <a:schemeClr val="hlink"/>
              </a:solidFill>
            </a:endParaRP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gray">
          <a:xfrm>
            <a:off x="3276600" y="2286000"/>
            <a:ext cx="5476875" cy="6731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ltGray">
          <a:xfrm>
            <a:off x="3276600" y="3276600"/>
            <a:ext cx="5334000" cy="6524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gray">
          <a:xfrm>
            <a:off x="3276600" y="4267200"/>
            <a:ext cx="5334000" cy="660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gray">
          <a:xfrm>
            <a:off x="3886200" y="2362200"/>
            <a:ext cx="518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000000"/>
                </a:solidFill>
                <a:cs typeface="Arial" charset="0"/>
              </a:rPr>
              <a:t>ДОЛ с дневным пребыванием при муниципальных образовательных организациях</a:t>
            </a:r>
            <a:endParaRPr lang="en-US" altLang="ru-RU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gray">
          <a:xfrm>
            <a:off x="3886200" y="3429000"/>
            <a:ext cx="434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000000"/>
                </a:solidFill>
                <a:cs typeface="Arial" charset="0"/>
              </a:rPr>
              <a:t>Загородные лагеря на территории РК</a:t>
            </a:r>
            <a:endParaRPr lang="en-US" altLang="ru-RU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gray">
          <a:xfrm>
            <a:off x="3886200" y="4343400"/>
            <a:ext cx="472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000000"/>
                </a:solidFill>
                <a:cs typeface="Arial" charset="0"/>
              </a:rPr>
              <a:t>Выезд за пределы РК (ДОЛ, санатории, экскурсионные туры)</a:t>
            </a:r>
            <a:endParaRPr lang="en-US" altLang="ru-RU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gray">
          <a:xfrm>
            <a:off x="3390900" y="2514600"/>
            <a:ext cx="419100" cy="249238"/>
          </a:xfrm>
          <a:prstGeom prst="rightArrow">
            <a:avLst>
              <a:gd name="adj1" fmla="val 50000"/>
              <a:gd name="adj2" fmla="val 70064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gray">
          <a:xfrm>
            <a:off x="3429000" y="3505200"/>
            <a:ext cx="419100" cy="249238"/>
          </a:xfrm>
          <a:prstGeom prst="rightArrow">
            <a:avLst>
              <a:gd name="adj1" fmla="val 50000"/>
              <a:gd name="adj2" fmla="val 70064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gray">
          <a:xfrm>
            <a:off x="3390900" y="4495800"/>
            <a:ext cx="419100" cy="249238"/>
          </a:xfrm>
          <a:prstGeom prst="rightArrow">
            <a:avLst>
              <a:gd name="adj1" fmla="val 50000"/>
              <a:gd name="adj2" fmla="val 70064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9407" name="Group 15"/>
          <p:cNvGrpSpPr>
            <a:grpSpLocks/>
          </p:cNvGrpSpPr>
          <p:nvPr/>
        </p:nvGrpSpPr>
        <p:grpSpPr bwMode="auto">
          <a:xfrm>
            <a:off x="1676400" y="4191000"/>
            <a:ext cx="1447800" cy="817563"/>
            <a:chOff x="471" y="272"/>
            <a:chExt cx="1161" cy="1539"/>
          </a:xfrm>
        </p:grpSpPr>
        <p:sp>
          <p:nvSpPr>
            <p:cNvPr id="59408" name="Oval 16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9" name="AutoShape 17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410" name="Group 18"/>
          <p:cNvGrpSpPr>
            <a:grpSpLocks/>
          </p:cNvGrpSpPr>
          <p:nvPr/>
        </p:nvGrpSpPr>
        <p:grpSpPr bwMode="auto">
          <a:xfrm>
            <a:off x="1676400" y="3200400"/>
            <a:ext cx="1447800" cy="817563"/>
            <a:chOff x="471" y="272"/>
            <a:chExt cx="1161" cy="1539"/>
          </a:xfrm>
        </p:grpSpPr>
        <p:sp>
          <p:nvSpPr>
            <p:cNvPr id="59411" name="Oval 19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12" name="AutoShape 20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413" name="Group 21"/>
          <p:cNvGrpSpPr>
            <a:grpSpLocks/>
          </p:cNvGrpSpPr>
          <p:nvPr/>
        </p:nvGrpSpPr>
        <p:grpSpPr bwMode="auto">
          <a:xfrm>
            <a:off x="1676400" y="2209800"/>
            <a:ext cx="1447800" cy="817563"/>
            <a:chOff x="471" y="272"/>
            <a:chExt cx="1161" cy="1539"/>
          </a:xfrm>
        </p:grpSpPr>
        <p:sp>
          <p:nvSpPr>
            <p:cNvPr id="59414" name="Oval 22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15" name="AutoShape 23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416" name="Text Box 24"/>
          <p:cNvSpPr txBox="1">
            <a:spLocks noChangeArrowheads="1"/>
          </p:cNvSpPr>
          <p:nvPr/>
        </p:nvSpPr>
        <p:spPr bwMode="black">
          <a:xfrm>
            <a:off x="1752600" y="2526268"/>
            <a:ext cx="1292225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8701 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charset="0"/>
              </a:rPr>
              <a:t>чел.</a:t>
            </a:r>
            <a:endParaRPr lang="en-US" alt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black">
          <a:xfrm>
            <a:off x="1676400" y="3503747"/>
            <a:ext cx="1292906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 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604 чел.</a:t>
            </a:r>
            <a:endParaRPr lang="en-US" alt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black">
          <a:xfrm>
            <a:off x="1831294" y="4507468"/>
            <a:ext cx="1216706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5180 чел.</a:t>
            </a:r>
            <a:endParaRPr lang="en-US" alt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9419" name="Rectangle 12"/>
          <p:cNvSpPr>
            <a:spLocks noChangeArrowheads="1"/>
          </p:cNvSpPr>
          <p:nvPr/>
        </p:nvSpPr>
        <p:spPr bwMode="auto">
          <a:xfrm>
            <a:off x="838200" y="1447800"/>
            <a:ext cx="7185025" cy="579438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itchFamily="2" charset="2"/>
              <a:buNone/>
            </a:pPr>
            <a:endParaRPr lang="ru-RU" altLang="ru-RU" sz="800" b="1">
              <a:solidFill>
                <a:srgbClr val="002060"/>
              </a:solidFill>
            </a:endParaRPr>
          </a:p>
          <a:p>
            <a:pPr algn="ctr"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002060"/>
                </a:solidFill>
              </a:rPr>
              <a:t>Формы организации отдыха и труда детей и подростков</a:t>
            </a:r>
          </a:p>
          <a:p>
            <a:pPr algn="ctr" eaLnBrk="1" hangingPunct="1">
              <a:lnSpc>
                <a:spcPct val="85000"/>
              </a:lnSpc>
              <a:buFont typeface="Wingdings" pitchFamily="2" charset="2"/>
              <a:buNone/>
            </a:pPr>
            <a:endParaRPr lang="ru-RU" altLang="ru-RU" sz="800" b="1">
              <a:solidFill>
                <a:srgbClr val="002060"/>
              </a:solidFill>
            </a:endParaRP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gray">
          <a:xfrm>
            <a:off x="3962400" y="5410200"/>
            <a:ext cx="3040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000000"/>
                </a:solidFill>
                <a:cs typeface="Arial" charset="0"/>
              </a:rPr>
              <a:t>Трудовая занятость</a:t>
            </a:r>
            <a:endParaRPr lang="en-US" altLang="ru-RU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421" name="AutoShape 29"/>
          <p:cNvSpPr>
            <a:spLocks noChangeArrowheads="1"/>
          </p:cNvSpPr>
          <p:nvPr/>
        </p:nvSpPr>
        <p:spPr bwMode="gray">
          <a:xfrm>
            <a:off x="3390900" y="5486400"/>
            <a:ext cx="419100" cy="249238"/>
          </a:xfrm>
          <a:prstGeom prst="rightArrow">
            <a:avLst>
              <a:gd name="adj1" fmla="val 50000"/>
              <a:gd name="adj2" fmla="val 70064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23" name="Oval 31"/>
          <p:cNvSpPr>
            <a:spLocks noChangeArrowheads="1"/>
          </p:cNvSpPr>
          <p:nvPr/>
        </p:nvSpPr>
        <p:spPr bwMode="ltGray">
          <a:xfrm>
            <a:off x="1676400" y="5800725"/>
            <a:ext cx="1444625" cy="192088"/>
          </a:xfrm>
          <a:prstGeom prst="ellipse">
            <a:avLst/>
          </a:prstGeom>
          <a:gradFill rotWithShape="1">
            <a:gsLst>
              <a:gs pos="0">
                <a:srgbClr val="C1CF9D"/>
              </a:gs>
              <a:gs pos="50000">
                <a:srgbClr val="C1CF9D">
                  <a:gamma/>
                  <a:tint val="42353"/>
                  <a:invGamma/>
                </a:srgbClr>
              </a:gs>
              <a:gs pos="100000">
                <a:srgbClr val="C1CF9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24" name="AutoShape 32"/>
          <p:cNvSpPr>
            <a:spLocks noChangeArrowheads="1"/>
          </p:cNvSpPr>
          <p:nvPr/>
        </p:nvSpPr>
        <p:spPr bwMode="ltGray">
          <a:xfrm>
            <a:off x="1676400" y="5202238"/>
            <a:ext cx="1444625" cy="817562"/>
          </a:xfrm>
          <a:prstGeom prst="can">
            <a:avLst>
              <a:gd name="adj" fmla="val 25000"/>
            </a:avLst>
          </a:prstGeom>
          <a:solidFill>
            <a:srgbClr val="0033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black">
          <a:xfrm>
            <a:off x="1678894" y="5486400"/>
            <a:ext cx="1445306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11800 чел.</a:t>
            </a:r>
            <a:endParaRPr lang="en-US" alt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9438" name="AutoShape 78"/>
          <p:cNvSpPr>
            <a:spLocks noChangeArrowheads="1"/>
          </p:cNvSpPr>
          <p:nvPr/>
        </p:nvSpPr>
        <p:spPr bwMode="gray">
          <a:xfrm>
            <a:off x="381000" y="2286000"/>
            <a:ext cx="1143000" cy="3657600"/>
          </a:xfrm>
          <a:prstGeom prst="rightArrow">
            <a:avLst>
              <a:gd name="adj1" fmla="val 48657"/>
              <a:gd name="adj2" fmla="val 61199"/>
            </a:avLst>
          </a:prstGeom>
          <a:solidFill>
            <a:srgbClr val="EAEAEA"/>
          </a:solidFill>
          <a:ln w="19050">
            <a:solidFill>
              <a:srgbClr val="A953FF"/>
            </a:solidFill>
            <a:miter lim="800000"/>
            <a:headEnd/>
            <a:tailEnd/>
          </a:ln>
          <a:effectLst>
            <a:outerShdw dist="28398" dir="3806097" algn="ctr" rotWithShape="0">
              <a:srgbClr val="B2B2B2"/>
            </a:outerShdw>
          </a:effectLst>
        </p:spPr>
        <p:txBody>
          <a:bodyPr wrap="none"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26285</a:t>
            </a:r>
            <a:br>
              <a:rPr lang="ru-RU" alt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alt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</a:t>
            </a:r>
            <a:endParaRPr lang="ru-RU" alt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6" descr="tr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73238"/>
            <a:ext cx="3024188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trud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005263"/>
            <a:ext cx="3019425" cy="2016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Subtitle 12"/>
          <p:cNvSpPr>
            <a:spLocks/>
          </p:cNvSpPr>
          <p:nvPr/>
        </p:nvSpPr>
        <p:spPr bwMode="auto">
          <a:xfrm>
            <a:off x="0" y="838200"/>
            <a:ext cx="9144000" cy="38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800" b="1">
                <a:solidFill>
                  <a:schemeClr val="hlink"/>
                </a:solidFill>
              </a:rPr>
              <a:t>Трудовая занятость</a:t>
            </a:r>
            <a:endParaRPr lang="en-US" altLang="ru-RU" sz="2800" b="1">
              <a:solidFill>
                <a:schemeClr val="hlink"/>
              </a:solidFill>
            </a:endParaRPr>
          </a:p>
        </p:txBody>
      </p:sp>
      <p:sp>
        <p:nvSpPr>
          <p:cNvPr id="60423" name="Rectangle 12"/>
          <p:cNvSpPr>
            <a:spLocks noChangeArrowheads="1"/>
          </p:cNvSpPr>
          <p:nvPr/>
        </p:nvSpPr>
        <p:spPr bwMode="auto">
          <a:xfrm>
            <a:off x="152400" y="1524000"/>
            <a:ext cx="5562600" cy="2722447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513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В летний период охвачены трудовой деятельностью:</a:t>
            </a:r>
          </a:p>
          <a:p>
            <a:pPr lvl="1" eaLnBrk="1" hangingPunct="1">
              <a:lnSpc>
                <a:spcPct val="85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ru-RU" b="1" dirty="0">
                <a:solidFill>
                  <a:srgbClr val="002060"/>
                </a:solidFill>
              </a:rPr>
              <a:t>1805 чел.</a:t>
            </a:r>
            <a:r>
              <a:rPr lang="ru-RU" altLang="ru-RU" dirty="0">
                <a:solidFill>
                  <a:srgbClr val="002060"/>
                </a:solidFill>
              </a:rPr>
              <a:t> - в трудовых объединениях на базе </a:t>
            </a:r>
            <a:r>
              <a:rPr lang="ru-RU" altLang="ru-RU" dirty="0" err="1">
                <a:solidFill>
                  <a:srgbClr val="002060"/>
                </a:solidFill>
              </a:rPr>
              <a:t>МОО</a:t>
            </a:r>
            <a:r>
              <a:rPr lang="ru-RU" altLang="ru-RU" dirty="0">
                <a:solidFill>
                  <a:srgbClr val="002060"/>
                </a:solidFill>
              </a:rPr>
              <a:t> и предприятий  ЖКХ, в </a:t>
            </a:r>
            <a:r>
              <a:rPr lang="ru-RU" altLang="ru-RU" dirty="0" err="1">
                <a:solidFill>
                  <a:srgbClr val="002060"/>
                </a:solidFill>
              </a:rPr>
              <a:t>т.ч</a:t>
            </a:r>
            <a:r>
              <a:rPr lang="ru-RU" altLang="ru-RU" dirty="0">
                <a:solidFill>
                  <a:srgbClr val="002060"/>
                </a:solidFill>
              </a:rPr>
              <a:t>.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35 отрядов мэра</a:t>
            </a:r>
            <a:r>
              <a:rPr lang="ru-RU" altLang="ru-RU" dirty="0">
                <a:solidFill>
                  <a:srgbClr val="002060"/>
                </a:solidFill>
              </a:rPr>
              <a:t>;</a:t>
            </a:r>
          </a:p>
          <a:p>
            <a:pPr lvl="1"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ru-RU" altLang="ru-RU" b="1" dirty="0">
                <a:solidFill>
                  <a:srgbClr val="002060"/>
                </a:solidFill>
              </a:rPr>
              <a:t>1659 чел.</a:t>
            </a:r>
            <a:r>
              <a:rPr lang="ru-RU" altLang="ru-RU" dirty="0">
                <a:solidFill>
                  <a:srgbClr val="002060"/>
                </a:solidFill>
              </a:rPr>
              <a:t>  - индивидуальное трудоустройство;</a:t>
            </a:r>
          </a:p>
          <a:p>
            <a:pPr lvl="1"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ru-RU" altLang="ru-RU" b="1" dirty="0">
                <a:solidFill>
                  <a:srgbClr val="002060"/>
                </a:solidFill>
              </a:rPr>
              <a:t>8336 чел.</a:t>
            </a:r>
            <a:r>
              <a:rPr lang="ru-RU" altLang="ru-RU" dirty="0">
                <a:solidFill>
                  <a:srgbClr val="002060"/>
                </a:solidFill>
              </a:rPr>
              <a:t> – летняя трудовая практика.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Общее количество – 11800 чел.</a:t>
            </a:r>
          </a:p>
        </p:txBody>
      </p:sp>
      <p:pic>
        <p:nvPicPr>
          <p:cNvPr id="60424" name="Picture 8" descr="20120706-stud-otryad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2895600" cy="2187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9" descr="687474703a2f2f70726f73796b7479766b61722e72752f66696c65732f696d61676563616368652f546869636b626f782f696d616765732f6e6577732f32303132303931312d747275646f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400"/>
            <a:ext cx="28194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228600" y="914400"/>
          <a:ext cx="83058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8" name="Диаграмма" r:id="rId3" imgW="8820049" imgH="6438997" progId="MSGraph.Chart.8">
                  <p:embed followColorScheme="full"/>
                </p:oleObj>
              </mc:Choice>
              <mc:Fallback>
                <p:oleObj name="Диаграмма" r:id="rId3" imgW="8820049" imgH="6438997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495"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3058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69" name="Picture 2" descr="C:\Users\Игорь\Desktop\экоигра\AfXz8tWi1Z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371600"/>
            <a:ext cx="2214562" cy="1328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 Box 7"/>
          <p:cNvSpPr txBox="1">
            <a:spLocks noChangeArrowheads="1"/>
          </p:cNvSpPr>
          <p:nvPr/>
        </p:nvSpPr>
        <p:spPr bwMode="auto">
          <a:xfrm rot="1384830">
            <a:off x="2438400" y="1981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>
                <a:cs typeface="Arial" charset="0"/>
              </a:rPr>
              <a:t>Детские оздоровительные лагеря с дневным пребыванием</a:t>
            </a:r>
          </a:p>
        </p:txBody>
      </p:sp>
      <p:pic>
        <p:nvPicPr>
          <p:cNvPr id="62471" name="Picture 13" descr="687474703a2f2f70726f73796b7479766b61722e72752f66696c65732f696d61676563616368652f546869636b626f782f696d616765732f6e6577732f32303132303931312d747275646f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2082800" cy="1322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Text Box 8"/>
          <p:cNvSpPr txBox="1">
            <a:spLocks noChangeArrowheads="1"/>
          </p:cNvSpPr>
          <p:nvPr/>
        </p:nvSpPr>
        <p:spPr bwMode="auto">
          <a:xfrm rot="18855211">
            <a:off x="4417598" y="1799800"/>
            <a:ext cx="177686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dirty="0">
                <a:cs typeface="Arial" charset="0"/>
              </a:rPr>
              <a:t>Трудовые объединения при образовательных организациях и предприятиях ЖКХ</a:t>
            </a:r>
          </a:p>
        </p:txBody>
      </p:sp>
      <p:pic>
        <p:nvPicPr>
          <p:cNvPr id="62473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14663"/>
            <a:ext cx="1752600" cy="1328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562600" y="3124200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>
                <a:cs typeface="Arial" charset="0"/>
              </a:rPr>
              <a:t>Трудовые объединения «Юный инспектор движения»</a:t>
            </a:r>
          </a:p>
        </p:txBody>
      </p:sp>
      <p:sp>
        <p:nvSpPr>
          <p:cNvPr id="62475" name="Text Box 12"/>
          <p:cNvSpPr txBox="1">
            <a:spLocks noChangeArrowheads="1"/>
          </p:cNvSpPr>
          <p:nvPr/>
        </p:nvSpPr>
        <p:spPr bwMode="auto">
          <a:xfrm rot="2759781">
            <a:off x="4511675" y="4435475"/>
            <a:ext cx="1828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cs typeface="Arial" charset="0"/>
              </a:rPr>
              <a:t>Экскурсионные туры в Москву и Санкт-Петербург</a:t>
            </a:r>
          </a:p>
        </p:txBody>
      </p:sp>
      <p:pic>
        <p:nvPicPr>
          <p:cNvPr id="62476" name="Picture 14" descr="IMG_20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57750"/>
            <a:ext cx="2057400" cy="1541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7" name="Text Box 14"/>
          <p:cNvSpPr txBox="1">
            <a:spLocks noChangeArrowheads="1"/>
          </p:cNvSpPr>
          <p:nvPr/>
        </p:nvSpPr>
        <p:spPr bwMode="auto">
          <a:xfrm rot="-2319588">
            <a:off x="2514600" y="4419600"/>
            <a:ext cx="1676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>
                <a:cs typeface="Arial" charset="0"/>
              </a:rPr>
              <a:t>Отряды мэра, в т.ч. отряды мэра «Экодозор»</a:t>
            </a:r>
          </a:p>
        </p:txBody>
      </p:sp>
      <p:pic>
        <p:nvPicPr>
          <p:cNvPr id="62478" name="Picture 5" descr="IMG_86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57750"/>
            <a:ext cx="2036763" cy="1531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9" name="Text Box 16"/>
          <p:cNvSpPr txBox="1">
            <a:spLocks noChangeArrowheads="1"/>
          </p:cNvSpPr>
          <p:nvPr/>
        </p:nvSpPr>
        <p:spPr bwMode="auto">
          <a:xfrm>
            <a:off x="1600200" y="3352800"/>
            <a:ext cx="1490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>
                <a:cs typeface="Arial" charset="0"/>
              </a:rPr>
              <a:t>Трудовая практика</a:t>
            </a:r>
          </a:p>
        </p:txBody>
      </p:sp>
      <p:pic>
        <p:nvPicPr>
          <p:cNvPr id="62480" name="Picture 3" descr="C:\Users\Игорь\Desktop\Новый_рисунок_(8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2613"/>
            <a:ext cx="1752600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2" name="Subtitle 12"/>
          <p:cNvSpPr>
            <a:spLocks/>
          </p:cNvSpPr>
          <p:nvPr/>
        </p:nvSpPr>
        <p:spPr bwMode="auto">
          <a:xfrm>
            <a:off x="0" y="762001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800" b="1" dirty="0">
                <a:solidFill>
                  <a:schemeClr val="hlink"/>
                </a:solidFill>
              </a:rPr>
              <a:t>Направления летней кампании</a:t>
            </a:r>
            <a:endParaRPr lang="en-US" altLang="ru-RU" sz="28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Subtitle 12"/>
          <p:cNvSpPr>
            <a:spLocks/>
          </p:cNvSpPr>
          <p:nvPr/>
        </p:nvSpPr>
        <p:spPr bwMode="auto">
          <a:xfrm>
            <a:off x="0" y="762001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800" b="1">
                <a:solidFill>
                  <a:schemeClr val="hlink"/>
                </a:solidFill>
              </a:rPr>
              <a:t>Наши достижения</a:t>
            </a:r>
            <a:endParaRPr lang="en-US" altLang="ru-RU" sz="2800" b="1">
              <a:solidFill>
                <a:schemeClr val="hlink"/>
              </a:solidFill>
            </a:endParaRP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gray">
          <a:xfrm>
            <a:off x="457200" y="1447800"/>
            <a:ext cx="2133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457200" y="1447800"/>
            <a:ext cx="2133600" cy="730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Лучшие организации дополнительного образования</a:t>
            </a:r>
          </a:p>
        </p:txBody>
      </p:sp>
      <p:sp>
        <p:nvSpPr>
          <p:cNvPr id="63499" name="Rectangle 12"/>
          <p:cNvSpPr>
            <a:spLocks noChangeArrowheads="1"/>
          </p:cNvSpPr>
          <p:nvPr/>
        </p:nvSpPr>
        <p:spPr bwMode="auto">
          <a:xfrm>
            <a:off x="152400" y="2286000"/>
            <a:ext cx="2801938" cy="598488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b="1" dirty="0">
                <a:solidFill>
                  <a:srgbClr val="002060"/>
                </a:solidFill>
              </a:rPr>
              <a:t>Всероссийский конкурс</a:t>
            </a:r>
            <a:br>
              <a:rPr lang="ru-RU" altLang="ru-RU" sz="1000" b="1" dirty="0">
                <a:solidFill>
                  <a:srgbClr val="002060"/>
                </a:solidFill>
              </a:rPr>
            </a:br>
            <a:r>
              <a:rPr lang="ru-RU" altLang="ru-RU" sz="1000" b="1" dirty="0">
                <a:solidFill>
                  <a:srgbClr val="002060"/>
                </a:solidFill>
              </a:rPr>
              <a:t>«Лучшее учреждение дополнительного образования детей – 2014»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228600" y="3048000"/>
            <a:ext cx="1387475" cy="7831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39000"/>
                </a:srgbClr>
              </a:gs>
              <a:gs pos="50000">
                <a:srgbClr val="99CCFF">
                  <a:gamma/>
                  <a:tint val="0"/>
                  <a:invGamma/>
                </a:srgbClr>
              </a:gs>
              <a:gs pos="100000">
                <a:srgbClr val="99CCFF">
                  <a:alpha val="3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b="1" dirty="0">
                <a:solidFill>
                  <a:srgbClr val="002060"/>
                </a:solidFill>
              </a:rPr>
              <a:t>МАУДО «Дворец творчества детей и учащейся </a:t>
            </a:r>
            <a:r>
              <a:rPr lang="ru-RU" altLang="ru-RU" sz="1000" b="1" dirty="0" smtClean="0">
                <a:solidFill>
                  <a:srgbClr val="002060"/>
                </a:solidFill>
              </a:rPr>
              <a:t>молодёжи»</a:t>
            </a:r>
            <a:endParaRPr lang="ru-RU" altLang="ru-RU" sz="1000" b="1" dirty="0">
              <a:solidFill>
                <a:srgbClr val="002060"/>
              </a:solidFill>
            </a:endParaRPr>
          </a:p>
        </p:txBody>
      </p:sp>
      <p:sp>
        <p:nvSpPr>
          <p:cNvPr id="63501" name="Rectangle 12"/>
          <p:cNvSpPr>
            <a:spLocks noChangeArrowheads="1"/>
          </p:cNvSpPr>
          <p:nvPr/>
        </p:nvSpPr>
        <p:spPr bwMode="auto">
          <a:xfrm>
            <a:off x="304800" y="5715000"/>
            <a:ext cx="1465263" cy="430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39000"/>
                </a:srgbClr>
              </a:gs>
              <a:gs pos="50000">
                <a:srgbClr val="99CCFF">
                  <a:gamma/>
                  <a:tint val="0"/>
                  <a:invGamma/>
                </a:srgbClr>
              </a:gs>
              <a:gs pos="100000">
                <a:srgbClr val="99CCFF">
                  <a:alpha val="3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b="1">
                <a:solidFill>
                  <a:srgbClr val="002060"/>
                </a:solidFill>
              </a:rPr>
              <a:t>МАОУ ДОД «Школа искусств»</a:t>
            </a:r>
          </a:p>
        </p:txBody>
      </p:sp>
      <p:sp>
        <p:nvSpPr>
          <p:cNvPr id="63502" name="Rectangle 12"/>
          <p:cNvSpPr>
            <a:spLocks noChangeArrowheads="1"/>
          </p:cNvSpPr>
          <p:nvPr/>
        </p:nvSpPr>
        <p:spPr bwMode="auto">
          <a:xfrm>
            <a:off x="228600" y="4953000"/>
            <a:ext cx="2786063" cy="430213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b="1">
                <a:solidFill>
                  <a:srgbClr val="002060"/>
                </a:solidFill>
              </a:rPr>
              <a:t>Республиканский конкурс</a:t>
            </a:r>
            <a:br>
              <a:rPr lang="ru-RU" altLang="ru-RU" sz="1000" b="1">
                <a:solidFill>
                  <a:srgbClr val="002060"/>
                </a:solidFill>
              </a:rPr>
            </a:br>
            <a:r>
              <a:rPr lang="ru-RU" altLang="ru-RU" sz="1000" b="1">
                <a:solidFill>
                  <a:srgbClr val="002060"/>
                </a:solidFill>
              </a:rPr>
              <a:t>«Лучшая городская школа искусств РК»</a:t>
            </a:r>
          </a:p>
        </p:txBody>
      </p:sp>
      <p:sp>
        <p:nvSpPr>
          <p:cNvPr id="63503" name="Rectangle 12"/>
          <p:cNvSpPr>
            <a:spLocks noChangeArrowheads="1"/>
          </p:cNvSpPr>
          <p:nvPr/>
        </p:nvSpPr>
        <p:spPr bwMode="auto">
          <a:xfrm>
            <a:off x="228600" y="4114800"/>
            <a:ext cx="1389063" cy="430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39000"/>
                </a:srgbClr>
              </a:gs>
              <a:gs pos="50000">
                <a:srgbClr val="99CCFF">
                  <a:gamma/>
                  <a:tint val="0"/>
                  <a:invGamma/>
                </a:srgbClr>
              </a:gs>
              <a:gs pos="100000">
                <a:srgbClr val="99CCFF">
                  <a:alpha val="3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b="1">
                <a:solidFill>
                  <a:srgbClr val="002060"/>
                </a:solidFill>
              </a:rPr>
              <a:t>МАОУ ДОД «Школа искусств»</a:t>
            </a:r>
          </a:p>
        </p:txBody>
      </p:sp>
      <p:pic>
        <p:nvPicPr>
          <p:cNvPr id="63504" name="Picture 16" descr="DSC02843"/>
          <p:cNvPicPr>
            <a:picLocks noChangeAspect="1" noChangeArrowheads="1"/>
          </p:cNvPicPr>
          <p:nvPr/>
        </p:nvPicPr>
        <p:blipFill>
          <a:blip r:embed="rId2">
            <a:lum bright="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17950"/>
            <a:ext cx="1295400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5" name="Picture 17" descr="IMG_0931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01950"/>
            <a:ext cx="12954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6" name="Picture 18" descr="IMG_09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2895600"/>
            <a:ext cx="1084262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07" name="AutoShape 19"/>
          <p:cNvSpPr>
            <a:spLocks noChangeArrowheads="1"/>
          </p:cNvSpPr>
          <p:nvPr/>
        </p:nvSpPr>
        <p:spPr bwMode="gray">
          <a:xfrm>
            <a:off x="3581400" y="1447800"/>
            <a:ext cx="2133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3581400" y="1600200"/>
            <a:ext cx="2133600" cy="5175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Национальный реестр</a:t>
            </a:r>
          </a:p>
        </p:txBody>
      </p:sp>
      <p:sp>
        <p:nvSpPr>
          <p:cNvPr id="63509" name="Rectangle 12"/>
          <p:cNvSpPr>
            <a:spLocks noChangeArrowheads="1"/>
          </p:cNvSpPr>
          <p:nvPr/>
        </p:nvSpPr>
        <p:spPr bwMode="auto">
          <a:xfrm>
            <a:off x="3429000" y="2359025"/>
            <a:ext cx="2581275" cy="496888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2060"/>
                </a:solidFill>
              </a:rPr>
              <a:t>«Ведущее образовательное учреждение года»</a:t>
            </a:r>
          </a:p>
        </p:txBody>
      </p:sp>
      <p:sp>
        <p:nvSpPr>
          <p:cNvPr id="63510" name="Rectangle 12"/>
          <p:cNvSpPr>
            <a:spLocks noChangeArrowheads="1"/>
          </p:cNvSpPr>
          <p:nvPr/>
        </p:nvSpPr>
        <p:spPr bwMode="auto">
          <a:xfrm>
            <a:off x="3352800" y="3352800"/>
            <a:ext cx="1500188" cy="7831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39000"/>
                </a:srgbClr>
              </a:gs>
              <a:gs pos="50000">
                <a:srgbClr val="99CCFF">
                  <a:gamma/>
                  <a:tint val="0"/>
                  <a:invGamma/>
                </a:srgbClr>
              </a:gs>
              <a:gs pos="100000">
                <a:srgbClr val="99CCFF">
                  <a:alpha val="3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b="1" dirty="0">
                <a:solidFill>
                  <a:srgbClr val="002060"/>
                </a:solidFill>
              </a:rPr>
              <a:t>МАУДО «Дворец творчества детей и </a:t>
            </a:r>
            <a:r>
              <a:rPr lang="ru-RU" altLang="ru-RU" sz="1000" b="1" dirty="0" smtClean="0">
                <a:solidFill>
                  <a:srgbClr val="002060"/>
                </a:solidFill>
              </a:rPr>
              <a:t>учащейся молодёжи»</a:t>
            </a:r>
            <a:endParaRPr lang="ru-RU" altLang="ru-RU" sz="1000" b="1" dirty="0">
              <a:solidFill>
                <a:srgbClr val="002060"/>
              </a:solidFill>
            </a:endParaRPr>
          </a:p>
        </p:txBody>
      </p:sp>
      <p:sp>
        <p:nvSpPr>
          <p:cNvPr id="63511" name="AutoShape 23"/>
          <p:cNvSpPr>
            <a:spLocks noChangeArrowheads="1"/>
          </p:cNvSpPr>
          <p:nvPr/>
        </p:nvSpPr>
        <p:spPr bwMode="gray">
          <a:xfrm>
            <a:off x="6553200" y="1447800"/>
            <a:ext cx="2133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6553200" y="1600200"/>
            <a:ext cx="2133600" cy="5175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Экспериментальные площадки</a:t>
            </a:r>
          </a:p>
        </p:txBody>
      </p:sp>
      <p:sp>
        <p:nvSpPr>
          <p:cNvPr id="63513" name="Rectangle 12"/>
          <p:cNvSpPr>
            <a:spLocks noChangeArrowheads="1"/>
          </p:cNvSpPr>
          <p:nvPr/>
        </p:nvSpPr>
        <p:spPr bwMode="auto">
          <a:xfrm>
            <a:off x="6248400" y="2286000"/>
            <a:ext cx="2801938" cy="612934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b="1" dirty="0">
                <a:solidFill>
                  <a:srgbClr val="002060"/>
                </a:solidFill>
              </a:rPr>
              <a:t>по реализации федеральных государственных требований к предпрофессиональным программам</a:t>
            </a:r>
          </a:p>
        </p:txBody>
      </p:sp>
      <p:sp>
        <p:nvSpPr>
          <p:cNvPr id="63515" name="Rectangle 12"/>
          <p:cNvSpPr>
            <a:spLocks noChangeArrowheads="1"/>
          </p:cNvSpPr>
          <p:nvPr/>
        </p:nvSpPr>
        <p:spPr bwMode="auto">
          <a:xfrm>
            <a:off x="6477000" y="3124200"/>
            <a:ext cx="2405063" cy="5984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39000"/>
                </a:srgbClr>
              </a:gs>
              <a:gs pos="50000">
                <a:srgbClr val="99CCFF">
                  <a:gamma/>
                  <a:tint val="0"/>
                  <a:invGamma/>
                </a:srgbClr>
              </a:gs>
              <a:gs pos="100000">
                <a:srgbClr val="99CCFF">
                  <a:alpha val="3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b="1">
                <a:solidFill>
                  <a:srgbClr val="002060"/>
                </a:solidFill>
              </a:rPr>
              <a:t>МАОУ ДОД «Сыктывкарская детская музыкально-хоровая школа»</a:t>
            </a:r>
          </a:p>
        </p:txBody>
      </p:sp>
      <p:pic>
        <p:nvPicPr>
          <p:cNvPr id="63516" name="Picture 28" descr="дипломы 003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29200"/>
            <a:ext cx="10588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17" name="Rectangle 12"/>
          <p:cNvSpPr>
            <a:spLocks noChangeArrowheads="1"/>
          </p:cNvSpPr>
          <p:nvPr/>
        </p:nvSpPr>
        <p:spPr bwMode="auto">
          <a:xfrm>
            <a:off x="3200400" y="5562600"/>
            <a:ext cx="1600200" cy="7831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39000"/>
                </a:srgbClr>
              </a:gs>
              <a:gs pos="50000">
                <a:srgbClr val="99CCFF">
                  <a:gamma/>
                  <a:tint val="0"/>
                  <a:invGamma/>
                </a:srgbClr>
              </a:gs>
              <a:gs pos="100000">
                <a:srgbClr val="99CCFF">
                  <a:alpha val="3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b="1" dirty="0">
                <a:solidFill>
                  <a:srgbClr val="002060"/>
                </a:solidFill>
              </a:rPr>
              <a:t>МАУДО «Дворец творчества детей и учащейся </a:t>
            </a:r>
            <a:r>
              <a:rPr lang="ru-RU" altLang="ru-RU" sz="1000" b="1" dirty="0" smtClean="0">
                <a:solidFill>
                  <a:srgbClr val="002060"/>
                </a:solidFill>
              </a:rPr>
              <a:t>молодёжи»</a:t>
            </a:r>
            <a:endParaRPr lang="ru-RU" altLang="ru-RU" sz="1000" b="1" dirty="0">
              <a:solidFill>
                <a:srgbClr val="002060"/>
              </a:solidFill>
            </a:endParaRPr>
          </a:p>
        </p:txBody>
      </p:sp>
      <p:pic>
        <p:nvPicPr>
          <p:cNvPr id="63518" name="Picture 30" descr="диплом 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10080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9" name="Picture 31" descr="дипломы 001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5410200"/>
            <a:ext cx="9017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20" name="Picture 32" descr="медаль  100 лучших школ Роси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32338"/>
            <a:ext cx="1752600" cy="1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21" name="Rectangle 12"/>
          <p:cNvSpPr>
            <a:spLocks noChangeArrowheads="1"/>
          </p:cNvSpPr>
          <p:nvPr/>
        </p:nvSpPr>
        <p:spPr bwMode="auto">
          <a:xfrm>
            <a:off x="6477000" y="3886200"/>
            <a:ext cx="2362200" cy="465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39000"/>
                </a:srgbClr>
              </a:gs>
              <a:gs pos="50000">
                <a:srgbClr val="99CCFF">
                  <a:gamma/>
                  <a:tint val="0"/>
                  <a:invGamma/>
                </a:srgbClr>
              </a:gs>
              <a:gs pos="100000">
                <a:srgbClr val="99CCFF">
                  <a:alpha val="3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600" b="1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1000" b="1">
                <a:solidFill>
                  <a:srgbClr val="002060"/>
                </a:solidFill>
              </a:rPr>
              <a:t>МАОУ ДОД «Школа искусств»</a:t>
            </a:r>
          </a:p>
          <a:p>
            <a:pPr eaLnBrk="1" hangingPunct="1"/>
            <a:endParaRPr lang="ru-RU" altLang="ru-RU" sz="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Subtitle 12"/>
          <p:cNvSpPr>
            <a:spLocks/>
          </p:cNvSpPr>
          <p:nvPr/>
        </p:nvSpPr>
        <p:spPr bwMode="auto">
          <a:xfrm>
            <a:off x="0" y="762001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800" b="1">
                <a:solidFill>
                  <a:schemeClr val="hlink"/>
                </a:solidFill>
              </a:rPr>
              <a:t>Наши достижения</a:t>
            </a:r>
            <a:endParaRPr lang="en-US" altLang="ru-RU" sz="2800" b="1">
              <a:solidFill>
                <a:schemeClr val="hlink"/>
              </a:solidFill>
            </a:endParaRPr>
          </a:p>
        </p:txBody>
      </p:sp>
      <p:sp>
        <p:nvSpPr>
          <p:cNvPr id="72709" name="Rectangle 12"/>
          <p:cNvSpPr>
            <a:spLocks noChangeArrowheads="1"/>
          </p:cNvSpPr>
          <p:nvPr/>
        </p:nvSpPr>
        <p:spPr bwMode="auto">
          <a:xfrm>
            <a:off x="168749" y="1449387"/>
            <a:ext cx="5105400" cy="630238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ru-RU" altLang="ru-RU" sz="400" b="1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200" b="1">
                <a:solidFill>
                  <a:srgbClr val="002060"/>
                </a:solidFill>
              </a:rPr>
              <a:t>9 детских творческих коллективов имеют звание «Образцовый детский коллектив»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400" b="1">
              <a:solidFill>
                <a:srgbClr val="002060"/>
              </a:solidFill>
            </a:endParaRPr>
          </a:p>
        </p:txBody>
      </p:sp>
      <p:sp>
        <p:nvSpPr>
          <p:cNvPr id="72710" name="Rectangle 12"/>
          <p:cNvSpPr>
            <a:spLocks noChangeArrowheads="1"/>
          </p:cNvSpPr>
          <p:nvPr/>
        </p:nvSpPr>
        <p:spPr bwMode="auto">
          <a:xfrm>
            <a:off x="152400" y="4876800"/>
            <a:ext cx="5105400" cy="698500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ru-RU" sz="1200" b="1">
                <a:solidFill>
                  <a:srgbClr val="002060"/>
                </a:solidFill>
              </a:rPr>
              <a:t>I</a:t>
            </a:r>
            <a:r>
              <a:rPr lang="ru-RU" altLang="ru-RU" sz="1200" b="1">
                <a:solidFill>
                  <a:srgbClr val="002060"/>
                </a:solidFill>
              </a:rPr>
              <a:t> место в общекомандном зачете круглогодичной юношеской Спартакиады среди муниципальных образований Республики Коми в 2014 году</a:t>
            </a:r>
          </a:p>
        </p:txBody>
      </p:sp>
      <p:sp>
        <p:nvSpPr>
          <p:cNvPr id="72711" name="Rectangle 12"/>
          <p:cNvSpPr>
            <a:spLocks noChangeArrowheads="1"/>
          </p:cNvSpPr>
          <p:nvPr/>
        </p:nvSpPr>
        <p:spPr bwMode="auto">
          <a:xfrm>
            <a:off x="152400" y="5638800"/>
            <a:ext cx="5105400" cy="698500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ru-RU" sz="1200" b="1">
                <a:solidFill>
                  <a:srgbClr val="002060"/>
                </a:solidFill>
              </a:rPr>
              <a:t>I</a:t>
            </a:r>
            <a:r>
              <a:rPr lang="ru-RU" altLang="ru-RU" sz="1200" b="1">
                <a:solidFill>
                  <a:srgbClr val="002060"/>
                </a:solidFill>
              </a:rPr>
              <a:t> место в республиканской Спартакиаде учащихся образовательных учреждений «За здоровую Республику Коми в </a:t>
            </a:r>
            <a:r>
              <a:rPr lang="en-US" altLang="ru-RU" sz="1200" b="1">
                <a:solidFill>
                  <a:srgbClr val="002060"/>
                </a:solidFill>
              </a:rPr>
              <a:t>XXI</a:t>
            </a:r>
            <a:r>
              <a:rPr lang="ru-RU" altLang="ru-RU" sz="1200" b="1">
                <a:solidFill>
                  <a:srgbClr val="002060"/>
                </a:solidFill>
              </a:rPr>
              <a:t> веке»</a:t>
            </a:r>
          </a:p>
        </p:txBody>
      </p:sp>
      <p:pic>
        <p:nvPicPr>
          <p:cNvPr id="72712" name="Picture 8" descr="IMG_1123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4624"/>
            <a:ext cx="1905000" cy="1298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IMG_1591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63675"/>
            <a:ext cx="1752600" cy="1279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4" name="Picture 10" descr="IMG_1922"/>
          <p:cNvPicPr>
            <a:picLocks noChangeAspect="1" noChangeArrowheads="1"/>
          </p:cNvPicPr>
          <p:nvPr/>
        </p:nvPicPr>
        <p:blipFill>
          <a:blip r:embed="rId4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18288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139179" y="4113212"/>
            <a:ext cx="5105400" cy="698500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altLang="ru-RU" sz="1200" b="1">
                <a:solidFill>
                  <a:srgbClr val="002060"/>
                </a:solidFill>
              </a:rPr>
              <a:t>Юные сыктывкарские спортсмены стали победителями первенства Европы и Мира по тхэквондо ИТФ (август 2014, Душанбе)</a:t>
            </a:r>
          </a:p>
        </p:txBody>
      </p:sp>
      <p:sp>
        <p:nvSpPr>
          <p:cNvPr id="72717" name="Rectangle 12"/>
          <p:cNvSpPr>
            <a:spLocks noChangeArrowheads="1"/>
          </p:cNvSpPr>
          <p:nvPr/>
        </p:nvSpPr>
        <p:spPr bwMode="auto">
          <a:xfrm>
            <a:off x="139179" y="3100387"/>
            <a:ext cx="5086350" cy="936625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altLang="ru-RU" sz="1200" b="1">
                <a:solidFill>
                  <a:srgbClr val="002060"/>
                </a:solidFill>
              </a:rPr>
              <a:t>Юные сыктывкарские спортсмены стали </a:t>
            </a:r>
            <a:r>
              <a:rPr lang="ru-RU" altLang="ru-RU" sz="1300" b="1">
                <a:solidFill>
                  <a:srgbClr val="002060"/>
                </a:solidFill>
              </a:rPr>
              <a:t>победителями</a:t>
            </a:r>
            <a:r>
              <a:rPr lang="ru-RU" altLang="ru-RU" sz="1200" b="1">
                <a:solidFill>
                  <a:srgbClr val="002060"/>
                </a:solidFill>
              </a:rPr>
              <a:t> первенства Европы и Мира по тхэквондо ИТФ (август 2014, Душанбе); </a:t>
            </a:r>
            <a:r>
              <a:rPr lang="ru-RU" altLang="ru-RU" sz="1300" b="1">
                <a:solidFill>
                  <a:srgbClr val="002060"/>
                </a:solidFill>
              </a:rPr>
              <a:t>призеры</a:t>
            </a:r>
            <a:r>
              <a:rPr lang="ru-RU" altLang="ru-RU" sz="1200" b="1">
                <a:solidFill>
                  <a:srgbClr val="002060"/>
                </a:solidFill>
              </a:rPr>
              <a:t> Чемпионата и Первенства Европы по тхэквондо ГТФ (март 2014, Швейцария, Давос)</a:t>
            </a:r>
          </a:p>
        </p:txBody>
      </p:sp>
      <p:sp>
        <p:nvSpPr>
          <p:cNvPr id="72718" name="Rectangle 12"/>
          <p:cNvSpPr>
            <a:spLocks noChangeArrowheads="1"/>
          </p:cNvSpPr>
          <p:nvPr/>
        </p:nvSpPr>
        <p:spPr bwMode="auto">
          <a:xfrm>
            <a:off x="139179" y="2133600"/>
            <a:ext cx="5105400" cy="919401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altLang="ru-RU" sz="1200" b="1" dirty="0">
                <a:solidFill>
                  <a:srgbClr val="002060"/>
                </a:solidFill>
              </a:rPr>
              <a:t>Команды МОУ «</a:t>
            </a:r>
            <a:r>
              <a:rPr lang="ru-RU" altLang="ru-RU" sz="1200" b="1" dirty="0" err="1">
                <a:solidFill>
                  <a:srgbClr val="002060"/>
                </a:solidFill>
              </a:rPr>
              <a:t>СОШ</a:t>
            </a:r>
            <a:r>
              <a:rPr lang="ru-RU" altLang="ru-RU" sz="1200" b="1" dirty="0">
                <a:solidFill>
                  <a:srgbClr val="002060"/>
                </a:solidFill>
              </a:rPr>
              <a:t> № 9» во Всероссийских соревнованиях «Президентские спортивные игры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»</a:t>
            </a:r>
            <a:br>
              <a:rPr lang="ru-RU" altLang="ru-RU" sz="1200" b="1" dirty="0" smtClean="0">
                <a:solidFill>
                  <a:srgbClr val="002060"/>
                </a:solidFill>
              </a:rPr>
            </a:br>
            <a:r>
              <a:rPr lang="ru-RU" altLang="ru-RU" sz="1200" b="1" dirty="0" smtClean="0">
                <a:solidFill>
                  <a:srgbClr val="002060"/>
                </a:solidFill>
              </a:rPr>
              <a:t>в </a:t>
            </a:r>
            <a:r>
              <a:rPr lang="ru-RU" altLang="ru-RU" sz="1200" b="1" dirty="0">
                <a:solidFill>
                  <a:srgbClr val="002060"/>
                </a:solidFill>
              </a:rPr>
              <a:t>Туапсе, «Президентские состязания» в г. 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Анапа</a:t>
            </a:r>
            <a:br>
              <a:rPr lang="ru-RU" altLang="ru-RU" sz="1200" b="1" dirty="0" smtClean="0">
                <a:solidFill>
                  <a:srgbClr val="002060"/>
                </a:solidFill>
              </a:rPr>
            </a:br>
            <a:r>
              <a:rPr lang="ru-RU" altLang="ru-RU" sz="1200" b="1" dirty="0" smtClean="0">
                <a:solidFill>
                  <a:srgbClr val="002060"/>
                </a:solidFill>
              </a:rPr>
              <a:t>завоевали </a:t>
            </a:r>
            <a:r>
              <a:rPr lang="ru-RU" altLang="ru-RU" sz="1200" b="1" dirty="0">
                <a:solidFill>
                  <a:srgbClr val="002060"/>
                </a:solidFill>
              </a:rPr>
              <a:t>2 призовых места из 54 команд России</a:t>
            </a:r>
          </a:p>
        </p:txBody>
      </p:sp>
      <p:pic>
        <p:nvPicPr>
          <p:cNvPr id="72719" name="Picture 15" descr="IMG_4050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749425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2012-09-21-pobediteli-prezidentskie-sostyazaniya-2012-foto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855793"/>
            <a:ext cx="1828800" cy="1217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Picture 17" descr="RHUHLDkbIVI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855793"/>
            <a:ext cx="1730375" cy="120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2" name="Рисунок 2" descr="C:\Documents and Settings\Первый\Рабочий стол\0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89412"/>
            <a:ext cx="1828800" cy="1220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3" name="Рисунок 3" descr="C:\Documents and Settings\Первый\Рабочий стол\сб (1).JPG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89412"/>
            <a:ext cx="1755775" cy="1220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0" name="Rectangle 118"/>
          <p:cNvSpPr>
            <a:spLocks noChangeArrowheads="1"/>
          </p:cNvSpPr>
          <p:nvPr/>
        </p:nvSpPr>
        <p:spPr bwMode="auto">
          <a:xfrm>
            <a:off x="0" y="57912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Line 157"/>
          <p:cNvSpPr>
            <a:spLocks noChangeShapeType="1"/>
          </p:cNvSpPr>
          <p:nvPr/>
        </p:nvSpPr>
        <p:spPr bwMode="auto">
          <a:xfrm flipV="1">
            <a:off x="146050" y="4791075"/>
            <a:ext cx="8997950" cy="14288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AutoShape 11"/>
          <p:cNvSpPr>
            <a:spLocks noChangeArrowheads="1"/>
          </p:cNvSpPr>
          <p:nvPr/>
        </p:nvSpPr>
        <p:spPr bwMode="gray">
          <a:xfrm>
            <a:off x="152400" y="5334000"/>
            <a:ext cx="2209800" cy="1066800"/>
          </a:xfrm>
          <a:prstGeom prst="homePlate">
            <a:avLst>
              <a:gd name="adj" fmla="val 41601"/>
            </a:avLst>
          </a:prstGeom>
          <a:solidFill>
            <a:srgbClr val="336699"/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152400" y="5410200"/>
            <a:ext cx="198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9D9">
                    <a:alpha val="3882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bg1"/>
                </a:solidFill>
              </a:rPr>
              <a:t>Профессиональный уровень</a:t>
            </a:r>
          </a:p>
          <a:p>
            <a:pPr algn="ctr" eaLnBrk="1" hangingPunct="1"/>
            <a:r>
              <a:rPr lang="ru-RU" altLang="ru-RU" sz="1000" b="1" dirty="0">
                <a:solidFill>
                  <a:schemeClr val="bg1"/>
                </a:solidFill>
              </a:rPr>
              <a:t>(</a:t>
            </a:r>
            <a:r>
              <a:rPr lang="en-US" altLang="ru-RU" sz="1000" b="1" dirty="0">
                <a:solidFill>
                  <a:schemeClr val="bg1"/>
                </a:solidFill>
              </a:rPr>
              <a:t>I</a:t>
            </a:r>
            <a:r>
              <a:rPr lang="ru-RU" altLang="ru-RU" sz="1000" b="1" dirty="0">
                <a:solidFill>
                  <a:schemeClr val="bg1"/>
                </a:solidFill>
              </a:rPr>
              <a:t> и высшая квалификационные категории)</a:t>
            </a:r>
          </a:p>
        </p:txBody>
      </p:sp>
      <p:sp>
        <p:nvSpPr>
          <p:cNvPr id="13324" name="Subtitle 12"/>
          <p:cNvSpPr>
            <a:spLocks/>
          </p:cNvSpPr>
          <p:nvPr/>
        </p:nvSpPr>
        <p:spPr bwMode="auto">
          <a:xfrm>
            <a:off x="0" y="76200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800" b="1">
                <a:solidFill>
                  <a:schemeClr val="hlink"/>
                </a:solidFill>
              </a:rPr>
              <a:t>Развитие кадрового потенциала</a:t>
            </a:r>
            <a:endParaRPr lang="en-US" altLang="ru-RU" sz="2800" b="1">
              <a:solidFill>
                <a:schemeClr val="hlink"/>
              </a:solidFill>
            </a:endParaRPr>
          </a:p>
        </p:txBody>
      </p:sp>
      <p:sp>
        <p:nvSpPr>
          <p:cNvPr id="13325" name="AutoShape 15"/>
          <p:cNvSpPr>
            <a:spLocks noChangeArrowheads="1"/>
          </p:cNvSpPr>
          <p:nvPr/>
        </p:nvSpPr>
        <p:spPr bwMode="ltGray">
          <a:xfrm>
            <a:off x="1295400" y="2354263"/>
            <a:ext cx="3962400" cy="68580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</a:rPr>
              <a:t>31509</a:t>
            </a:r>
            <a:r>
              <a:rPr lang="ru-RU" altLang="ru-RU" sz="1400" dirty="0">
                <a:solidFill>
                  <a:srgbClr val="002060"/>
                </a:solidFill>
              </a:rPr>
              <a:t> – культура </a:t>
            </a:r>
            <a:r>
              <a:rPr lang="ru-RU" altLang="ru-RU" sz="1400" dirty="0" smtClean="0">
                <a:solidFill>
                  <a:srgbClr val="002060"/>
                </a:solidFill>
              </a:rPr>
              <a:t>       </a:t>
            </a:r>
            <a:r>
              <a:rPr lang="ru-RU" altLang="ru-RU" sz="1400" dirty="0" smtClean="0">
                <a:solidFill>
                  <a:srgbClr val="C00000"/>
                </a:solidFill>
              </a:rPr>
              <a:t>(+71%)</a:t>
            </a:r>
            <a:endParaRPr lang="ru-RU" altLang="ru-RU" sz="1400" dirty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</a:rPr>
              <a:t>43567</a:t>
            </a:r>
            <a:r>
              <a:rPr lang="ru-RU" altLang="ru-RU" sz="1400" dirty="0">
                <a:solidFill>
                  <a:srgbClr val="002060"/>
                </a:solidFill>
              </a:rPr>
              <a:t> – спорт </a:t>
            </a:r>
            <a:r>
              <a:rPr lang="ru-RU" altLang="ru-RU" sz="1400" dirty="0" smtClean="0">
                <a:solidFill>
                  <a:srgbClr val="002060"/>
                </a:solidFill>
              </a:rPr>
              <a:t>            </a:t>
            </a:r>
            <a:r>
              <a:rPr lang="ru-RU" altLang="ru-RU" sz="1400" dirty="0" smtClean="0">
                <a:solidFill>
                  <a:srgbClr val="C00000"/>
                </a:solidFill>
              </a:rPr>
              <a:t>(+62%)</a:t>
            </a:r>
            <a:endParaRPr lang="ru-RU" altLang="ru-RU" sz="1400" dirty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</a:rPr>
              <a:t>29086</a:t>
            </a:r>
            <a:r>
              <a:rPr lang="ru-RU" altLang="ru-RU" sz="1400" dirty="0">
                <a:solidFill>
                  <a:srgbClr val="002060"/>
                </a:solidFill>
              </a:rPr>
              <a:t> – образование </a:t>
            </a:r>
            <a:r>
              <a:rPr lang="ru-RU" altLang="ru-RU" sz="1400" dirty="0">
                <a:solidFill>
                  <a:srgbClr val="C00000"/>
                </a:solidFill>
              </a:rPr>
              <a:t>(+57% к 2012 году)</a:t>
            </a:r>
          </a:p>
        </p:txBody>
      </p:sp>
      <p:sp>
        <p:nvSpPr>
          <p:cNvPr id="13326" name="AutoShape 16"/>
          <p:cNvSpPr>
            <a:spLocks noChangeArrowheads="1"/>
          </p:cNvSpPr>
          <p:nvPr/>
        </p:nvSpPr>
        <p:spPr bwMode="gray">
          <a:xfrm>
            <a:off x="990600" y="3192463"/>
            <a:ext cx="4267200" cy="68580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rgbClr val="0066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</a:rPr>
              <a:t>29167</a:t>
            </a:r>
            <a:r>
              <a:rPr lang="ru-RU" altLang="ru-RU" sz="1400" dirty="0">
                <a:solidFill>
                  <a:srgbClr val="002060"/>
                </a:solidFill>
              </a:rPr>
              <a:t> – культура </a:t>
            </a:r>
            <a:r>
              <a:rPr lang="ru-RU" altLang="ru-RU" sz="1400" dirty="0" smtClean="0">
                <a:solidFill>
                  <a:srgbClr val="002060"/>
                </a:solidFill>
              </a:rPr>
              <a:t>             </a:t>
            </a:r>
            <a:r>
              <a:rPr lang="ru-RU" altLang="ru-RU" sz="1400" dirty="0" smtClean="0">
                <a:solidFill>
                  <a:srgbClr val="C00000"/>
                </a:solidFill>
              </a:rPr>
              <a:t>(+58%)</a:t>
            </a:r>
            <a:endParaRPr lang="ru-RU" altLang="ru-RU" sz="1400" dirty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</a:rPr>
              <a:t>40478</a:t>
            </a:r>
            <a:r>
              <a:rPr lang="ru-RU" altLang="ru-RU" sz="1400" dirty="0">
                <a:solidFill>
                  <a:srgbClr val="002060"/>
                </a:solidFill>
              </a:rPr>
              <a:t> – спорт </a:t>
            </a:r>
            <a:r>
              <a:rPr lang="ru-RU" altLang="ru-RU" sz="1400" dirty="0" smtClean="0">
                <a:solidFill>
                  <a:srgbClr val="002060"/>
                </a:solidFill>
              </a:rPr>
              <a:t>                  </a:t>
            </a:r>
            <a:r>
              <a:rPr lang="ru-RU" altLang="ru-RU" sz="1400" dirty="0" smtClean="0">
                <a:solidFill>
                  <a:srgbClr val="C00000"/>
                </a:solidFill>
              </a:rPr>
              <a:t>(+51%)</a:t>
            </a:r>
            <a:endParaRPr lang="ru-RU" altLang="ru-RU" sz="1400" dirty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</a:rPr>
              <a:t>27259</a:t>
            </a:r>
            <a:r>
              <a:rPr lang="ru-RU" altLang="ru-RU" sz="1400" dirty="0">
                <a:solidFill>
                  <a:srgbClr val="002060"/>
                </a:solidFill>
              </a:rPr>
              <a:t> – образование </a:t>
            </a:r>
            <a:r>
              <a:rPr lang="ru-RU" altLang="ru-RU" sz="1400" dirty="0" smtClean="0">
                <a:solidFill>
                  <a:srgbClr val="002060"/>
                </a:solidFill>
              </a:rPr>
              <a:t>      </a:t>
            </a:r>
            <a:r>
              <a:rPr lang="ru-RU" altLang="ru-RU" sz="1400" dirty="0" smtClean="0">
                <a:solidFill>
                  <a:srgbClr val="C00000"/>
                </a:solidFill>
              </a:rPr>
              <a:t>(+</a:t>
            </a:r>
            <a:r>
              <a:rPr lang="ru-RU" altLang="ru-RU" sz="1400" dirty="0">
                <a:solidFill>
                  <a:srgbClr val="C00000"/>
                </a:solidFill>
              </a:rPr>
              <a:t>47% к 2012 году)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13327" name="AutoShape 17"/>
          <p:cNvSpPr>
            <a:spLocks noChangeArrowheads="1"/>
          </p:cNvSpPr>
          <p:nvPr/>
        </p:nvSpPr>
        <p:spPr bwMode="gray">
          <a:xfrm>
            <a:off x="609600" y="1905000"/>
            <a:ext cx="914400" cy="1295400"/>
          </a:xfrm>
          <a:prstGeom prst="upArrow">
            <a:avLst>
              <a:gd name="adj1" fmla="val 50000"/>
              <a:gd name="adj2" fmla="val 46993"/>
            </a:avLst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8" name="AutoShape 18"/>
          <p:cNvSpPr>
            <a:spLocks noChangeArrowheads="1"/>
          </p:cNvSpPr>
          <p:nvPr/>
        </p:nvSpPr>
        <p:spPr bwMode="gray">
          <a:xfrm>
            <a:off x="381000" y="2735263"/>
            <a:ext cx="914400" cy="1295400"/>
          </a:xfrm>
          <a:prstGeom prst="upArrow">
            <a:avLst>
              <a:gd name="adj1" fmla="val 48074"/>
              <a:gd name="adj2" fmla="val 42953"/>
            </a:avLst>
          </a:prstGeom>
          <a:solidFill>
            <a:srgbClr val="006666"/>
          </a:solidFill>
          <a:ln w="9525"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0066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9" name="AutoShape 19"/>
          <p:cNvSpPr>
            <a:spLocks noChangeArrowheads="1"/>
          </p:cNvSpPr>
          <p:nvPr/>
        </p:nvSpPr>
        <p:spPr bwMode="gray">
          <a:xfrm>
            <a:off x="762000" y="4030663"/>
            <a:ext cx="4495800" cy="68580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2060"/>
                </a:solidFill>
              </a:rPr>
              <a:t>18452</a:t>
            </a:r>
            <a:r>
              <a:rPr lang="ru-RU" altLang="ru-RU" sz="1400">
                <a:solidFill>
                  <a:srgbClr val="002060"/>
                </a:solidFill>
              </a:rPr>
              <a:t> – культура</a:t>
            </a:r>
          </a:p>
          <a:p>
            <a:pPr eaLnBrk="1" hangingPunct="1"/>
            <a:r>
              <a:rPr lang="ru-RU" altLang="ru-RU" sz="1400" b="1">
                <a:solidFill>
                  <a:srgbClr val="002060"/>
                </a:solidFill>
              </a:rPr>
              <a:t>26811</a:t>
            </a:r>
            <a:r>
              <a:rPr lang="ru-RU" altLang="ru-RU" sz="1400">
                <a:solidFill>
                  <a:srgbClr val="002060"/>
                </a:solidFill>
              </a:rPr>
              <a:t> – спорт</a:t>
            </a:r>
          </a:p>
          <a:p>
            <a:pPr eaLnBrk="1" hangingPunct="1"/>
            <a:r>
              <a:rPr lang="ru-RU" altLang="ru-RU" sz="1400" b="1">
                <a:solidFill>
                  <a:srgbClr val="002060"/>
                </a:solidFill>
              </a:rPr>
              <a:t>18569</a:t>
            </a:r>
            <a:r>
              <a:rPr lang="ru-RU" altLang="ru-RU" sz="1400">
                <a:solidFill>
                  <a:srgbClr val="002060"/>
                </a:solidFill>
              </a:rPr>
              <a:t> – образование</a:t>
            </a:r>
          </a:p>
        </p:txBody>
      </p:sp>
      <p:sp>
        <p:nvSpPr>
          <p:cNvPr id="13330" name="AutoShape 20"/>
          <p:cNvSpPr>
            <a:spLocks noChangeArrowheads="1"/>
          </p:cNvSpPr>
          <p:nvPr/>
        </p:nvSpPr>
        <p:spPr bwMode="gray">
          <a:xfrm>
            <a:off x="152400" y="3649663"/>
            <a:ext cx="914400" cy="1066800"/>
          </a:xfrm>
          <a:prstGeom prst="upArrow">
            <a:avLst>
              <a:gd name="adj1" fmla="val 52944"/>
              <a:gd name="adj2" fmla="val 35297"/>
            </a:avLst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6" name="Line 157"/>
          <p:cNvSpPr>
            <a:spLocks noChangeShapeType="1"/>
          </p:cNvSpPr>
          <p:nvPr/>
        </p:nvSpPr>
        <p:spPr bwMode="auto">
          <a:xfrm flipV="1">
            <a:off x="5562600" y="1447800"/>
            <a:ext cx="0" cy="335280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 rot="16200000">
            <a:off x="148431" y="4110832"/>
            <a:ext cx="922337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2012 год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 rot="16200000">
            <a:off x="375444" y="3196432"/>
            <a:ext cx="922337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</a:rPr>
              <a:t>2013 год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 rot="16200000">
            <a:off x="605631" y="2350294"/>
            <a:ext cx="922338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2014 год</a:t>
            </a:r>
          </a:p>
        </p:txBody>
      </p:sp>
      <p:sp>
        <p:nvSpPr>
          <p:cNvPr id="13342" name="Rectangle 12"/>
          <p:cNvSpPr>
            <a:spLocks noChangeArrowheads="1"/>
          </p:cNvSpPr>
          <p:nvPr/>
        </p:nvSpPr>
        <p:spPr bwMode="auto">
          <a:xfrm>
            <a:off x="1371600" y="1524000"/>
            <a:ext cx="3730625" cy="665163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ru-RU" altLang="ru-RU" sz="600" b="1">
              <a:solidFill>
                <a:srgbClr val="002060"/>
              </a:solidFill>
            </a:endParaRPr>
          </a:p>
          <a:p>
            <a:pPr algn="ctr" eaLnBrk="1" hangingPunct="1">
              <a:lnSpc>
                <a:spcPct val="85000"/>
              </a:lnSpc>
            </a:pPr>
            <a:r>
              <a:rPr lang="ru-RU" altLang="ru-RU" sz="1400" b="1">
                <a:solidFill>
                  <a:srgbClr val="002060"/>
                </a:solidFill>
              </a:rPr>
              <a:t>Повышение оплаты труда педагогам дополнительного образования</a:t>
            </a:r>
          </a:p>
          <a:p>
            <a:pPr algn="ctr" eaLnBrk="1" hangingPunct="1">
              <a:lnSpc>
                <a:spcPct val="85000"/>
              </a:lnSpc>
            </a:pPr>
            <a:endParaRPr lang="ru-RU" altLang="ru-RU" sz="600" b="1">
              <a:solidFill>
                <a:srgbClr val="002060"/>
              </a:solidFill>
            </a:endParaRPr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gray">
          <a:xfrm>
            <a:off x="5916613" y="3052763"/>
            <a:ext cx="0" cy="1501775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45" name="Freeform 33"/>
          <p:cNvSpPr>
            <a:spLocks/>
          </p:cNvSpPr>
          <p:nvPr/>
        </p:nvSpPr>
        <p:spPr bwMode="gray">
          <a:xfrm>
            <a:off x="7297738" y="2743200"/>
            <a:ext cx="1239837" cy="1585913"/>
          </a:xfrm>
          <a:custGeom>
            <a:avLst/>
            <a:gdLst>
              <a:gd name="T0" fmla="*/ 1226 w 1238"/>
              <a:gd name="T1" fmla="*/ 0 h 1662"/>
              <a:gd name="T2" fmla="*/ 1238 w 1238"/>
              <a:gd name="T3" fmla="*/ 1662 h 1662"/>
              <a:gd name="T4" fmla="*/ 0 w 1238"/>
              <a:gd name="T5" fmla="*/ 1662 h 1662"/>
              <a:gd name="T6" fmla="*/ 4 w 1238"/>
              <a:gd name="T7" fmla="*/ 416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8" h="1662">
                <a:moveTo>
                  <a:pt x="1226" y="0"/>
                </a:moveTo>
                <a:lnTo>
                  <a:pt x="1238" y="1662"/>
                </a:lnTo>
                <a:lnTo>
                  <a:pt x="0" y="1662"/>
                </a:lnTo>
                <a:lnTo>
                  <a:pt x="4" y="416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6" name="Freeform 34"/>
          <p:cNvSpPr>
            <a:spLocks/>
          </p:cNvSpPr>
          <p:nvPr/>
        </p:nvSpPr>
        <p:spPr bwMode="gray">
          <a:xfrm>
            <a:off x="5970588" y="2897188"/>
            <a:ext cx="1249362" cy="1589087"/>
          </a:xfrm>
          <a:custGeom>
            <a:avLst/>
            <a:gdLst>
              <a:gd name="T0" fmla="*/ 1158 w 1248"/>
              <a:gd name="T1" fmla="*/ 0 h 1664"/>
              <a:gd name="T2" fmla="*/ 1248 w 1248"/>
              <a:gd name="T3" fmla="*/ 288 h 1664"/>
              <a:gd name="T4" fmla="*/ 1248 w 1248"/>
              <a:gd name="T5" fmla="*/ 1645 h 1664"/>
              <a:gd name="T6" fmla="*/ 0 w 1248"/>
              <a:gd name="T7" fmla="*/ 1664 h 1664"/>
              <a:gd name="T8" fmla="*/ 0 w 1248"/>
              <a:gd name="T9" fmla="*/ 391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gray">
          <a:xfrm>
            <a:off x="7259638" y="3011488"/>
            <a:ext cx="0" cy="1501775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gray">
          <a:xfrm>
            <a:off x="8572500" y="2827338"/>
            <a:ext cx="0" cy="1685925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49" name="Freeform 37"/>
          <p:cNvSpPr>
            <a:spLocks/>
          </p:cNvSpPr>
          <p:nvPr/>
        </p:nvSpPr>
        <p:spPr bwMode="gray">
          <a:xfrm>
            <a:off x="5802313" y="2273300"/>
            <a:ext cx="3189287" cy="923925"/>
          </a:xfrm>
          <a:custGeom>
            <a:avLst/>
            <a:gdLst>
              <a:gd name="T0" fmla="*/ 0 w 3186"/>
              <a:gd name="T1" fmla="*/ 768 h 968"/>
              <a:gd name="T2" fmla="*/ 1535 w 3186"/>
              <a:gd name="T3" fmla="*/ 243 h 968"/>
              <a:gd name="T4" fmla="*/ 1599 w 3186"/>
              <a:gd name="T5" fmla="*/ 538 h 968"/>
              <a:gd name="T6" fmla="*/ 2697 w 3186"/>
              <a:gd name="T7" fmla="*/ 266 h 968"/>
              <a:gd name="T8" fmla="*/ 2610 w 3186"/>
              <a:gd name="T9" fmla="*/ 0 h 968"/>
              <a:gd name="T10" fmla="*/ 3186 w 3186"/>
              <a:gd name="T11" fmla="*/ 269 h 968"/>
              <a:gd name="T12" fmla="*/ 2776 w 3186"/>
              <a:gd name="T13" fmla="*/ 832 h 968"/>
              <a:gd name="T14" fmla="*/ 2727 w 3186"/>
              <a:gd name="T15" fmla="*/ 542 h 968"/>
              <a:gd name="T16" fmla="*/ 1409 w 3186"/>
              <a:gd name="T17" fmla="*/ 921 h 968"/>
              <a:gd name="T18" fmla="*/ 1324 w 3186"/>
              <a:gd name="T19" fmla="*/ 620 h 968"/>
              <a:gd name="T20" fmla="*/ 159 w 3186"/>
              <a:gd name="T21" fmla="*/ 968 h 968"/>
              <a:gd name="T22" fmla="*/ 0 w 3186"/>
              <a:gd name="T23" fmla="*/ 768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86" h="968">
                <a:moveTo>
                  <a:pt x="0" y="768"/>
                </a:moveTo>
                <a:lnTo>
                  <a:pt x="1535" y="243"/>
                </a:lnTo>
                <a:lnTo>
                  <a:pt x="1599" y="538"/>
                </a:lnTo>
                <a:lnTo>
                  <a:pt x="2697" y="266"/>
                </a:lnTo>
                <a:lnTo>
                  <a:pt x="2610" y="0"/>
                </a:lnTo>
                <a:lnTo>
                  <a:pt x="3186" y="269"/>
                </a:lnTo>
                <a:lnTo>
                  <a:pt x="2776" y="832"/>
                </a:lnTo>
                <a:lnTo>
                  <a:pt x="2727" y="542"/>
                </a:lnTo>
                <a:lnTo>
                  <a:pt x="1409" y="921"/>
                </a:lnTo>
                <a:lnTo>
                  <a:pt x="1324" y="620"/>
                </a:lnTo>
                <a:lnTo>
                  <a:pt x="159" y="968"/>
                </a:lnTo>
                <a:lnTo>
                  <a:pt x="0" y="768"/>
                </a:lnTo>
                <a:close/>
              </a:path>
            </a:pathLst>
          </a:custGeom>
          <a:gradFill rotWithShape="1">
            <a:gsLst>
              <a:gs pos="0">
                <a:srgbClr val="990000"/>
              </a:gs>
              <a:gs pos="100000">
                <a:srgbClr val="FF9933"/>
              </a:gs>
            </a:gsLst>
            <a:lin ang="0" scaled="1"/>
          </a:gradFill>
          <a:ln>
            <a:noFill/>
          </a:ln>
          <a:effectLst/>
          <a:scene3d>
            <a:camera prst="legacyPerspectiveTopRight">
              <a:rot lat="600000" lon="20999999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91240B29-F687-4F45-9708-019B960494DF}">
              <a14:hiddenLine xmlns:a14="http://schemas.microsoft.com/office/drawing/2010/main" w="9525" cap="flat" cmpd="sng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8267C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gray">
          <a:xfrm>
            <a:off x="7334250" y="4343400"/>
            <a:ext cx="1123950" cy="304800"/>
          </a:xfrm>
          <a:prstGeom prst="bevel">
            <a:avLst>
              <a:gd name="adj" fmla="val 594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600"/>
          </a:p>
        </p:txBody>
      </p:sp>
      <p:sp>
        <p:nvSpPr>
          <p:cNvPr id="13351" name="AutoShape 39"/>
          <p:cNvSpPr>
            <a:spLocks noChangeArrowheads="1"/>
          </p:cNvSpPr>
          <p:nvPr/>
        </p:nvSpPr>
        <p:spPr bwMode="gray">
          <a:xfrm>
            <a:off x="6019800" y="4343400"/>
            <a:ext cx="1122363" cy="304800"/>
          </a:xfrm>
          <a:prstGeom prst="bevel">
            <a:avLst>
              <a:gd name="adj" fmla="val 594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600"/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gray">
          <a:xfrm>
            <a:off x="5943600" y="3200400"/>
            <a:ext cx="128270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ru-RU" altLang="ru-RU" sz="2000" b="1" dirty="0">
                <a:solidFill>
                  <a:srgbClr val="1C1C1C"/>
                </a:solidFill>
              </a:rPr>
              <a:t>517</a:t>
            </a:r>
          </a:p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ru-RU" altLang="ru-RU" sz="900" b="1" dirty="0">
                <a:solidFill>
                  <a:srgbClr val="1C1C1C"/>
                </a:solidFill>
              </a:rPr>
              <a:t>Образование – 314</a:t>
            </a:r>
          </a:p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ru-RU" altLang="ru-RU" sz="900" b="1" dirty="0">
                <a:solidFill>
                  <a:srgbClr val="1C1C1C"/>
                </a:solidFill>
              </a:rPr>
              <a:t>Спорт – 73</a:t>
            </a:r>
          </a:p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ru-RU" altLang="ru-RU" sz="900" b="1" dirty="0">
                <a:solidFill>
                  <a:srgbClr val="1C1C1C"/>
                </a:solidFill>
              </a:rPr>
              <a:t>Культура – 130</a:t>
            </a:r>
            <a:endParaRPr lang="en-US" altLang="ru-RU" sz="900" b="1" dirty="0">
              <a:solidFill>
                <a:srgbClr val="1C1C1C"/>
              </a:solidFill>
            </a:endParaRP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gray">
          <a:xfrm>
            <a:off x="7315200" y="3200400"/>
            <a:ext cx="129222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ru-RU" altLang="ru-RU" sz="2000" b="1">
                <a:solidFill>
                  <a:srgbClr val="1C1C1C"/>
                </a:solidFill>
              </a:rPr>
              <a:t>522</a:t>
            </a:r>
          </a:p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ru-RU" altLang="ru-RU" sz="900" b="1">
                <a:solidFill>
                  <a:srgbClr val="1C1C1C"/>
                </a:solidFill>
              </a:rPr>
              <a:t>Образование – 313</a:t>
            </a:r>
          </a:p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ru-RU" altLang="ru-RU" sz="900" b="1">
                <a:solidFill>
                  <a:srgbClr val="1C1C1C"/>
                </a:solidFill>
              </a:rPr>
              <a:t>Спорт – 76</a:t>
            </a:r>
          </a:p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ru-RU" altLang="ru-RU" sz="900" b="1">
                <a:solidFill>
                  <a:srgbClr val="1C1C1C"/>
                </a:solidFill>
              </a:rPr>
              <a:t>Культура – 133</a:t>
            </a:r>
            <a:endParaRPr lang="en-US" altLang="ru-RU" sz="900" b="1">
              <a:solidFill>
                <a:srgbClr val="1C1C1C"/>
              </a:solidFill>
            </a:endParaRP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black">
          <a:xfrm>
            <a:off x="6172200" y="4343400"/>
            <a:ext cx="817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2013 год</a:t>
            </a:r>
            <a:endParaRPr lang="en-US" alt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black">
          <a:xfrm>
            <a:off x="7543800" y="4343400"/>
            <a:ext cx="817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2014 год</a:t>
            </a:r>
            <a:endParaRPr lang="en-US" alt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357" name="Rectangle 12"/>
          <p:cNvSpPr>
            <a:spLocks noChangeArrowheads="1"/>
          </p:cNvSpPr>
          <p:nvPr/>
        </p:nvSpPr>
        <p:spPr bwMode="auto">
          <a:xfrm>
            <a:off x="5715000" y="1524000"/>
            <a:ext cx="3276600" cy="623149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1200" b="1" dirty="0" smtClean="0">
                <a:solidFill>
                  <a:srgbClr val="002060"/>
                </a:solidFill>
              </a:rPr>
              <a:t>Кадровое </a:t>
            </a:r>
            <a:r>
              <a:rPr lang="ru-RU" altLang="ru-RU" sz="1200" b="1" dirty="0">
                <a:solidFill>
                  <a:srgbClr val="002060"/>
                </a:solidFill>
              </a:rPr>
              <a:t>обеспечение муниципальной системы дополнительного образования</a:t>
            </a:r>
          </a:p>
        </p:txBody>
      </p:sp>
      <p:grpSp>
        <p:nvGrpSpPr>
          <p:cNvPr id="13371" name="Group 59"/>
          <p:cNvGrpSpPr>
            <a:grpSpLocks/>
          </p:cNvGrpSpPr>
          <p:nvPr/>
        </p:nvGrpSpPr>
        <p:grpSpPr bwMode="auto">
          <a:xfrm>
            <a:off x="3354388" y="5143498"/>
            <a:ext cx="749300" cy="1435100"/>
            <a:chOff x="1529" y="1871"/>
            <a:chExt cx="919" cy="1497"/>
          </a:xfrm>
        </p:grpSpPr>
        <p:sp>
          <p:nvSpPr>
            <p:cNvPr id="13372" name="Freeform 60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3" name="Oval 61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4" name="Oval 62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75" name="AutoShape 63"/>
          <p:cNvSpPr>
            <a:spLocks noChangeArrowheads="1"/>
          </p:cNvSpPr>
          <p:nvPr/>
        </p:nvSpPr>
        <p:spPr bwMode="gray">
          <a:xfrm>
            <a:off x="3371850" y="5399086"/>
            <a:ext cx="742950" cy="1187450"/>
          </a:xfrm>
          <a:prstGeom prst="can">
            <a:avLst>
              <a:gd name="adj" fmla="val 3115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77" name="Text Box 65"/>
          <p:cNvSpPr txBox="1">
            <a:spLocks noChangeArrowheads="1"/>
          </p:cNvSpPr>
          <p:nvPr/>
        </p:nvSpPr>
        <p:spPr bwMode="white">
          <a:xfrm>
            <a:off x="3398838" y="5295898"/>
            <a:ext cx="781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>
                <a:cs typeface="Arial" charset="0"/>
              </a:rPr>
              <a:t>73,2</a:t>
            </a:r>
            <a:r>
              <a:rPr lang="en-US" altLang="ru-RU" sz="1400" b="1" dirty="0">
                <a:cs typeface="Arial" charset="0"/>
              </a:rPr>
              <a:t>%</a:t>
            </a:r>
          </a:p>
        </p:txBody>
      </p:sp>
      <p:grpSp>
        <p:nvGrpSpPr>
          <p:cNvPr id="13387" name="Group 75"/>
          <p:cNvGrpSpPr>
            <a:grpSpLocks/>
          </p:cNvGrpSpPr>
          <p:nvPr/>
        </p:nvGrpSpPr>
        <p:grpSpPr bwMode="auto">
          <a:xfrm>
            <a:off x="2514600" y="5143498"/>
            <a:ext cx="765175" cy="1304925"/>
            <a:chOff x="1529" y="1871"/>
            <a:chExt cx="919" cy="1497"/>
          </a:xfrm>
        </p:grpSpPr>
        <p:sp>
          <p:nvSpPr>
            <p:cNvPr id="13388" name="Freeform 76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9" name="Oval 77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90" name="Oval 78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91" name="AutoShape 79"/>
          <p:cNvSpPr>
            <a:spLocks noChangeArrowheads="1"/>
          </p:cNvSpPr>
          <p:nvPr/>
        </p:nvSpPr>
        <p:spPr bwMode="gray">
          <a:xfrm>
            <a:off x="2514600" y="5524498"/>
            <a:ext cx="762000" cy="1066800"/>
          </a:xfrm>
          <a:prstGeom prst="can">
            <a:avLst>
              <a:gd name="adj" fmla="val 2033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93" name="Text Box 81"/>
          <p:cNvSpPr txBox="1">
            <a:spLocks noChangeArrowheads="1"/>
          </p:cNvSpPr>
          <p:nvPr/>
        </p:nvSpPr>
        <p:spPr bwMode="white">
          <a:xfrm>
            <a:off x="2584450" y="5286542"/>
            <a:ext cx="622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>
                <a:cs typeface="Arial" charset="0"/>
              </a:rPr>
              <a:t>72</a:t>
            </a:r>
            <a:r>
              <a:rPr lang="en-US" altLang="ru-RU" sz="1400" b="1" dirty="0">
                <a:cs typeface="Arial" charset="0"/>
              </a:rPr>
              <a:t>%</a:t>
            </a:r>
          </a:p>
        </p:txBody>
      </p:sp>
      <p:sp>
        <p:nvSpPr>
          <p:cNvPr id="13396" name="Text Box 84"/>
          <p:cNvSpPr txBox="1">
            <a:spLocks noChangeArrowheads="1"/>
          </p:cNvSpPr>
          <p:nvPr/>
        </p:nvSpPr>
        <p:spPr bwMode="auto">
          <a:xfrm rot="16200000">
            <a:off x="2590800" y="5966616"/>
            <a:ext cx="547688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000" b="1" dirty="0">
                <a:solidFill>
                  <a:schemeClr val="bg1"/>
                </a:solidFill>
              </a:rPr>
              <a:t>спорт</a:t>
            </a:r>
          </a:p>
        </p:txBody>
      </p:sp>
      <p:sp>
        <p:nvSpPr>
          <p:cNvPr id="13397" name="Text Box 85"/>
          <p:cNvSpPr txBox="1">
            <a:spLocks noChangeArrowheads="1"/>
          </p:cNvSpPr>
          <p:nvPr/>
        </p:nvSpPr>
        <p:spPr bwMode="auto">
          <a:xfrm rot="16200000">
            <a:off x="3190160" y="5991939"/>
            <a:ext cx="1028701" cy="2462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bg1"/>
                </a:solidFill>
              </a:rPr>
              <a:t>образование</a:t>
            </a:r>
          </a:p>
        </p:txBody>
      </p:sp>
      <p:grpSp>
        <p:nvGrpSpPr>
          <p:cNvPr id="13399" name="Group 87"/>
          <p:cNvGrpSpPr>
            <a:grpSpLocks/>
          </p:cNvGrpSpPr>
          <p:nvPr/>
        </p:nvGrpSpPr>
        <p:grpSpPr bwMode="auto">
          <a:xfrm>
            <a:off x="4179888" y="5154611"/>
            <a:ext cx="692150" cy="1362075"/>
            <a:chOff x="1529" y="1871"/>
            <a:chExt cx="919" cy="1497"/>
          </a:xfrm>
        </p:grpSpPr>
        <p:sp>
          <p:nvSpPr>
            <p:cNvPr id="13400" name="Freeform 88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1" name="Oval 89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02" name="Oval 90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403" name="AutoShape 91"/>
          <p:cNvSpPr>
            <a:spLocks noChangeArrowheads="1"/>
          </p:cNvSpPr>
          <p:nvPr/>
        </p:nvSpPr>
        <p:spPr bwMode="gray">
          <a:xfrm>
            <a:off x="4191000" y="5600698"/>
            <a:ext cx="685800" cy="990600"/>
          </a:xfrm>
          <a:prstGeom prst="can">
            <a:avLst>
              <a:gd name="adj" fmla="val 28160"/>
            </a:avLst>
          </a:prstGeom>
          <a:solidFill>
            <a:srgbClr val="B22C8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04" name="Text Box 92"/>
          <p:cNvSpPr txBox="1">
            <a:spLocks noChangeArrowheads="1"/>
          </p:cNvSpPr>
          <p:nvPr/>
        </p:nvSpPr>
        <p:spPr bwMode="white">
          <a:xfrm>
            <a:off x="4191000" y="5307032"/>
            <a:ext cx="7223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cs typeface="Arial" charset="0"/>
              </a:rPr>
              <a:t>64</a:t>
            </a:r>
            <a:r>
              <a:rPr lang="en-US" altLang="ru-RU" sz="1400" b="1" dirty="0" smtClean="0">
                <a:cs typeface="Arial" charset="0"/>
              </a:rPr>
              <a:t>%</a:t>
            </a:r>
            <a:endParaRPr lang="en-US" altLang="ru-RU" sz="1400" b="1" dirty="0">
              <a:cs typeface="Arial" charset="0"/>
            </a:endParaRPr>
          </a:p>
        </p:txBody>
      </p:sp>
      <p:sp>
        <p:nvSpPr>
          <p:cNvPr id="13405" name="Text Box 93"/>
          <p:cNvSpPr txBox="1">
            <a:spLocks noChangeArrowheads="1"/>
          </p:cNvSpPr>
          <p:nvPr/>
        </p:nvSpPr>
        <p:spPr bwMode="auto">
          <a:xfrm rot="16200000">
            <a:off x="4148137" y="6084886"/>
            <a:ext cx="7556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000" b="1" dirty="0">
                <a:solidFill>
                  <a:schemeClr val="bg1"/>
                </a:solidFill>
              </a:rPr>
              <a:t>культура</a:t>
            </a:r>
          </a:p>
        </p:txBody>
      </p:sp>
      <p:sp>
        <p:nvSpPr>
          <p:cNvPr id="13406" name="Rectangle 12"/>
          <p:cNvSpPr>
            <a:spLocks noChangeArrowheads="1"/>
          </p:cNvSpPr>
          <p:nvPr/>
        </p:nvSpPr>
        <p:spPr bwMode="auto">
          <a:xfrm>
            <a:off x="5181600" y="5243513"/>
            <a:ext cx="1295400" cy="395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3A9FF">
                  <a:alpha val="39000"/>
                </a:srgbClr>
              </a:gs>
              <a:gs pos="50000">
                <a:srgbClr val="53A9FF">
                  <a:gamma/>
                  <a:tint val="0"/>
                  <a:invGamma/>
                </a:srgbClr>
              </a:gs>
              <a:gs pos="100000">
                <a:srgbClr val="53A9FF">
                  <a:alpha val="3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900" b="1">
                <a:solidFill>
                  <a:srgbClr val="002060"/>
                </a:solidFill>
              </a:rPr>
              <a:t>«Сердце отдаю детям»</a:t>
            </a:r>
          </a:p>
        </p:txBody>
      </p:sp>
      <p:sp>
        <p:nvSpPr>
          <p:cNvPr id="13407" name="Rectangle 12"/>
          <p:cNvSpPr>
            <a:spLocks noChangeArrowheads="1"/>
          </p:cNvSpPr>
          <p:nvPr/>
        </p:nvSpPr>
        <p:spPr bwMode="auto">
          <a:xfrm>
            <a:off x="5181600" y="6172200"/>
            <a:ext cx="1295400" cy="395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3A9FF">
                  <a:alpha val="39000"/>
                </a:srgbClr>
              </a:gs>
              <a:gs pos="50000">
                <a:srgbClr val="53A9FF">
                  <a:gamma/>
                  <a:tint val="0"/>
                  <a:invGamma/>
                </a:srgbClr>
              </a:gs>
              <a:gs pos="100000">
                <a:srgbClr val="53A9FF">
                  <a:alpha val="3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900" b="1">
                <a:solidFill>
                  <a:srgbClr val="002060"/>
                </a:solidFill>
              </a:rPr>
              <a:t>«Самый классный классный»</a:t>
            </a:r>
          </a:p>
        </p:txBody>
      </p:sp>
      <p:sp>
        <p:nvSpPr>
          <p:cNvPr id="13408" name="Rectangle 12"/>
          <p:cNvSpPr>
            <a:spLocks noChangeArrowheads="1"/>
          </p:cNvSpPr>
          <p:nvPr/>
        </p:nvSpPr>
        <p:spPr bwMode="auto">
          <a:xfrm>
            <a:off x="5181600" y="5700713"/>
            <a:ext cx="1295400" cy="395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3A9FF">
                  <a:alpha val="39000"/>
                </a:srgbClr>
              </a:gs>
              <a:gs pos="50000">
                <a:srgbClr val="53A9FF">
                  <a:gamma/>
                  <a:tint val="0"/>
                  <a:invGamma/>
                </a:srgbClr>
              </a:gs>
              <a:gs pos="100000">
                <a:srgbClr val="53A9FF">
                  <a:alpha val="3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900" b="1">
                <a:solidFill>
                  <a:srgbClr val="002060"/>
                </a:solidFill>
              </a:rPr>
              <a:t>«Мастерство и творчество»</a:t>
            </a:r>
          </a:p>
        </p:txBody>
      </p:sp>
      <p:sp>
        <p:nvSpPr>
          <p:cNvPr id="13409" name="Rectangle 12"/>
          <p:cNvSpPr>
            <a:spLocks noChangeArrowheads="1"/>
          </p:cNvSpPr>
          <p:nvPr/>
        </p:nvSpPr>
        <p:spPr bwMode="auto">
          <a:xfrm>
            <a:off x="7924800" y="5167313"/>
            <a:ext cx="1219200" cy="477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3A9FF">
                  <a:alpha val="39000"/>
                </a:srgbClr>
              </a:gs>
              <a:gs pos="50000">
                <a:srgbClr val="53A9FF">
                  <a:gamma/>
                  <a:tint val="0"/>
                  <a:invGamma/>
                </a:srgbClr>
              </a:gs>
              <a:gs pos="100000">
                <a:srgbClr val="53A9FF">
                  <a:alpha val="3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900" b="1">
                <a:solidFill>
                  <a:srgbClr val="002060"/>
                </a:solidFill>
              </a:rPr>
              <a:t>«Моё лучшее воспитательное мероприятие»</a:t>
            </a:r>
          </a:p>
        </p:txBody>
      </p:sp>
      <p:sp>
        <p:nvSpPr>
          <p:cNvPr id="13410" name="Rectangle 12"/>
          <p:cNvSpPr>
            <a:spLocks noChangeArrowheads="1"/>
          </p:cNvSpPr>
          <p:nvPr/>
        </p:nvSpPr>
        <p:spPr bwMode="auto">
          <a:xfrm>
            <a:off x="7924800" y="6151563"/>
            <a:ext cx="1219200" cy="477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3A9FF">
                  <a:alpha val="39000"/>
                </a:srgbClr>
              </a:gs>
              <a:gs pos="50000">
                <a:srgbClr val="53A9FF">
                  <a:gamma/>
                  <a:tint val="0"/>
                  <a:invGamma/>
                </a:srgbClr>
              </a:gs>
              <a:gs pos="100000">
                <a:srgbClr val="53A9FF">
                  <a:alpha val="3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900" b="1">
                <a:solidFill>
                  <a:srgbClr val="002060"/>
                </a:solidFill>
              </a:rPr>
              <a:t>«Лучший социальный педагог»</a:t>
            </a:r>
          </a:p>
        </p:txBody>
      </p:sp>
      <p:sp>
        <p:nvSpPr>
          <p:cNvPr id="13411" name="Rectangle 12"/>
          <p:cNvSpPr>
            <a:spLocks noChangeArrowheads="1"/>
          </p:cNvSpPr>
          <p:nvPr/>
        </p:nvSpPr>
        <p:spPr bwMode="auto">
          <a:xfrm>
            <a:off x="7924800" y="5700713"/>
            <a:ext cx="1219200" cy="395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3A9FF">
                  <a:alpha val="39000"/>
                </a:srgbClr>
              </a:gs>
              <a:gs pos="50000">
                <a:srgbClr val="53A9FF">
                  <a:gamma/>
                  <a:tint val="0"/>
                  <a:invGamma/>
                </a:srgbClr>
              </a:gs>
              <a:gs pos="100000">
                <a:srgbClr val="53A9FF">
                  <a:alpha val="3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900" b="1">
                <a:solidFill>
                  <a:srgbClr val="002060"/>
                </a:solidFill>
              </a:rPr>
              <a:t>«Романтики </a:t>
            </a:r>
            <a:r>
              <a:rPr lang="en-US" altLang="ru-RU" sz="900" b="1">
                <a:solidFill>
                  <a:srgbClr val="002060"/>
                </a:solidFill>
              </a:rPr>
              <a:t>XXI</a:t>
            </a:r>
            <a:r>
              <a:rPr lang="ru-RU" altLang="ru-RU" sz="900" b="1">
                <a:solidFill>
                  <a:srgbClr val="002060"/>
                </a:solidFill>
              </a:rPr>
              <a:t> века»</a:t>
            </a:r>
          </a:p>
        </p:txBody>
      </p:sp>
      <p:sp>
        <p:nvSpPr>
          <p:cNvPr id="13426" name="Rectangle 12"/>
          <p:cNvSpPr>
            <a:spLocks noChangeArrowheads="1"/>
          </p:cNvSpPr>
          <p:nvPr/>
        </p:nvSpPr>
        <p:spPr bwMode="auto">
          <a:xfrm>
            <a:off x="5129213" y="4800636"/>
            <a:ext cx="4014787" cy="304764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ru-RU" altLang="ru-RU" sz="1400" b="1" dirty="0" smtClean="0">
                <a:solidFill>
                  <a:schemeClr val="hlink"/>
                </a:solidFill>
              </a:rPr>
              <a:t>Конкурсы </a:t>
            </a:r>
            <a:r>
              <a:rPr lang="ru-RU" altLang="ru-RU" sz="1400" b="1" dirty="0">
                <a:solidFill>
                  <a:schemeClr val="hlink"/>
                </a:solidFill>
              </a:rPr>
              <a:t>профессионального мастерства</a:t>
            </a:r>
            <a:endParaRPr lang="en-US" altLang="ru-RU" sz="1400" b="1" dirty="0">
              <a:solidFill>
                <a:schemeClr val="hlink"/>
              </a:solidFill>
            </a:endParaRPr>
          </a:p>
        </p:txBody>
      </p:sp>
      <p:pic>
        <p:nvPicPr>
          <p:cNvPr id="13427" name="Picture 115" descr="DSC__0151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219200" cy="854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8" name="Picture 116" descr="DSC__0769"/>
          <p:cNvPicPr>
            <a:picLocks noChangeAspect="1" noChangeArrowheads="1"/>
          </p:cNvPicPr>
          <p:nvPr/>
        </p:nvPicPr>
        <p:blipFill>
          <a:blip r:embed="rId3" cstate="print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19800"/>
            <a:ext cx="1219200" cy="811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29" name="Line 157"/>
          <p:cNvSpPr>
            <a:spLocks noChangeShapeType="1"/>
          </p:cNvSpPr>
          <p:nvPr/>
        </p:nvSpPr>
        <p:spPr bwMode="auto">
          <a:xfrm flipV="1">
            <a:off x="5029200" y="4800600"/>
            <a:ext cx="0" cy="190500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Subtitle 12"/>
          <p:cNvSpPr>
            <a:spLocks/>
          </p:cNvSpPr>
          <p:nvPr/>
        </p:nvSpPr>
        <p:spPr bwMode="auto">
          <a:xfrm>
            <a:off x="0" y="833437"/>
            <a:ext cx="9144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ru-RU" altLang="ru-RU" b="1" dirty="0">
                <a:solidFill>
                  <a:schemeClr val="hlink"/>
                </a:solidFill>
              </a:rPr>
              <a:t>Основные задачи и приоритетные направления развития муниципальной системы дополнительного образования МО ГО «Сыктывкар» на 2015 год</a:t>
            </a:r>
            <a:endParaRPr lang="en-US" altLang="ru-RU" b="1" dirty="0">
              <a:solidFill>
                <a:schemeClr val="hlink"/>
              </a:solidFill>
            </a:endParaRPr>
          </a:p>
        </p:txBody>
      </p:sp>
      <p:sp>
        <p:nvSpPr>
          <p:cNvPr id="15366" name="Line 157"/>
          <p:cNvSpPr>
            <a:spLocks noChangeShapeType="1"/>
          </p:cNvSpPr>
          <p:nvPr/>
        </p:nvSpPr>
        <p:spPr bwMode="auto">
          <a:xfrm flipV="1">
            <a:off x="228600" y="2667000"/>
            <a:ext cx="4876800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5" name="Line 180"/>
          <p:cNvSpPr>
            <a:spLocks noChangeShapeType="1"/>
          </p:cNvSpPr>
          <p:nvPr/>
        </p:nvSpPr>
        <p:spPr bwMode="gray">
          <a:xfrm>
            <a:off x="152400" y="1447800"/>
            <a:ext cx="0" cy="449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304800" y="1600200"/>
            <a:ext cx="5410200" cy="1015663"/>
          </a:xfrm>
          <a:prstGeom prst="rect">
            <a:avLst/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002060"/>
                </a:solidFill>
              </a:rPr>
              <a:t>Развитие потенциала сферы дополнительного образования как института социализации детей и </a:t>
            </a:r>
            <a:r>
              <a:rPr lang="ru-RU" altLang="ru-RU" sz="1200" dirty="0" smtClean="0">
                <a:solidFill>
                  <a:srgbClr val="002060"/>
                </a:solidFill>
              </a:rPr>
              <a:t>молодёжи, </a:t>
            </a:r>
            <a:r>
              <a:rPr lang="ru-RU" altLang="ru-RU" sz="1200" dirty="0">
                <a:solidFill>
                  <a:srgbClr val="002060"/>
                </a:solidFill>
              </a:rPr>
              <a:t>развитие муниципальной системы поддержки и организации работы с </a:t>
            </a:r>
            <a:r>
              <a:rPr lang="ru-RU" altLang="ru-RU" sz="1200" dirty="0" smtClean="0">
                <a:solidFill>
                  <a:srgbClr val="002060"/>
                </a:solidFill>
              </a:rPr>
              <a:t>одарёнными </a:t>
            </a:r>
            <a:r>
              <a:rPr lang="ru-RU" altLang="ru-RU" sz="1200" dirty="0">
                <a:solidFill>
                  <a:srgbClr val="002060"/>
                </a:solidFill>
              </a:rPr>
              <a:t>детьми и </a:t>
            </a:r>
            <a:r>
              <a:rPr lang="ru-RU" altLang="ru-RU" sz="1200" dirty="0" smtClean="0">
                <a:solidFill>
                  <a:srgbClr val="002060"/>
                </a:solidFill>
              </a:rPr>
              <a:t>молодёжью, </a:t>
            </a:r>
            <a:r>
              <a:rPr lang="ru-RU" altLang="ru-RU" sz="1200" dirty="0">
                <a:solidFill>
                  <a:srgbClr val="002060"/>
                </a:solidFill>
              </a:rPr>
              <a:t>укрепление и развитие воспитательного </a:t>
            </a:r>
            <a:r>
              <a:rPr lang="ru-RU" altLang="ru-RU" sz="1200" dirty="0" smtClean="0">
                <a:solidFill>
                  <a:srgbClr val="002060"/>
                </a:solidFill>
              </a:rPr>
              <a:t>потенциала, </a:t>
            </a:r>
            <a:r>
              <a:rPr lang="ru-RU" altLang="ru-RU" sz="1200" dirty="0">
                <a:solidFill>
                  <a:srgbClr val="002060"/>
                </a:solidFill>
              </a:rPr>
              <a:t>обеспечение устойчивого развития дополнительного образования </a:t>
            </a:r>
            <a:r>
              <a:rPr lang="ru-RU" altLang="ru-RU" sz="1200" dirty="0" smtClean="0">
                <a:solidFill>
                  <a:srgbClr val="002060"/>
                </a:solidFill>
              </a:rPr>
              <a:t>детей.</a:t>
            </a:r>
            <a:endParaRPr lang="ru-RU" altLang="ru-RU" sz="1200" dirty="0">
              <a:solidFill>
                <a:srgbClr val="002060"/>
              </a:solidFill>
            </a:endParaRPr>
          </a:p>
        </p:txBody>
      </p:sp>
      <p:sp>
        <p:nvSpPr>
          <p:cNvPr id="15369" name="Oval 13"/>
          <p:cNvSpPr>
            <a:spLocks noChangeArrowheads="1"/>
          </p:cNvSpPr>
          <p:nvPr/>
        </p:nvSpPr>
        <p:spPr bwMode="gray">
          <a:xfrm>
            <a:off x="152400" y="14478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0" name="Rectangle 15"/>
          <p:cNvSpPr>
            <a:spLocks noChangeArrowheads="1"/>
          </p:cNvSpPr>
          <p:nvPr/>
        </p:nvSpPr>
        <p:spPr bwMode="auto">
          <a:xfrm>
            <a:off x="304800" y="2743200"/>
            <a:ext cx="5410200" cy="646331"/>
          </a:xfrm>
          <a:prstGeom prst="rect">
            <a:avLst/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002060"/>
                </a:solidFill>
              </a:rPr>
              <a:t>Обновление содержания системы дополнительного образования детей посредством приоритетной разработки и внедрения программ нового поколения, в том числе программ технической </a:t>
            </a:r>
            <a:r>
              <a:rPr lang="ru-RU" altLang="ru-RU" sz="1200" dirty="0" smtClean="0">
                <a:solidFill>
                  <a:srgbClr val="002060"/>
                </a:solidFill>
              </a:rPr>
              <a:t>направленности.</a:t>
            </a:r>
            <a:endParaRPr lang="ru-RU" altLang="ru-RU" sz="1200" dirty="0">
              <a:solidFill>
                <a:srgbClr val="002060"/>
              </a:solidFill>
            </a:endParaRPr>
          </a:p>
        </p:txBody>
      </p:sp>
      <p:sp>
        <p:nvSpPr>
          <p:cNvPr id="15371" name="Oval 14"/>
          <p:cNvSpPr>
            <a:spLocks noChangeArrowheads="1"/>
          </p:cNvSpPr>
          <p:nvPr/>
        </p:nvSpPr>
        <p:spPr bwMode="gray">
          <a:xfrm>
            <a:off x="152400" y="2590800"/>
            <a:ext cx="228600" cy="2286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304800" y="3505200"/>
            <a:ext cx="5410200" cy="646331"/>
          </a:xfrm>
          <a:prstGeom prst="rect">
            <a:avLst/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002060"/>
                </a:solidFill>
              </a:rPr>
              <a:t>Оснащение организаций дополнительного образования учебным оборудованием, </a:t>
            </a:r>
            <a:r>
              <a:rPr lang="ru-RU" altLang="ru-RU" sz="1200" dirty="0" smtClean="0">
                <a:solidFill>
                  <a:srgbClr val="002060"/>
                </a:solidFill>
              </a:rPr>
              <a:t>инвентарём, </a:t>
            </a:r>
            <a:r>
              <a:rPr lang="ru-RU" altLang="ru-RU" sz="1200" dirty="0">
                <a:solidFill>
                  <a:srgbClr val="002060"/>
                </a:solidFill>
              </a:rPr>
              <a:t>пособиями, компьютерной техникой и высокоскоростным доступом к сети </a:t>
            </a:r>
            <a:r>
              <a:rPr lang="ru-RU" altLang="ru-RU" sz="1200" dirty="0" smtClean="0">
                <a:solidFill>
                  <a:srgbClr val="002060"/>
                </a:solidFill>
              </a:rPr>
              <a:t>Интернет.</a:t>
            </a:r>
            <a:endParaRPr lang="ru-RU" altLang="ru-RU" sz="1200" dirty="0">
              <a:solidFill>
                <a:srgbClr val="002060"/>
              </a:solidFill>
            </a:endParaRPr>
          </a:p>
        </p:txBody>
      </p:sp>
      <p:sp>
        <p:nvSpPr>
          <p:cNvPr id="15378" name="Rectangle 15"/>
          <p:cNvSpPr>
            <a:spLocks noChangeArrowheads="1"/>
          </p:cNvSpPr>
          <p:nvPr/>
        </p:nvSpPr>
        <p:spPr bwMode="auto">
          <a:xfrm>
            <a:off x="304800" y="4267200"/>
            <a:ext cx="5410200" cy="646331"/>
          </a:xfrm>
          <a:prstGeom prst="rect">
            <a:avLst/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002060"/>
                </a:solidFill>
              </a:rPr>
              <a:t>Создание условий для обеспечения равных социальных гарантий доступности услуг дополнительного образования для всех категорий детей, включая детей с ограниченными возможностями </a:t>
            </a:r>
            <a:r>
              <a:rPr lang="ru-RU" altLang="ru-RU" sz="1200" dirty="0" smtClean="0">
                <a:solidFill>
                  <a:srgbClr val="002060"/>
                </a:solidFill>
              </a:rPr>
              <a:t>здоровья.</a:t>
            </a:r>
            <a:endParaRPr lang="ru-RU" altLang="ru-RU" sz="1200" dirty="0">
              <a:solidFill>
                <a:srgbClr val="002060"/>
              </a:solidFill>
            </a:endParaRPr>
          </a:p>
        </p:txBody>
      </p:sp>
      <p:sp>
        <p:nvSpPr>
          <p:cNvPr id="15379" name="Rectangle 15"/>
          <p:cNvSpPr>
            <a:spLocks noChangeArrowheads="1"/>
          </p:cNvSpPr>
          <p:nvPr/>
        </p:nvSpPr>
        <p:spPr bwMode="auto">
          <a:xfrm>
            <a:off x="304800" y="5029200"/>
            <a:ext cx="5410200" cy="830997"/>
          </a:xfrm>
          <a:prstGeom prst="rect">
            <a:avLst/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>
                <a:solidFill>
                  <a:srgbClr val="002060"/>
                </a:solidFill>
              </a:rPr>
              <a:t>Укрепление </a:t>
            </a:r>
            <a:r>
              <a:rPr lang="ru-RU" altLang="ru-RU" sz="1200" dirty="0">
                <a:solidFill>
                  <a:srgbClr val="002060"/>
                </a:solidFill>
              </a:rPr>
              <a:t>кадрового ресурса организаций дополнительного образования путём совершенствования методического сопровождения в целях повышения уровня профессиональной компетентности педагогических </a:t>
            </a:r>
            <a:r>
              <a:rPr lang="ru-RU" altLang="ru-RU" sz="1200" dirty="0" smtClean="0">
                <a:solidFill>
                  <a:srgbClr val="002060"/>
                </a:solidFill>
              </a:rPr>
              <a:t>работников.</a:t>
            </a:r>
            <a:endParaRPr lang="ru-RU" altLang="ru-RU" sz="1200" dirty="0">
              <a:solidFill>
                <a:srgbClr val="002060"/>
              </a:solidFill>
            </a:endParaRPr>
          </a:p>
        </p:txBody>
      </p:sp>
      <p:sp>
        <p:nvSpPr>
          <p:cNvPr id="15380" name="Line 157"/>
          <p:cNvSpPr>
            <a:spLocks noChangeShapeType="1"/>
          </p:cNvSpPr>
          <p:nvPr/>
        </p:nvSpPr>
        <p:spPr bwMode="auto">
          <a:xfrm flipV="1">
            <a:off x="228600" y="3429000"/>
            <a:ext cx="4876800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1" name="Line 157"/>
          <p:cNvSpPr>
            <a:spLocks noChangeShapeType="1"/>
          </p:cNvSpPr>
          <p:nvPr/>
        </p:nvSpPr>
        <p:spPr bwMode="auto">
          <a:xfrm flipV="1">
            <a:off x="228600" y="4191000"/>
            <a:ext cx="4876800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2" name="Line 157"/>
          <p:cNvSpPr>
            <a:spLocks noChangeShapeType="1"/>
          </p:cNvSpPr>
          <p:nvPr/>
        </p:nvSpPr>
        <p:spPr bwMode="auto">
          <a:xfrm flipV="1">
            <a:off x="228600" y="4953000"/>
            <a:ext cx="4876800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3" name="Oval 14"/>
          <p:cNvSpPr>
            <a:spLocks noChangeArrowheads="1"/>
          </p:cNvSpPr>
          <p:nvPr/>
        </p:nvSpPr>
        <p:spPr bwMode="gray">
          <a:xfrm>
            <a:off x="152400" y="3429000"/>
            <a:ext cx="228600" cy="228600"/>
          </a:xfrm>
          <a:prstGeom prst="ellipse">
            <a:avLst/>
          </a:prstGeom>
          <a:solidFill>
            <a:srgbClr val="33CC33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84" name="Oval 14"/>
          <p:cNvSpPr>
            <a:spLocks noChangeArrowheads="1"/>
          </p:cNvSpPr>
          <p:nvPr/>
        </p:nvSpPr>
        <p:spPr bwMode="gray">
          <a:xfrm>
            <a:off x="152400" y="4191000"/>
            <a:ext cx="228600" cy="228600"/>
          </a:xfrm>
          <a:prstGeom prst="ellipse">
            <a:avLst/>
          </a:prstGeom>
          <a:solidFill>
            <a:srgbClr val="9933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85" name="Oval 14"/>
          <p:cNvSpPr>
            <a:spLocks noChangeArrowheads="1"/>
          </p:cNvSpPr>
          <p:nvPr/>
        </p:nvSpPr>
        <p:spPr bwMode="gray">
          <a:xfrm>
            <a:off x="152400" y="4953000"/>
            <a:ext cx="228600" cy="228600"/>
          </a:xfrm>
          <a:prstGeom prst="ellipse">
            <a:avLst/>
          </a:prstGeom>
          <a:solidFill>
            <a:srgbClr val="FF33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304800" y="5943600"/>
            <a:ext cx="5410200" cy="400110"/>
          </a:xfrm>
          <a:prstGeom prst="rect">
            <a:avLst/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4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1200" dirty="0" smtClean="0">
                <a:solidFill>
                  <a:srgbClr val="002060"/>
                </a:solidFill>
              </a:rPr>
              <a:t>Развитие </a:t>
            </a:r>
            <a:r>
              <a:rPr lang="ru-RU" altLang="ru-RU" sz="1200" dirty="0">
                <a:solidFill>
                  <a:srgbClr val="002060"/>
                </a:solidFill>
              </a:rPr>
              <a:t>сетевого и межотраслевого </a:t>
            </a:r>
            <a:r>
              <a:rPr lang="ru-RU" altLang="ru-RU" sz="1200" dirty="0" smtClean="0">
                <a:solidFill>
                  <a:srgbClr val="002060"/>
                </a:solidFill>
              </a:rPr>
              <a:t>взаимодействия.</a:t>
            </a:r>
          </a:p>
          <a:p>
            <a:pPr eaLnBrk="1" hangingPunct="1"/>
            <a:endParaRPr lang="ru-RU" altLang="ru-RU" sz="400" dirty="0">
              <a:solidFill>
                <a:srgbClr val="002060"/>
              </a:solidFill>
            </a:endParaRPr>
          </a:p>
        </p:txBody>
      </p:sp>
      <p:sp>
        <p:nvSpPr>
          <p:cNvPr id="23" name="Line 157"/>
          <p:cNvSpPr>
            <a:spLocks noChangeShapeType="1"/>
          </p:cNvSpPr>
          <p:nvPr/>
        </p:nvSpPr>
        <p:spPr bwMode="auto">
          <a:xfrm flipV="1">
            <a:off x="228600" y="5867400"/>
            <a:ext cx="4876800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gray">
          <a:xfrm>
            <a:off x="152400" y="57912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3490" name="Picture 2" descr="G:\Новая папка (2)\IMG_4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399"/>
            <a:ext cx="3038475" cy="2148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G:\Новая папка (2)\IMG_15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2"/>
          <a:stretch/>
        </p:blipFill>
        <p:spPr bwMode="auto">
          <a:xfrm>
            <a:off x="5943600" y="4019406"/>
            <a:ext cx="3038475" cy="2152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7" descr="http://&amp;icy;&amp;pcy;&amp;ocy;&amp;tcy;&amp;iecy;&amp;kcy;&amp;acy;-&amp;vcy;&amp;lcy;&amp;acy;&amp;dcy;&amp;icy;&amp;mcy;&amp;icy;&amp;rcy;.&amp;rcy;&amp;fcy;/upload/medialibrary/4f8/09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5" name="AutoShape 19" descr="http://&amp;icy;&amp;pcy;&amp;ocy;&amp;tcy;&amp;iecy;&amp;kcy;&amp;acy;-&amp;vcy;&amp;lcy;&amp;acy;&amp;dcy;&amp;icy;&amp;mcy;&amp;icy;&amp;rcy;.&amp;rcy;&amp;fcy;/upload/medialibrary/4f8/09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6" name="AutoShape 21" descr="http://&amp;icy;&amp;pcy;&amp;ocy;&amp;tcy;&amp;iecy;&amp;kcy;&amp;acy;-&amp;vcy;&amp;lcy;&amp;acy;&amp;dcy;&amp;icy;&amp;mcy;&amp;icy;&amp;rcy;.&amp;rcy;&amp;fcy;/upload/medialibrary/4f8/09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7" name="Rectangle 25"/>
          <p:cNvSpPr>
            <a:spLocks noChangeArrowheads="1"/>
          </p:cNvSpPr>
          <p:nvPr/>
        </p:nvSpPr>
        <p:spPr bwMode="auto">
          <a:xfrm>
            <a:off x="7315200" y="3733800"/>
            <a:ext cx="1828800" cy="25146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0278" y="3086669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Rectangle 81"/>
          <p:cNvSpPr>
            <a:spLocks noChangeArrowheads="1"/>
          </p:cNvSpPr>
          <p:nvPr/>
        </p:nvSpPr>
        <p:spPr bwMode="auto">
          <a:xfrm>
            <a:off x="288878" y="4289425"/>
            <a:ext cx="678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9D9">
                    <a:alpha val="3882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96" name="Picture 40" descr="j0399955"/>
          <p:cNvPicPr>
            <a:picLocks noChangeAspect="1" noChangeArrowheads="1"/>
          </p:cNvPicPr>
          <p:nvPr/>
        </p:nvPicPr>
        <p:blipFill>
          <a:blip r:embed="rId2">
            <a:lum bright="34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3124200"/>
            <a:ext cx="32162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2895600" y="2819400"/>
            <a:ext cx="4524375" cy="2425700"/>
            <a:chOff x="995" y="1472"/>
            <a:chExt cx="3785" cy="1872"/>
          </a:xfrm>
        </p:grpSpPr>
        <p:sp>
          <p:nvSpPr>
            <p:cNvPr id="45060" name="AutoShape 4"/>
            <p:cNvSpPr>
              <a:spLocks noChangeArrowheads="1"/>
            </p:cNvSpPr>
            <p:nvPr/>
          </p:nvSpPr>
          <p:spPr bwMode="gray">
            <a:xfrm>
              <a:off x="995" y="1588"/>
              <a:ext cx="3785" cy="1756"/>
            </a:xfrm>
            <a:custGeom>
              <a:avLst/>
              <a:gdLst>
                <a:gd name="G0" fmla="+- 3013 0 0"/>
                <a:gd name="G1" fmla="+- 21600 0 3013"/>
                <a:gd name="G2" fmla="+- 21600 0 30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1" name="AutoShape 5"/>
            <p:cNvSpPr>
              <a:spLocks noChangeArrowheads="1"/>
            </p:cNvSpPr>
            <p:nvPr/>
          </p:nvSpPr>
          <p:spPr bwMode="gray">
            <a:xfrm>
              <a:off x="995" y="1478"/>
              <a:ext cx="3785" cy="1756"/>
            </a:xfrm>
            <a:custGeom>
              <a:avLst/>
              <a:gdLst>
                <a:gd name="G0" fmla="+- 3013 0 0"/>
                <a:gd name="G1" fmla="+- 21600 0 3013"/>
                <a:gd name="G2" fmla="+- 21600 0 30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2" name="Line 6"/>
            <p:cNvSpPr>
              <a:spLocks noChangeShapeType="1"/>
            </p:cNvSpPr>
            <p:nvPr/>
          </p:nvSpPr>
          <p:spPr bwMode="gray">
            <a:xfrm flipV="1">
              <a:off x="2872" y="1472"/>
              <a:ext cx="0" cy="3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gray">
            <a:xfrm>
              <a:off x="1793" y="1974"/>
              <a:ext cx="0" cy="1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gray">
            <a:xfrm>
              <a:off x="3951" y="1959"/>
              <a:ext cx="0" cy="1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gray">
            <a:xfrm flipV="1">
              <a:off x="3951" y="1794"/>
              <a:ext cx="384" cy="16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gray">
            <a:xfrm flipH="1" flipV="1">
              <a:off x="1413" y="1801"/>
              <a:ext cx="378" cy="1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7" name="Line 11"/>
            <p:cNvSpPr>
              <a:spLocks noChangeShapeType="1"/>
            </p:cNvSpPr>
            <p:nvPr/>
          </p:nvSpPr>
          <p:spPr bwMode="gray">
            <a:xfrm flipH="1">
              <a:off x="1856" y="2884"/>
              <a:ext cx="291" cy="2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8" name="Line 12"/>
            <p:cNvSpPr>
              <a:spLocks noChangeShapeType="1"/>
            </p:cNvSpPr>
            <p:nvPr/>
          </p:nvSpPr>
          <p:spPr bwMode="gray">
            <a:xfrm>
              <a:off x="3752" y="2843"/>
              <a:ext cx="365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9" name="Line 13"/>
            <p:cNvSpPr>
              <a:spLocks noChangeShapeType="1"/>
            </p:cNvSpPr>
            <p:nvPr/>
          </p:nvSpPr>
          <p:spPr bwMode="gray">
            <a:xfrm flipH="1">
              <a:off x="1850" y="3090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gray">
            <a:xfrm flipH="1">
              <a:off x="4112" y="3022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5071" name="Line 15"/>
          <p:cNvSpPr>
            <a:spLocks noChangeShapeType="1"/>
          </p:cNvSpPr>
          <p:nvPr/>
        </p:nvSpPr>
        <p:spPr bwMode="black">
          <a:xfrm flipH="1">
            <a:off x="4648200" y="23622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black">
          <a:xfrm flipH="1">
            <a:off x="5943599" y="2781300"/>
            <a:ext cx="1133547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black">
          <a:xfrm flipH="1" flipV="1">
            <a:off x="5410200" y="48768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gray">
          <a:xfrm flipH="1" flipV="1">
            <a:off x="7010399" y="3962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gray">
          <a:xfrm flipH="1">
            <a:off x="3276600" y="27432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black">
          <a:xfrm>
            <a:off x="2885281" y="5520963"/>
            <a:ext cx="1849438" cy="306467"/>
          </a:xfrm>
          <a:prstGeom prst="round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/>
              <a:t>Профориентация</a:t>
            </a:r>
            <a:endParaRPr lang="en-US" altLang="ru-RU" sz="1200" b="1" dirty="0"/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black">
          <a:xfrm>
            <a:off x="7077147" y="2308622"/>
            <a:ext cx="1566863" cy="510778"/>
          </a:xfrm>
          <a:prstGeom prst="round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/>
              <a:t>Оздоровление и досуг</a:t>
            </a:r>
            <a:endParaRPr lang="en-US" altLang="ru-RU" sz="1200" b="1" dirty="0"/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black">
          <a:xfrm>
            <a:off x="5221477" y="5550931"/>
            <a:ext cx="1981200" cy="715089"/>
          </a:xfrm>
          <a:prstGeom prst="round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/>
              <a:t>Профилактика асоциального поведения</a:t>
            </a:r>
            <a:endParaRPr lang="en-US" altLang="ru-RU" sz="1200" b="1" dirty="0"/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black">
          <a:xfrm>
            <a:off x="7438172" y="4368158"/>
            <a:ext cx="1742222" cy="919401"/>
          </a:xfrm>
          <a:prstGeom prst="round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/>
              <a:t>Создание условий для детей с особенностями в развитии</a:t>
            </a:r>
            <a:endParaRPr lang="en-US" altLang="ru-RU" sz="1200" b="1" dirty="0"/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black">
          <a:xfrm>
            <a:off x="5257800" y="1802011"/>
            <a:ext cx="1705541" cy="510778"/>
          </a:xfrm>
          <a:prstGeom prst="round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/>
              <a:t>Поддержка </a:t>
            </a:r>
            <a:r>
              <a:rPr lang="ru-RU" altLang="ru-RU" sz="1200" b="1" dirty="0" smtClean="0"/>
              <a:t>одарённых </a:t>
            </a:r>
            <a:r>
              <a:rPr lang="ru-RU" altLang="ru-RU" sz="1200" b="1" dirty="0"/>
              <a:t>детей</a:t>
            </a:r>
            <a:endParaRPr lang="en-US" altLang="ru-RU" sz="1200" b="1" dirty="0"/>
          </a:p>
        </p:txBody>
      </p:sp>
      <p:sp>
        <p:nvSpPr>
          <p:cNvPr id="45082" name="AutoShape 26"/>
          <p:cNvSpPr>
            <a:spLocks noChangeArrowheads="1"/>
          </p:cNvSpPr>
          <p:nvPr/>
        </p:nvSpPr>
        <p:spPr bwMode="gray">
          <a:xfrm>
            <a:off x="3962400" y="3375025"/>
            <a:ext cx="2339975" cy="663575"/>
          </a:xfrm>
          <a:custGeom>
            <a:avLst/>
            <a:gdLst>
              <a:gd name="G0" fmla="+- 13742 0 0"/>
              <a:gd name="G1" fmla="+- -11677937 0 0"/>
              <a:gd name="G2" fmla="+- 13742 0 -11677937"/>
              <a:gd name="G3" fmla="+- 10800 0 0"/>
              <a:gd name="G4" fmla="+- 0 0 137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70 0 0"/>
              <a:gd name="G9" fmla="+- 0 0 -11677937"/>
              <a:gd name="G10" fmla="+- 8470 0 2700"/>
              <a:gd name="G11" fmla="cos G10 13742"/>
              <a:gd name="G12" fmla="sin G10 13742"/>
              <a:gd name="G13" fmla="cos 13500 13742"/>
              <a:gd name="G14" fmla="sin 13500 13742"/>
              <a:gd name="G15" fmla="+- G11 10800 0"/>
              <a:gd name="G16" fmla="+- G12 10800 0"/>
              <a:gd name="G17" fmla="+- G13 10800 0"/>
              <a:gd name="G18" fmla="+- G14 10800 0"/>
              <a:gd name="G19" fmla="*/ 8470 1 2"/>
              <a:gd name="G20" fmla="+- G19 5400 0"/>
              <a:gd name="G21" fmla="cos G20 13742"/>
              <a:gd name="G22" fmla="sin G20 13742"/>
              <a:gd name="G23" fmla="+- G21 10800 0"/>
              <a:gd name="G24" fmla="+- G12 G23 G22"/>
              <a:gd name="G25" fmla="+- G22 G23 G11"/>
              <a:gd name="G26" fmla="cos 10800 13742"/>
              <a:gd name="G27" fmla="sin 10800 13742"/>
              <a:gd name="G28" fmla="cos 8470 13742"/>
              <a:gd name="G29" fmla="sin 8470 137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137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70 G39"/>
              <a:gd name="G43" fmla="sin 847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90 w 21600"/>
              <a:gd name="T5" fmla="*/ 1 h 21600"/>
              <a:gd name="T6" fmla="*/ 1169 w 21600"/>
              <a:gd name="T7" fmla="*/ 10495 h 21600"/>
              <a:gd name="T8" fmla="*/ 10949 w 21600"/>
              <a:gd name="T9" fmla="*/ 2331 h 21600"/>
              <a:gd name="T10" fmla="*/ 24299 w 21600"/>
              <a:gd name="T11" fmla="*/ 10849 h 21600"/>
              <a:gd name="T12" fmla="*/ 20420 w 21600"/>
              <a:gd name="T13" fmla="*/ 14700 h 21600"/>
              <a:gd name="T14" fmla="*/ 16569 w 21600"/>
              <a:gd name="T15" fmla="*/ 1082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69" y="10830"/>
                </a:moveTo>
                <a:cubicBezTo>
                  <a:pt x="19269" y="10820"/>
                  <a:pt x="19270" y="10810"/>
                  <a:pt x="19270" y="10800"/>
                </a:cubicBezTo>
                <a:cubicBezTo>
                  <a:pt x="19270" y="6122"/>
                  <a:pt x="15477" y="2330"/>
                  <a:pt x="10800" y="2330"/>
                </a:cubicBezTo>
                <a:cubicBezTo>
                  <a:pt x="6226" y="2329"/>
                  <a:pt x="2478" y="5961"/>
                  <a:pt x="2334" y="10532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13"/>
                  <a:pt x="21599" y="10826"/>
                  <a:pt x="21599" y="10839"/>
                </a:cubicBezTo>
                <a:lnTo>
                  <a:pt x="24299" y="10849"/>
                </a:lnTo>
                <a:lnTo>
                  <a:pt x="20420" y="14700"/>
                </a:lnTo>
                <a:lnTo>
                  <a:pt x="16569" y="10821"/>
                </a:lnTo>
                <a:lnTo>
                  <a:pt x="19269" y="1083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3" name="AutoShape 27"/>
          <p:cNvSpPr>
            <a:spLocks noChangeArrowheads="1"/>
          </p:cNvSpPr>
          <p:nvPr/>
        </p:nvSpPr>
        <p:spPr bwMode="gray">
          <a:xfrm flipH="1" flipV="1">
            <a:off x="3932238" y="4038600"/>
            <a:ext cx="2392362" cy="620713"/>
          </a:xfrm>
          <a:custGeom>
            <a:avLst/>
            <a:gdLst>
              <a:gd name="G0" fmla="+- -14015 0 0"/>
              <a:gd name="G1" fmla="+- -11677937 0 0"/>
              <a:gd name="G2" fmla="+- -14015 0 -11677937"/>
              <a:gd name="G3" fmla="+- 10800 0 0"/>
              <a:gd name="G4" fmla="+- 0 0 -140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74 0 0"/>
              <a:gd name="G9" fmla="+- 0 0 -11677937"/>
              <a:gd name="G10" fmla="+- 8574 0 2700"/>
              <a:gd name="G11" fmla="cos G10 -14015"/>
              <a:gd name="G12" fmla="sin G10 -14015"/>
              <a:gd name="G13" fmla="cos 13500 -14015"/>
              <a:gd name="G14" fmla="sin 13500 -14015"/>
              <a:gd name="G15" fmla="+- G11 10800 0"/>
              <a:gd name="G16" fmla="+- G12 10800 0"/>
              <a:gd name="G17" fmla="+- G13 10800 0"/>
              <a:gd name="G18" fmla="+- G14 10800 0"/>
              <a:gd name="G19" fmla="*/ 8574 1 2"/>
              <a:gd name="G20" fmla="+- G19 5400 0"/>
              <a:gd name="G21" fmla="cos G20 -14015"/>
              <a:gd name="G22" fmla="sin G20 -14015"/>
              <a:gd name="G23" fmla="+- G21 10800 0"/>
              <a:gd name="G24" fmla="+- G12 G23 G22"/>
              <a:gd name="G25" fmla="+- G22 G23 G11"/>
              <a:gd name="G26" fmla="cos 10800 -14015"/>
              <a:gd name="G27" fmla="sin 10800 -14015"/>
              <a:gd name="G28" fmla="cos 8574 -14015"/>
              <a:gd name="G29" fmla="sin 8574 -140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-140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74 G39"/>
              <a:gd name="G43" fmla="sin 857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50 w 21600"/>
              <a:gd name="T5" fmla="*/ 1 h 21600"/>
              <a:gd name="T6" fmla="*/ 1117 w 21600"/>
              <a:gd name="T7" fmla="*/ 10494 h 21600"/>
              <a:gd name="T8" fmla="*/ 10919 w 21600"/>
              <a:gd name="T9" fmla="*/ 2226 h 21600"/>
              <a:gd name="T10" fmla="*/ 24299 w 21600"/>
              <a:gd name="T11" fmla="*/ 10749 h 21600"/>
              <a:gd name="T12" fmla="*/ 20501 w 21600"/>
              <a:gd name="T13" fmla="*/ 14576 h 21600"/>
              <a:gd name="T14" fmla="*/ 16673 w 21600"/>
              <a:gd name="T15" fmla="*/ 107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373" y="10767"/>
                </a:moveTo>
                <a:cubicBezTo>
                  <a:pt x="19356" y="6045"/>
                  <a:pt x="15522" y="2226"/>
                  <a:pt x="10800" y="2226"/>
                </a:cubicBezTo>
                <a:cubicBezTo>
                  <a:pt x="6170" y="2225"/>
                  <a:pt x="2376" y="5901"/>
                  <a:pt x="2230" y="10529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48" y="0"/>
                  <a:pt x="21577" y="4810"/>
                  <a:pt x="21599" y="10759"/>
                </a:cubicBezTo>
                <a:lnTo>
                  <a:pt x="24299" y="10749"/>
                </a:lnTo>
                <a:lnTo>
                  <a:pt x="20501" y="14576"/>
                </a:lnTo>
                <a:lnTo>
                  <a:pt x="16673" y="10778"/>
                </a:lnTo>
                <a:lnTo>
                  <a:pt x="19373" y="107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66667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gray">
          <a:xfrm>
            <a:off x="3962400" y="3505200"/>
            <a:ext cx="2362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chemeClr val="folHlink"/>
                </a:solidFill>
              </a:rPr>
              <a:t>Развитие и воспитание личности ребенка</a:t>
            </a:r>
            <a:endParaRPr lang="en-US" altLang="ru-RU" sz="1600" b="1">
              <a:solidFill>
                <a:schemeClr val="folHlink"/>
              </a:solidFill>
            </a:endParaRPr>
          </a:p>
        </p:txBody>
      </p:sp>
      <p:sp>
        <p:nvSpPr>
          <p:cNvPr id="45087" name="Subtitle 12"/>
          <p:cNvSpPr>
            <a:spLocks/>
          </p:cNvSpPr>
          <p:nvPr/>
        </p:nvSpPr>
        <p:spPr bwMode="auto">
          <a:xfrm>
            <a:off x="0" y="762001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>
                <a:solidFill>
                  <a:schemeClr val="hlink"/>
                </a:solidFill>
              </a:rPr>
              <a:t>Межведомственное взаимодействие</a:t>
            </a:r>
            <a:endParaRPr lang="en-US" altLang="ru-RU" sz="2400" b="1" dirty="0">
              <a:solidFill>
                <a:schemeClr val="hlink"/>
              </a:solidFill>
            </a:endParaRPr>
          </a:p>
        </p:txBody>
      </p:sp>
      <p:sp>
        <p:nvSpPr>
          <p:cNvPr id="5" name="Горизонтальный свиток 4"/>
          <p:cNvSpPr>
            <a:spLocks noChangeArrowheads="1"/>
          </p:cNvSpPr>
          <p:nvPr/>
        </p:nvSpPr>
        <p:spPr bwMode="auto">
          <a:xfrm>
            <a:off x="0" y="2133600"/>
            <a:ext cx="2133600" cy="381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1200" b="1" i="1">
                <a:latin typeface="Times New Roman" pitchFamily="18" charset="0"/>
                <a:cs typeface="Times New Roman" pitchFamily="18" charset="0"/>
              </a:rPr>
              <a:t>Управление образования</a:t>
            </a:r>
            <a:br>
              <a:rPr lang="ru-RU" altLang="ru-RU" sz="1200" b="1" i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i="1">
                <a:latin typeface="Times New Roman" pitchFamily="18" charset="0"/>
                <a:cs typeface="Times New Roman" pitchFamily="18" charset="0"/>
              </a:rPr>
              <a:t>МО ГО «Сыктывкар»</a:t>
            </a:r>
          </a:p>
        </p:txBody>
      </p:sp>
      <p:sp>
        <p:nvSpPr>
          <p:cNvPr id="2" name="Горизонтальный свиток 4"/>
          <p:cNvSpPr>
            <a:spLocks noChangeArrowheads="1"/>
          </p:cNvSpPr>
          <p:nvPr/>
        </p:nvSpPr>
        <p:spPr bwMode="auto">
          <a:xfrm>
            <a:off x="0" y="2590800"/>
            <a:ext cx="2133600" cy="381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1200" b="1" i="1">
                <a:latin typeface="Times New Roman" pitchFamily="18" charset="0"/>
                <a:cs typeface="Times New Roman" pitchFamily="18" charset="0"/>
              </a:rPr>
              <a:t>Управление культуры</a:t>
            </a:r>
            <a:br>
              <a:rPr lang="ru-RU" altLang="ru-RU" sz="1200" b="1" i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i="1">
                <a:latin typeface="Times New Roman" pitchFamily="18" charset="0"/>
                <a:cs typeface="Times New Roman" pitchFamily="18" charset="0"/>
              </a:rPr>
              <a:t>МО ГО «Сыктывкар»</a:t>
            </a:r>
          </a:p>
        </p:txBody>
      </p:sp>
      <p:sp>
        <p:nvSpPr>
          <p:cNvPr id="3" name="Горизонтальный свиток 4"/>
          <p:cNvSpPr>
            <a:spLocks noChangeArrowheads="1"/>
          </p:cNvSpPr>
          <p:nvPr/>
        </p:nvSpPr>
        <p:spPr bwMode="auto">
          <a:xfrm>
            <a:off x="0" y="3048000"/>
            <a:ext cx="2133600" cy="381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1200" b="1" i="1">
                <a:latin typeface="Times New Roman" pitchFamily="18" charset="0"/>
                <a:cs typeface="Times New Roman" pitchFamily="18" charset="0"/>
              </a:rPr>
              <a:t>Управление спорта</a:t>
            </a:r>
            <a:br>
              <a:rPr lang="ru-RU" altLang="ru-RU" sz="1200" b="1" i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i="1">
                <a:latin typeface="Times New Roman" pitchFamily="18" charset="0"/>
                <a:cs typeface="Times New Roman" pitchFamily="18" charset="0"/>
              </a:rPr>
              <a:t>МО ГО «Сыктывкар»</a:t>
            </a:r>
          </a:p>
        </p:txBody>
      </p:sp>
      <p:sp>
        <p:nvSpPr>
          <p:cNvPr id="4" name="Горизонтальный свиток 4"/>
          <p:cNvSpPr>
            <a:spLocks noChangeArrowheads="1"/>
          </p:cNvSpPr>
          <p:nvPr/>
        </p:nvSpPr>
        <p:spPr bwMode="auto">
          <a:xfrm>
            <a:off x="0" y="3505200"/>
            <a:ext cx="2133600" cy="5334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1200" b="1" i="1">
                <a:latin typeface="Times New Roman" pitchFamily="18" charset="0"/>
                <a:cs typeface="Times New Roman" pitchFamily="18" charset="0"/>
              </a:rPr>
              <a:t>Управление дошкольного образования МО ГО «Сыктывкар»</a:t>
            </a:r>
          </a:p>
        </p:txBody>
      </p:sp>
      <p:sp>
        <p:nvSpPr>
          <p:cNvPr id="6" name="Горизонтальный свиток 4"/>
          <p:cNvSpPr>
            <a:spLocks noChangeArrowheads="1"/>
          </p:cNvSpPr>
          <p:nvPr/>
        </p:nvSpPr>
        <p:spPr bwMode="auto">
          <a:xfrm>
            <a:off x="0" y="4114800"/>
            <a:ext cx="21336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1200" b="1" i="1">
                <a:latin typeface="Times New Roman" pitchFamily="18" charset="0"/>
                <a:cs typeface="Times New Roman" pitchFamily="18" charset="0"/>
              </a:rPr>
              <a:t>Управление внутренних дел</a:t>
            </a:r>
            <a:br>
              <a:rPr lang="ru-RU" altLang="ru-RU" sz="1200" b="1" i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i="1">
                <a:latin typeface="Times New Roman" pitchFamily="18" charset="0"/>
                <a:cs typeface="Times New Roman" pitchFamily="18" charset="0"/>
              </a:rPr>
              <a:t>МО ГО «Сыктывкар»</a:t>
            </a:r>
          </a:p>
        </p:txBody>
      </p:sp>
      <p:sp>
        <p:nvSpPr>
          <p:cNvPr id="7" name="Горизонтальный свиток 4"/>
          <p:cNvSpPr>
            <a:spLocks noChangeArrowheads="1"/>
          </p:cNvSpPr>
          <p:nvPr/>
        </p:nvSpPr>
        <p:spPr bwMode="auto">
          <a:xfrm>
            <a:off x="0" y="5334000"/>
            <a:ext cx="2133600" cy="9144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1200" b="1" i="1">
                <a:latin typeface="Times New Roman" pitchFamily="18" charset="0"/>
                <a:cs typeface="Times New Roman" pitchFamily="18" charset="0"/>
              </a:rPr>
              <a:t>Региональный общественный благотворительный фонд «Ассоциация попечительских советов»</a:t>
            </a:r>
          </a:p>
        </p:txBody>
      </p:sp>
      <p:sp>
        <p:nvSpPr>
          <p:cNvPr id="8" name="Горизонтальный свиток 4"/>
          <p:cNvSpPr>
            <a:spLocks noChangeArrowheads="1"/>
          </p:cNvSpPr>
          <p:nvPr/>
        </p:nvSpPr>
        <p:spPr bwMode="auto">
          <a:xfrm>
            <a:off x="0" y="4724400"/>
            <a:ext cx="2133600" cy="5334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1200" b="1" i="1">
                <a:latin typeface="Times New Roman" pitchFamily="18" charset="0"/>
                <a:cs typeface="Times New Roman" pitchFamily="18" charset="0"/>
              </a:rPr>
              <a:t>Общественные организации «Совет ветеранов» «Женщины Сыктывкара»</a:t>
            </a:r>
          </a:p>
        </p:txBody>
      </p:sp>
      <p:sp>
        <p:nvSpPr>
          <p:cNvPr id="45095" name="AutoShape 78"/>
          <p:cNvSpPr>
            <a:spLocks noChangeArrowheads="1"/>
          </p:cNvSpPr>
          <p:nvPr/>
        </p:nvSpPr>
        <p:spPr bwMode="gray">
          <a:xfrm>
            <a:off x="2209800" y="1676400"/>
            <a:ext cx="609600" cy="4589620"/>
          </a:xfrm>
          <a:prstGeom prst="rightArrow">
            <a:avLst>
              <a:gd name="adj1" fmla="val 48657"/>
              <a:gd name="adj2" fmla="val 61199"/>
            </a:avLst>
          </a:prstGeom>
          <a:solidFill>
            <a:srgbClr val="EAEAEA"/>
          </a:solidFill>
          <a:ln w="19050">
            <a:solidFill>
              <a:srgbClr val="A953FF"/>
            </a:solidFill>
            <a:miter lim="800000"/>
            <a:headEnd/>
            <a:tailEnd/>
          </a:ln>
          <a:effectLst>
            <a:outerShdw dist="28398" dir="3806097" algn="ctr" rotWithShape="0">
              <a:srgbClr val="B2B2B2"/>
            </a:outerShdw>
          </a:effectLst>
        </p:spPr>
        <p:txBody>
          <a:bodyPr vert="eaVert"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400" b="1"/>
          </a:p>
        </p:txBody>
      </p:sp>
      <p:sp>
        <p:nvSpPr>
          <p:cNvPr id="9" name="Горизонтальный свиток 4"/>
          <p:cNvSpPr>
            <a:spLocks noChangeArrowheads="1"/>
          </p:cNvSpPr>
          <p:nvPr/>
        </p:nvSpPr>
        <p:spPr bwMode="auto">
          <a:xfrm>
            <a:off x="0" y="1676400"/>
            <a:ext cx="2133600" cy="381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1200" b="1" i="1">
                <a:latin typeface="Times New Roman" pitchFamily="18" charset="0"/>
                <a:cs typeface="Times New Roman" pitchFamily="18" charset="0"/>
              </a:rPr>
              <a:t>Администрация МО  ГО «Сыктывкар»</a:t>
            </a:r>
          </a:p>
        </p:txBody>
      </p:sp>
      <p:sp>
        <p:nvSpPr>
          <p:cNvPr id="45098" name="Text Box 42"/>
          <p:cNvSpPr txBox="1">
            <a:spLocks noChangeArrowheads="1"/>
          </p:cNvSpPr>
          <p:nvPr/>
        </p:nvSpPr>
        <p:spPr bwMode="auto">
          <a:xfrm>
            <a:off x="2666999" y="1524000"/>
            <a:ext cx="2461419" cy="114414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1200" b="1" dirty="0"/>
              <a:t>Создание условий</a:t>
            </a:r>
            <a:br>
              <a:rPr lang="ru-RU" altLang="ru-RU" sz="1200" b="1" dirty="0"/>
            </a:br>
            <a:r>
              <a:rPr lang="ru-RU" altLang="ru-RU" sz="1200" b="1" dirty="0"/>
              <a:t>для реализации интеллектуальных, творческих </a:t>
            </a:r>
            <a:r>
              <a:rPr lang="ru-RU" altLang="ru-RU" sz="1200" b="1" dirty="0" smtClean="0"/>
              <a:t>способностей, физического </a:t>
            </a:r>
            <a:r>
              <a:rPr lang="ru-RU" altLang="ru-RU" sz="1200" b="1" dirty="0"/>
              <a:t>совершенствования</a:t>
            </a:r>
          </a:p>
        </p:txBody>
      </p:sp>
      <p:sp>
        <p:nvSpPr>
          <p:cNvPr id="45099" name="Line 43"/>
          <p:cNvSpPr>
            <a:spLocks noChangeShapeType="1"/>
          </p:cNvSpPr>
          <p:nvPr/>
        </p:nvSpPr>
        <p:spPr bwMode="auto">
          <a:xfrm>
            <a:off x="2895600" y="4038600"/>
            <a:ext cx="609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00" name="Line 44"/>
          <p:cNvSpPr>
            <a:spLocks noChangeShapeType="1"/>
          </p:cNvSpPr>
          <p:nvPr/>
        </p:nvSpPr>
        <p:spPr bwMode="gray">
          <a:xfrm flipH="1" flipV="1">
            <a:off x="3352800" y="4419598"/>
            <a:ext cx="457200" cy="10668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Subtitle 12"/>
          <p:cNvSpPr>
            <a:spLocks/>
          </p:cNvSpPr>
          <p:nvPr/>
        </p:nvSpPr>
        <p:spPr bwMode="auto">
          <a:xfrm>
            <a:off x="0" y="76200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>
                <a:solidFill>
                  <a:schemeClr val="hlink"/>
                </a:solidFill>
              </a:rPr>
              <a:t>Муниципальная сеть дополнительного образования</a:t>
            </a:r>
            <a:endParaRPr lang="en-US" altLang="ru-RU" sz="2400" b="1" dirty="0">
              <a:solidFill>
                <a:schemeClr val="hlink"/>
              </a:solidFill>
            </a:endParaRPr>
          </a:p>
        </p:txBody>
      </p:sp>
      <p:graphicFrame>
        <p:nvGraphicFramePr>
          <p:cNvPr id="7201" name="Object 33"/>
          <p:cNvGraphicFramePr>
            <a:graphicFrameLocks noChangeAspect="1"/>
          </p:cNvGraphicFramePr>
          <p:nvPr/>
        </p:nvGraphicFramePr>
        <p:xfrm>
          <a:off x="685800" y="1447800"/>
          <a:ext cx="7924800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Диаграмма" r:id="rId4" imgW="5505551" imgH="2600240" progId="Excel.Chart.8">
                  <p:embed/>
                </p:oleObj>
              </mc:Choice>
              <mc:Fallback>
                <p:oleObj name="Диаграмма" r:id="rId4" imgW="5505551" imgH="2600240" progId="Excel.Chart.8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7924800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38" name="Group 70"/>
          <p:cNvGrpSpPr>
            <a:grpSpLocks/>
          </p:cNvGrpSpPr>
          <p:nvPr/>
        </p:nvGrpSpPr>
        <p:grpSpPr bwMode="auto">
          <a:xfrm>
            <a:off x="7162800" y="5715000"/>
            <a:ext cx="1447800" cy="762000"/>
            <a:chOff x="96" y="3504"/>
            <a:chExt cx="1200" cy="624"/>
          </a:xfrm>
        </p:grpSpPr>
        <p:sp>
          <p:nvSpPr>
            <p:cNvPr id="7239" name="AutoShape 121"/>
            <p:cNvSpPr>
              <a:spLocks noChangeArrowheads="1"/>
            </p:cNvSpPr>
            <p:nvPr/>
          </p:nvSpPr>
          <p:spPr bwMode="gray">
            <a:xfrm>
              <a:off x="96" y="3504"/>
              <a:ext cx="1152" cy="624"/>
            </a:xfrm>
            <a:prstGeom prst="roundRect">
              <a:avLst>
                <a:gd name="adj" fmla="val 12699"/>
              </a:avLst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7A5C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40" name="AutoShape 122"/>
            <p:cNvSpPr>
              <a:spLocks noChangeArrowheads="1"/>
            </p:cNvSpPr>
            <p:nvPr/>
          </p:nvSpPr>
          <p:spPr bwMode="gray">
            <a:xfrm>
              <a:off x="144" y="3600"/>
              <a:ext cx="1056" cy="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28398" dir="14606097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41" name="AutoShape 121"/>
            <p:cNvSpPr>
              <a:spLocks noChangeArrowheads="1"/>
            </p:cNvSpPr>
            <p:nvPr/>
          </p:nvSpPr>
          <p:spPr bwMode="gray">
            <a:xfrm>
              <a:off x="96" y="3504"/>
              <a:ext cx="1200" cy="624"/>
            </a:xfrm>
            <a:prstGeom prst="roundRect">
              <a:avLst>
                <a:gd name="adj" fmla="val 12699"/>
              </a:avLst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7A5C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42" name="AutoShape 122"/>
            <p:cNvSpPr>
              <a:spLocks noChangeArrowheads="1"/>
            </p:cNvSpPr>
            <p:nvPr/>
          </p:nvSpPr>
          <p:spPr bwMode="gray">
            <a:xfrm>
              <a:off x="144" y="3600"/>
              <a:ext cx="1104" cy="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28398" dir="14606097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243" name="Group 75"/>
          <p:cNvGrpSpPr>
            <a:grpSpLocks/>
          </p:cNvGrpSpPr>
          <p:nvPr/>
        </p:nvGrpSpPr>
        <p:grpSpPr bwMode="auto">
          <a:xfrm>
            <a:off x="5486400" y="5715000"/>
            <a:ext cx="1447800" cy="762000"/>
            <a:chOff x="96" y="3504"/>
            <a:chExt cx="1200" cy="624"/>
          </a:xfrm>
        </p:grpSpPr>
        <p:sp>
          <p:nvSpPr>
            <p:cNvPr id="7244" name="AutoShape 121"/>
            <p:cNvSpPr>
              <a:spLocks noChangeArrowheads="1"/>
            </p:cNvSpPr>
            <p:nvPr/>
          </p:nvSpPr>
          <p:spPr bwMode="gray">
            <a:xfrm>
              <a:off x="96" y="3504"/>
              <a:ext cx="1152" cy="624"/>
            </a:xfrm>
            <a:prstGeom prst="roundRect">
              <a:avLst>
                <a:gd name="adj" fmla="val 12699"/>
              </a:avLst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7A5C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45" name="AutoShape 122"/>
            <p:cNvSpPr>
              <a:spLocks noChangeArrowheads="1"/>
            </p:cNvSpPr>
            <p:nvPr/>
          </p:nvSpPr>
          <p:spPr bwMode="gray">
            <a:xfrm>
              <a:off x="144" y="3600"/>
              <a:ext cx="1056" cy="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28398" dir="14606097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46" name="AutoShape 121"/>
            <p:cNvSpPr>
              <a:spLocks noChangeArrowheads="1"/>
            </p:cNvSpPr>
            <p:nvPr/>
          </p:nvSpPr>
          <p:spPr bwMode="gray">
            <a:xfrm>
              <a:off x="96" y="3504"/>
              <a:ext cx="1200" cy="624"/>
            </a:xfrm>
            <a:prstGeom prst="roundRect">
              <a:avLst>
                <a:gd name="adj" fmla="val 12699"/>
              </a:avLst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7A5C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47" name="AutoShape 122"/>
            <p:cNvSpPr>
              <a:spLocks noChangeArrowheads="1"/>
            </p:cNvSpPr>
            <p:nvPr/>
          </p:nvSpPr>
          <p:spPr bwMode="gray">
            <a:xfrm>
              <a:off x="144" y="3600"/>
              <a:ext cx="1104" cy="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28398" dir="14606097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248" name="Group 80"/>
          <p:cNvGrpSpPr>
            <a:grpSpLocks/>
          </p:cNvGrpSpPr>
          <p:nvPr/>
        </p:nvGrpSpPr>
        <p:grpSpPr bwMode="auto">
          <a:xfrm>
            <a:off x="3810000" y="5715000"/>
            <a:ext cx="1447800" cy="762000"/>
            <a:chOff x="96" y="3504"/>
            <a:chExt cx="1200" cy="624"/>
          </a:xfrm>
        </p:grpSpPr>
        <p:sp>
          <p:nvSpPr>
            <p:cNvPr id="7249" name="AutoShape 121"/>
            <p:cNvSpPr>
              <a:spLocks noChangeArrowheads="1"/>
            </p:cNvSpPr>
            <p:nvPr/>
          </p:nvSpPr>
          <p:spPr bwMode="gray">
            <a:xfrm>
              <a:off x="96" y="3504"/>
              <a:ext cx="1152" cy="624"/>
            </a:xfrm>
            <a:prstGeom prst="roundRect">
              <a:avLst>
                <a:gd name="adj" fmla="val 12699"/>
              </a:avLst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7A5C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50" name="AutoShape 122"/>
            <p:cNvSpPr>
              <a:spLocks noChangeArrowheads="1"/>
            </p:cNvSpPr>
            <p:nvPr/>
          </p:nvSpPr>
          <p:spPr bwMode="gray">
            <a:xfrm>
              <a:off x="144" y="3600"/>
              <a:ext cx="1056" cy="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28398" dir="14606097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51" name="AutoShape 121"/>
            <p:cNvSpPr>
              <a:spLocks noChangeArrowheads="1"/>
            </p:cNvSpPr>
            <p:nvPr/>
          </p:nvSpPr>
          <p:spPr bwMode="gray">
            <a:xfrm>
              <a:off x="96" y="3504"/>
              <a:ext cx="1200" cy="624"/>
            </a:xfrm>
            <a:prstGeom prst="roundRect">
              <a:avLst>
                <a:gd name="adj" fmla="val 12699"/>
              </a:avLst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7A5C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52" name="AutoShape 122"/>
            <p:cNvSpPr>
              <a:spLocks noChangeArrowheads="1"/>
            </p:cNvSpPr>
            <p:nvPr/>
          </p:nvSpPr>
          <p:spPr bwMode="gray">
            <a:xfrm>
              <a:off x="144" y="3600"/>
              <a:ext cx="1104" cy="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28398" dir="14606097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253" name="Group 85"/>
          <p:cNvGrpSpPr>
            <a:grpSpLocks/>
          </p:cNvGrpSpPr>
          <p:nvPr/>
        </p:nvGrpSpPr>
        <p:grpSpPr bwMode="auto">
          <a:xfrm>
            <a:off x="2133600" y="5715000"/>
            <a:ext cx="1447800" cy="762000"/>
            <a:chOff x="96" y="3504"/>
            <a:chExt cx="1200" cy="624"/>
          </a:xfrm>
        </p:grpSpPr>
        <p:sp>
          <p:nvSpPr>
            <p:cNvPr id="7254" name="AutoShape 121"/>
            <p:cNvSpPr>
              <a:spLocks noChangeArrowheads="1"/>
            </p:cNvSpPr>
            <p:nvPr/>
          </p:nvSpPr>
          <p:spPr bwMode="gray">
            <a:xfrm>
              <a:off x="96" y="3504"/>
              <a:ext cx="1152" cy="624"/>
            </a:xfrm>
            <a:prstGeom prst="roundRect">
              <a:avLst>
                <a:gd name="adj" fmla="val 12699"/>
              </a:avLst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7A5C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55" name="AutoShape 122"/>
            <p:cNvSpPr>
              <a:spLocks noChangeArrowheads="1"/>
            </p:cNvSpPr>
            <p:nvPr/>
          </p:nvSpPr>
          <p:spPr bwMode="gray">
            <a:xfrm>
              <a:off x="144" y="3600"/>
              <a:ext cx="1056" cy="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28398" dir="14606097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56" name="AutoShape 121"/>
            <p:cNvSpPr>
              <a:spLocks noChangeArrowheads="1"/>
            </p:cNvSpPr>
            <p:nvPr/>
          </p:nvSpPr>
          <p:spPr bwMode="gray">
            <a:xfrm>
              <a:off x="96" y="3504"/>
              <a:ext cx="1200" cy="624"/>
            </a:xfrm>
            <a:prstGeom prst="roundRect">
              <a:avLst>
                <a:gd name="adj" fmla="val 12699"/>
              </a:avLst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7A5C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57" name="AutoShape 122"/>
            <p:cNvSpPr>
              <a:spLocks noChangeArrowheads="1"/>
            </p:cNvSpPr>
            <p:nvPr/>
          </p:nvSpPr>
          <p:spPr bwMode="gray">
            <a:xfrm>
              <a:off x="144" y="3600"/>
              <a:ext cx="1104" cy="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28398" dir="14606097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258" name="Group 90"/>
          <p:cNvGrpSpPr>
            <a:grpSpLocks/>
          </p:cNvGrpSpPr>
          <p:nvPr/>
        </p:nvGrpSpPr>
        <p:grpSpPr bwMode="auto">
          <a:xfrm>
            <a:off x="457200" y="5715000"/>
            <a:ext cx="1447800" cy="762000"/>
            <a:chOff x="96" y="3504"/>
            <a:chExt cx="1200" cy="624"/>
          </a:xfrm>
        </p:grpSpPr>
        <p:sp>
          <p:nvSpPr>
            <p:cNvPr id="7259" name="AutoShape 121"/>
            <p:cNvSpPr>
              <a:spLocks noChangeArrowheads="1"/>
            </p:cNvSpPr>
            <p:nvPr/>
          </p:nvSpPr>
          <p:spPr bwMode="gray">
            <a:xfrm>
              <a:off x="96" y="3504"/>
              <a:ext cx="1152" cy="624"/>
            </a:xfrm>
            <a:prstGeom prst="roundRect">
              <a:avLst>
                <a:gd name="adj" fmla="val 12699"/>
              </a:avLst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7A5C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60" name="AutoShape 122"/>
            <p:cNvSpPr>
              <a:spLocks noChangeArrowheads="1"/>
            </p:cNvSpPr>
            <p:nvPr/>
          </p:nvSpPr>
          <p:spPr bwMode="gray">
            <a:xfrm>
              <a:off x="144" y="3600"/>
              <a:ext cx="1056" cy="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28398" dir="14606097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61" name="AutoShape 121"/>
            <p:cNvSpPr>
              <a:spLocks noChangeArrowheads="1"/>
            </p:cNvSpPr>
            <p:nvPr/>
          </p:nvSpPr>
          <p:spPr bwMode="gray">
            <a:xfrm>
              <a:off x="96" y="3504"/>
              <a:ext cx="1200" cy="624"/>
            </a:xfrm>
            <a:prstGeom prst="roundRect">
              <a:avLst>
                <a:gd name="adj" fmla="val 12699"/>
              </a:avLst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7A5C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62" name="AutoShape 122"/>
            <p:cNvSpPr>
              <a:spLocks noChangeArrowheads="1"/>
            </p:cNvSpPr>
            <p:nvPr/>
          </p:nvSpPr>
          <p:spPr bwMode="gray">
            <a:xfrm>
              <a:off x="144" y="3600"/>
              <a:ext cx="1104" cy="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28398" dir="14606097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204" name="Text Box 9"/>
          <p:cNvSpPr txBox="1">
            <a:spLocks noChangeArrowheads="1"/>
          </p:cNvSpPr>
          <p:nvPr/>
        </p:nvSpPr>
        <p:spPr bwMode="gray">
          <a:xfrm>
            <a:off x="457200" y="5973763"/>
            <a:ext cx="137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200" b="1">
                <a:cs typeface="Arial" charset="0"/>
              </a:rPr>
              <a:t>вариативность</a:t>
            </a:r>
            <a:endParaRPr lang="en-US" altLang="ru-RU" sz="1200" b="1">
              <a:cs typeface="Arial" charset="0"/>
            </a:endParaRPr>
          </a:p>
        </p:txBody>
      </p:sp>
      <p:sp>
        <p:nvSpPr>
          <p:cNvPr id="7263" name="Text Box 9"/>
          <p:cNvSpPr txBox="1">
            <a:spLocks noChangeArrowheads="1"/>
          </p:cNvSpPr>
          <p:nvPr/>
        </p:nvSpPr>
        <p:spPr bwMode="gray">
          <a:xfrm>
            <a:off x="2209800" y="5943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200" b="1">
                <a:cs typeface="Arial" charset="0"/>
              </a:rPr>
              <a:t>свободный выбор</a:t>
            </a:r>
            <a:endParaRPr lang="en-US" altLang="ru-RU" sz="1200" b="1">
              <a:cs typeface="Arial" charset="0"/>
            </a:endParaRPr>
          </a:p>
        </p:txBody>
      </p:sp>
      <p:sp>
        <p:nvSpPr>
          <p:cNvPr id="7264" name="Text Box 9"/>
          <p:cNvSpPr txBox="1">
            <a:spLocks noChangeArrowheads="1"/>
          </p:cNvSpPr>
          <p:nvPr/>
        </p:nvSpPr>
        <p:spPr bwMode="gray">
          <a:xfrm>
            <a:off x="3886200" y="5943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200" b="1">
                <a:cs typeface="Arial" charset="0"/>
              </a:rPr>
              <a:t>инновацион</a:t>
            </a:r>
            <a:br>
              <a:rPr lang="ru-RU" altLang="ru-RU" sz="1200" b="1">
                <a:cs typeface="Arial" charset="0"/>
              </a:rPr>
            </a:br>
            <a:r>
              <a:rPr lang="ru-RU" altLang="ru-RU" sz="1200" b="1">
                <a:cs typeface="Arial" charset="0"/>
              </a:rPr>
              <a:t>ность</a:t>
            </a:r>
            <a:endParaRPr lang="en-US" altLang="ru-RU" sz="1200" b="1">
              <a:cs typeface="Arial" charset="0"/>
            </a:endParaRP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5622925" y="5867400"/>
            <a:ext cx="123507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/>
              <a:t>практическая  ориентация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7239000" y="5973763"/>
            <a:ext cx="1206500" cy="274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200" b="1"/>
              <a:t>мобильность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1828800" y="5181600"/>
            <a:ext cx="5891213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/>
              <a:t>Преимуществами  дополнительного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ubtitle 12"/>
          <p:cNvSpPr>
            <a:spLocks/>
          </p:cNvSpPr>
          <p:nvPr/>
        </p:nvSpPr>
        <p:spPr bwMode="auto">
          <a:xfrm>
            <a:off x="0" y="76200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>
                <a:solidFill>
                  <a:schemeClr val="hlink"/>
                </a:solidFill>
              </a:rPr>
              <a:t>Доступность дополнительного образования</a:t>
            </a:r>
            <a:endParaRPr lang="en-US" altLang="ru-RU" sz="2400" b="1" dirty="0">
              <a:solidFill>
                <a:schemeClr val="hlink"/>
              </a:solidFill>
            </a:endParaRPr>
          </a:p>
        </p:txBody>
      </p:sp>
      <p:sp>
        <p:nvSpPr>
          <p:cNvPr id="8202" name="Line 157"/>
          <p:cNvSpPr>
            <a:spLocks noChangeShapeType="1"/>
          </p:cNvSpPr>
          <p:nvPr/>
        </p:nvSpPr>
        <p:spPr bwMode="auto">
          <a:xfrm flipV="1">
            <a:off x="200025" y="4370388"/>
            <a:ext cx="3810000" cy="14287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7" name="Line 180"/>
          <p:cNvSpPr>
            <a:spLocks noChangeShapeType="1"/>
          </p:cNvSpPr>
          <p:nvPr/>
        </p:nvSpPr>
        <p:spPr bwMode="gray">
          <a:xfrm>
            <a:off x="152400" y="1600200"/>
            <a:ext cx="0" cy="4716463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4" name="Line 157"/>
          <p:cNvSpPr>
            <a:spLocks noChangeShapeType="1"/>
          </p:cNvSpPr>
          <p:nvPr/>
        </p:nvSpPr>
        <p:spPr bwMode="auto">
          <a:xfrm flipV="1">
            <a:off x="228600" y="5456238"/>
            <a:ext cx="3810000" cy="14287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AutoShape 7"/>
          <p:cNvSpPr>
            <a:spLocks noChangeArrowheads="1"/>
          </p:cNvSpPr>
          <p:nvPr/>
        </p:nvSpPr>
        <p:spPr bwMode="gray">
          <a:xfrm>
            <a:off x="5029200" y="3351213"/>
            <a:ext cx="2362200" cy="91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gray">
          <a:xfrm>
            <a:off x="5105400" y="3503613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000000"/>
                </a:solidFill>
              </a:rPr>
              <a:t>76,4</a:t>
            </a:r>
            <a:r>
              <a:rPr lang="en-US" altLang="ru-RU" sz="3200" b="1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8208" name="Rectangle 55"/>
          <p:cNvSpPr>
            <a:spLocks noChangeArrowheads="1"/>
          </p:cNvSpPr>
          <p:nvPr/>
        </p:nvSpPr>
        <p:spPr bwMode="auto">
          <a:xfrm>
            <a:off x="228600" y="3352800"/>
            <a:ext cx="4343400" cy="915988"/>
          </a:xfrm>
          <a:prstGeom prst="rect">
            <a:avLst/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охват детей программами дополнительного образования по отрасли образования</a:t>
            </a:r>
          </a:p>
        </p:txBody>
      </p:sp>
      <p:sp>
        <p:nvSpPr>
          <p:cNvPr id="8209" name="Oval 91"/>
          <p:cNvSpPr>
            <a:spLocks noChangeArrowheads="1"/>
          </p:cNvSpPr>
          <p:nvPr/>
        </p:nvSpPr>
        <p:spPr bwMode="auto">
          <a:xfrm>
            <a:off x="6515100" y="3475038"/>
            <a:ext cx="684213" cy="638175"/>
          </a:xfrm>
          <a:prstGeom prst="ellipse">
            <a:avLst/>
          </a:prstGeom>
          <a:solidFill>
            <a:srgbClr val="9999FF"/>
          </a:solidFill>
          <a:ln>
            <a:noFill/>
          </a:ln>
          <a:effectLst>
            <a:outerShdw dist="45791" dir="8778596" algn="ctr" rotWithShape="0">
              <a:srgbClr val="B2B2B2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10" name="AutoShape 93"/>
          <p:cNvSpPr>
            <a:spLocks noChangeArrowheads="1"/>
          </p:cNvSpPr>
          <p:nvPr/>
        </p:nvSpPr>
        <p:spPr bwMode="auto">
          <a:xfrm rot="5400000">
            <a:off x="6696075" y="3579813"/>
            <a:ext cx="676275" cy="409575"/>
          </a:xfrm>
          <a:prstGeom prst="flowChartMerg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11" name="AutoShape 7"/>
          <p:cNvSpPr>
            <a:spLocks noChangeArrowheads="1"/>
          </p:cNvSpPr>
          <p:nvPr/>
        </p:nvSpPr>
        <p:spPr bwMode="gray">
          <a:xfrm>
            <a:off x="5029200" y="5561013"/>
            <a:ext cx="2438400" cy="91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15" name="AutoShape 7"/>
          <p:cNvSpPr>
            <a:spLocks noChangeArrowheads="1"/>
          </p:cNvSpPr>
          <p:nvPr/>
        </p:nvSpPr>
        <p:spPr bwMode="gray">
          <a:xfrm>
            <a:off x="5029200" y="4418013"/>
            <a:ext cx="2438400" cy="9715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19" name="Arc 10"/>
          <p:cNvSpPr>
            <a:spLocks/>
          </p:cNvSpPr>
          <p:nvPr/>
        </p:nvSpPr>
        <p:spPr bwMode="gray">
          <a:xfrm rot="5400000">
            <a:off x="6640512" y="4635501"/>
            <a:ext cx="358775" cy="533400"/>
          </a:xfrm>
          <a:custGeom>
            <a:avLst/>
            <a:gdLst>
              <a:gd name="T0" fmla="*/ 0 w 11660"/>
              <a:gd name="T1" fmla="*/ 4890 h 21600"/>
              <a:gd name="T2" fmla="*/ 123079 w 11660"/>
              <a:gd name="T3" fmla="*/ 5482 h 21600"/>
              <a:gd name="T4" fmla="*/ 58709 w 11660"/>
              <a:gd name="T5" fmla="*/ 136610 h 21600"/>
              <a:gd name="T6" fmla="*/ 0 60000 65536"/>
              <a:gd name="T7" fmla="*/ 0 60000 65536"/>
              <a:gd name="T8" fmla="*/ 0 60000 65536"/>
              <a:gd name="T9" fmla="*/ 0 w 11660"/>
              <a:gd name="T10" fmla="*/ 0 h 21600"/>
              <a:gd name="T11" fmla="*/ 11660 w 1166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60" h="21600" fill="none" extrusionOk="0">
                <a:moveTo>
                  <a:pt x="-1" y="727"/>
                </a:moveTo>
                <a:cubicBezTo>
                  <a:pt x="1813" y="244"/>
                  <a:pt x="3682" y="-1"/>
                  <a:pt x="5560" y="0"/>
                </a:cubicBezTo>
                <a:cubicBezTo>
                  <a:pt x="7624" y="0"/>
                  <a:pt x="9679" y="296"/>
                  <a:pt x="11659" y="879"/>
                </a:cubicBezTo>
              </a:path>
              <a:path w="11660" h="21600" stroke="0" extrusionOk="0">
                <a:moveTo>
                  <a:pt x="-1" y="727"/>
                </a:moveTo>
                <a:cubicBezTo>
                  <a:pt x="1813" y="244"/>
                  <a:pt x="3682" y="-1"/>
                  <a:pt x="5560" y="0"/>
                </a:cubicBezTo>
                <a:cubicBezTo>
                  <a:pt x="7624" y="0"/>
                  <a:pt x="9679" y="296"/>
                  <a:pt x="11659" y="879"/>
                </a:cubicBezTo>
                <a:lnTo>
                  <a:pt x="5560" y="21600"/>
                </a:lnTo>
                <a:lnTo>
                  <a:pt x="-1" y="72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52363" dir="842175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9" name="Rectangle 55"/>
          <p:cNvSpPr>
            <a:spLocks noChangeArrowheads="1"/>
          </p:cNvSpPr>
          <p:nvPr/>
        </p:nvSpPr>
        <p:spPr bwMode="auto">
          <a:xfrm>
            <a:off x="228600" y="4494213"/>
            <a:ext cx="4419600" cy="915987"/>
          </a:xfrm>
          <a:prstGeom prst="rect">
            <a:avLst/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охват детей программами дополнительного образования по отрасли культуры</a:t>
            </a:r>
          </a:p>
        </p:txBody>
      </p:sp>
      <p:sp>
        <p:nvSpPr>
          <p:cNvPr id="8230" name="Rectangle 55"/>
          <p:cNvSpPr>
            <a:spLocks noChangeArrowheads="1"/>
          </p:cNvSpPr>
          <p:nvPr/>
        </p:nvSpPr>
        <p:spPr bwMode="auto">
          <a:xfrm>
            <a:off x="228600" y="5561013"/>
            <a:ext cx="4419600" cy="915987"/>
          </a:xfrm>
          <a:prstGeom prst="rect">
            <a:avLst/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охват детей программами дополнительного образования по отрасли спорта</a:t>
            </a:r>
          </a:p>
        </p:txBody>
      </p:sp>
      <p:sp>
        <p:nvSpPr>
          <p:cNvPr id="8231" name="Arc 10"/>
          <p:cNvSpPr>
            <a:spLocks/>
          </p:cNvSpPr>
          <p:nvPr/>
        </p:nvSpPr>
        <p:spPr bwMode="gray">
          <a:xfrm rot="5400000">
            <a:off x="6640512" y="5724526"/>
            <a:ext cx="358775" cy="533400"/>
          </a:xfrm>
          <a:custGeom>
            <a:avLst/>
            <a:gdLst>
              <a:gd name="T0" fmla="*/ 0 w 11660"/>
              <a:gd name="T1" fmla="*/ 4890 h 21600"/>
              <a:gd name="T2" fmla="*/ 123079 w 11660"/>
              <a:gd name="T3" fmla="*/ 5482 h 21600"/>
              <a:gd name="T4" fmla="*/ 58709 w 11660"/>
              <a:gd name="T5" fmla="*/ 136610 h 21600"/>
              <a:gd name="T6" fmla="*/ 0 60000 65536"/>
              <a:gd name="T7" fmla="*/ 0 60000 65536"/>
              <a:gd name="T8" fmla="*/ 0 60000 65536"/>
              <a:gd name="T9" fmla="*/ 0 w 11660"/>
              <a:gd name="T10" fmla="*/ 0 h 21600"/>
              <a:gd name="T11" fmla="*/ 11660 w 1166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60" h="21600" fill="none" extrusionOk="0">
                <a:moveTo>
                  <a:pt x="-1" y="727"/>
                </a:moveTo>
                <a:cubicBezTo>
                  <a:pt x="1813" y="244"/>
                  <a:pt x="3682" y="-1"/>
                  <a:pt x="5560" y="0"/>
                </a:cubicBezTo>
                <a:cubicBezTo>
                  <a:pt x="7624" y="0"/>
                  <a:pt x="9679" y="296"/>
                  <a:pt x="11659" y="879"/>
                </a:cubicBezTo>
              </a:path>
              <a:path w="11660" h="21600" stroke="0" extrusionOk="0">
                <a:moveTo>
                  <a:pt x="-1" y="727"/>
                </a:moveTo>
                <a:cubicBezTo>
                  <a:pt x="1813" y="244"/>
                  <a:pt x="3682" y="-1"/>
                  <a:pt x="5560" y="0"/>
                </a:cubicBezTo>
                <a:cubicBezTo>
                  <a:pt x="7624" y="0"/>
                  <a:pt x="9679" y="296"/>
                  <a:pt x="11659" y="879"/>
                </a:cubicBezTo>
                <a:lnTo>
                  <a:pt x="5560" y="21600"/>
                </a:lnTo>
                <a:lnTo>
                  <a:pt x="-1" y="727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52363" dir="842175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40" name="Text Box 15"/>
          <p:cNvSpPr txBox="1">
            <a:spLocks noChangeArrowheads="1"/>
          </p:cNvSpPr>
          <p:nvPr/>
        </p:nvSpPr>
        <p:spPr bwMode="gray">
          <a:xfrm>
            <a:off x="5181600" y="4646613"/>
            <a:ext cx="1485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000000"/>
                </a:solidFill>
              </a:rPr>
              <a:t>10,1</a:t>
            </a:r>
            <a:r>
              <a:rPr lang="en-US" altLang="ru-RU" sz="3200" b="1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8241" name="Text Box 15"/>
          <p:cNvSpPr txBox="1">
            <a:spLocks noChangeArrowheads="1"/>
          </p:cNvSpPr>
          <p:nvPr/>
        </p:nvSpPr>
        <p:spPr bwMode="gray">
          <a:xfrm>
            <a:off x="5181600" y="5713413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000000"/>
                </a:solidFill>
              </a:rPr>
              <a:t>13,5</a:t>
            </a:r>
            <a:r>
              <a:rPr lang="en-US" altLang="ru-RU" sz="3200" b="1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8411" name="Line 157"/>
          <p:cNvSpPr>
            <a:spLocks noChangeShapeType="1"/>
          </p:cNvSpPr>
          <p:nvPr/>
        </p:nvSpPr>
        <p:spPr bwMode="auto">
          <a:xfrm flipV="1">
            <a:off x="228600" y="3276600"/>
            <a:ext cx="3733800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12" name="AutoShape 7"/>
          <p:cNvSpPr>
            <a:spLocks noChangeArrowheads="1"/>
          </p:cNvSpPr>
          <p:nvPr/>
        </p:nvSpPr>
        <p:spPr bwMode="gray">
          <a:xfrm>
            <a:off x="152400" y="1814513"/>
            <a:ext cx="8839200" cy="137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413" name="AutoShape 107"/>
          <p:cNvSpPr>
            <a:spLocks noChangeArrowheads="1"/>
          </p:cNvSpPr>
          <p:nvPr/>
        </p:nvSpPr>
        <p:spPr bwMode="auto">
          <a:xfrm rot="5400000">
            <a:off x="8401050" y="2024063"/>
            <a:ext cx="676275" cy="409575"/>
          </a:xfrm>
          <a:prstGeom prst="flowChartMerg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414" name="Rectangle 55"/>
          <p:cNvSpPr>
            <a:spLocks noChangeArrowheads="1"/>
          </p:cNvSpPr>
          <p:nvPr/>
        </p:nvSpPr>
        <p:spPr bwMode="auto">
          <a:xfrm>
            <a:off x="762000" y="1385888"/>
            <a:ext cx="7772400" cy="338554"/>
          </a:xfrm>
          <a:prstGeom prst="rect">
            <a:avLst/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</a:rPr>
              <a:t>Доля детей от 5 до 18 лет, охваченные дополнительным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образованием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8416" name="AutoShape 224" descr="Gerb"/>
          <p:cNvSpPr>
            <a:spLocks noChangeArrowheads="1"/>
          </p:cNvSpPr>
          <p:nvPr/>
        </p:nvSpPr>
        <p:spPr bwMode="gray">
          <a:xfrm>
            <a:off x="3200400" y="2424113"/>
            <a:ext cx="1219200" cy="6858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17" name="AutoShape 225"/>
          <p:cNvSpPr>
            <a:spLocks noChangeArrowheads="1"/>
          </p:cNvSpPr>
          <p:nvPr/>
        </p:nvSpPr>
        <p:spPr bwMode="ltGray">
          <a:xfrm flipV="1">
            <a:off x="1371600" y="2119313"/>
            <a:ext cx="1674813" cy="990600"/>
          </a:xfrm>
          <a:prstGeom prst="downArrow">
            <a:avLst>
              <a:gd name="adj1" fmla="val 55074"/>
              <a:gd name="adj2" fmla="val 46639"/>
            </a:avLst>
          </a:prstGeom>
          <a:gradFill rotWithShape="1">
            <a:gsLst>
              <a:gs pos="0">
                <a:schemeClr val="accent1">
                  <a:gamma/>
                  <a:tint val="5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18" name="Text Box 226"/>
          <p:cNvSpPr txBox="1">
            <a:spLocks noChangeArrowheads="1"/>
          </p:cNvSpPr>
          <p:nvPr/>
        </p:nvSpPr>
        <p:spPr bwMode="black">
          <a:xfrm>
            <a:off x="1828800" y="2652713"/>
            <a:ext cx="87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cs typeface="Arial" charset="0"/>
              </a:rPr>
              <a:t>62</a:t>
            </a:r>
            <a:r>
              <a:rPr lang="en-US" altLang="ru-RU" sz="2400" b="1">
                <a:cs typeface="Arial" charset="0"/>
              </a:rPr>
              <a:t>%</a:t>
            </a:r>
          </a:p>
        </p:txBody>
      </p:sp>
      <p:sp>
        <p:nvSpPr>
          <p:cNvPr id="8419" name="AutoShape 227"/>
          <p:cNvSpPr>
            <a:spLocks noChangeArrowheads="1"/>
          </p:cNvSpPr>
          <p:nvPr/>
        </p:nvSpPr>
        <p:spPr bwMode="ltGray">
          <a:xfrm flipV="1">
            <a:off x="4419600" y="1966913"/>
            <a:ext cx="1674813" cy="1143000"/>
          </a:xfrm>
          <a:prstGeom prst="downArrow">
            <a:avLst>
              <a:gd name="adj1" fmla="val 55074"/>
              <a:gd name="adj2" fmla="val 46639"/>
            </a:avLst>
          </a:prstGeom>
          <a:gradFill rotWithShape="1">
            <a:gsLst>
              <a:gs pos="0">
                <a:schemeClr val="accent1">
                  <a:gamma/>
                  <a:tint val="5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20" name="AutoShape 228" descr="23 png (22-1)"/>
          <p:cNvSpPr>
            <a:spLocks noChangeArrowheads="1"/>
          </p:cNvSpPr>
          <p:nvPr/>
        </p:nvSpPr>
        <p:spPr bwMode="gray">
          <a:xfrm>
            <a:off x="228600" y="2424113"/>
            <a:ext cx="1143000" cy="762000"/>
          </a:xfrm>
          <a:prstGeom prst="roundRect">
            <a:avLst>
              <a:gd name="adj" fmla="val 20588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21" name="AutoShape 229" descr="Рисунок2"/>
          <p:cNvSpPr>
            <a:spLocks noChangeArrowheads="1"/>
          </p:cNvSpPr>
          <p:nvPr/>
        </p:nvSpPr>
        <p:spPr bwMode="gray">
          <a:xfrm>
            <a:off x="6172200" y="2424113"/>
            <a:ext cx="1219200" cy="685800"/>
          </a:xfrm>
          <a:prstGeom prst="roundRect">
            <a:avLst>
              <a:gd name="adj" fmla="val 20588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22" name="Text Box 230"/>
          <p:cNvSpPr txBox="1">
            <a:spLocks noChangeArrowheads="1"/>
          </p:cNvSpPr>
          <p:nvPr/>
        </p:nvSpPr>
        <p:spPr bwMode="black">
          <a:xfrm>
            <a:off x="4876800" y="2576513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cs typeface="Arial" charset="0"/>
              </a:rPr>
              <a:t>71</a:t>
            </a:r>
            <a:r>
              <a:rPr lang="en-US" altLang="ru-RU" sz="2400" b="1">
                <a:cs typeface="Arial" charset="0"/>
              </a:rPr>
              <a:t>%</a:t>
            </a:r>
          </a:p>
        </p:txBody>
      </p:sp>
      <p:sp>
        <p:nvSpPr>
          <p:cNvPr id="8423" name="AutoShape 231"/>
          <p:cNvSpPr>
            <a:spLocks noChangeArrowheads="1"/>
          </p:cNvSpPr>
          <p:nvPr/>
        </p:nvSpPr>
        <p:spPr bwMode="ltGray">
          <a:xfrm flipV="1">
            <a:off x="7315200" y="1814513"/>
            <a:ext cx="1674813" cy="1295400"/>
          </a:xfrm>
          <a:prstGeom prst="downArrow">
            <a:avLst>
              <a:gd name="adj1" fmla="val 55074"/>
              <a:gd name="adj2" fmla="val 46639"/>
            </a:avLst>
          </a:prstGeom>
          <a:gradFill rotWithShape="1">
            <a:gsLst>
              <a:gs pos="0">
                <a:schemeClr val="accent1">
                  <a:gamma/>
                  <a:tint val="5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24" name="Text Box 232"/>
          <p:cNvSpPr txBox="1">
            <a:spLocks noChangeArrowheads="1"/>
          </p:cNvSpPr>
          <p:nvPr/>
        </p:nvSpPr>
        <p:spPr bwMode="black">
          <a:xfrm>
            <a:off x="7772400" y="2576513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cs typeface="Arial" charset="0"/>
              </a:rPr>
              <a:t>74</a:t>
            </a:r>
            <a:r>
              <a:rPr lang="en-US" altLang="ru-RU" sz="2400" b="1">
                <a:cs typeface="Arial" charset="0"/>
              </a:rPr>
              <a:t>%</a:t>
            </a:r>
          </a:p>
        </p:txBody>
      </p:sp>
      <p:sp>
        <p:nvSpPr>
          <p:cNvPr id="8425" name="Freeform 233"/>
          <p:cNvSpPr>
            <a:spLocks/>
          </p:cNvSpPr>
          <p:nvPr/>
        </p:nvSpPr>
        <p:spPr bwMode="auto">
          <a:xfrm>
            <a:off x="2124075" y="1766888"/>
            <a:ext cx="6038850" cy="323850"/>
          </a:xfrm>
          <a:custGeom>
            <a:avLst/>
            <a:gdLst>
              <a:gd name="T0" fmla="*/ 0 w 3804"/>
              <a:gd name="T1" fmla="*/ 204 h 204"/>
              <a:gd name="T2" fmla="*/ 3804 w 3804"/>
              <a:gd name="T3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04" h="204">
                <a:moveTo>
                  <a:pt x="0" y="204"/>
                </a:moveTo>
                <a:lnTo>
                  <a:pt x="3804" y="0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56260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ubtitle 12"/>
          <p:cNvSpPr>
            <a:spLocks/>
          </p:cNvSpPr>
          <p:nvPr/>
        </p:nvSpPr>
        <p:spPr bwMode="auto">
          <a:xfrm>
            <a:off x="0" y="838201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ru-RU" altLang="ru-RU" sz="2400" b="1" dirty="0" smtClean="0">
                <a:solidFill>
                  <a:schemeClr val="hlink"/>
                </a:solidFill>
              </a:rPr>
              <a:t>Услуги дополнительного образования</a:t>
            </a:r>
            <a:endParaRPr lang="en-US" altLang="ru-RU" sz="2400" b="1" dirty="0">
              <a:solidFill>
                <a:schemeClr val="hlink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4800" y="1447800"/>
            <a:ext cx="8755040" cy="1169551"/>
          </a:xfrm>
          <a:prstGeom prst="rect">
            <a:avLst/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273050" eaLnBrk="1" hangingPunct="1"/>
            <a:r>
              <a:rPr lang="ru-RU" altLang="ru-RU" sz="1400" dirty="0">
                <a:solidFill>
                  <a:srgbClr val="002060"/>
                </a:solidFill>
              </a:rPr>
              <a:t>Услуги дополнительного образования предоставляются бесплатно </a:t>
            </a:r>
            <a:r>
              <a:rPr lang="ru-RU" altLang="ru-RU" sz="1400" b="1" dirty="0">
                <a:solidFill>
                  <a:srgbClr val="002060"/>
                </a:solidFill>
              </a:rPr>
              <a:t>96,8%</a:t>
            </a:r>
            <a:r>
              <a:rPr lang="ru-RU" altLang="ru-RU" sz="1400" dirty="0">
                <a:solidFill>
                  <a:srgbClr val="002060"/>
                </a:solidFill>
              </a:rPr>
              <a:t> детского населения, охваченного по отрасли образования, </a:t>
            </a:r>
            <a:r>
              <a:rPr lang="ru-RU" altLang="ru-RU" sz="1400" b="1" dirty="0">
                <a:solidFill>
                  <a:srgbClr val="002060"/>
                </a:solidFill>
              </a:rPr>
              <a:t>68%</a:t>
            </a:r>
            <a:r>
              <a:rPr lang="ru-RU" altLang="ru-RU" sz="1400" dirty="0">
                <a:solidFill>
                  <a:srgbClr val="002060"/>
                </a:solidFill>
              </a:rPr>
              <a:t> - по отрасли культура и </a:t>
            </a:r>
            <a:r>
              <a:rPr lang="ru-RU" altLang="ru-RU" sz="1400" b="1" dirty="0">
                <a:solidFill>
                  <a:srgbClr val="002060"/>
                </a:solidFill>
              </a:rPr>
              <a:t>76,7%</a:t>
            </a:r>
            <a:r>
              <a:rPr lang="ru-RU" altLang="ru-RU" sz="1400" dirty="0">
                <a:solidFill>
                  <a:srgbClr val="002060"/>
                </a:solidFill>
              </a:rPr>
              <a:t> - по отрасли физической культуры и  спорта</a:t>
            </a:r>
            <a:r>
              <a:rPr lang="ru-RU" altLang="ru-RU" sz="1400" dirty="0" smtClean="0">
                <a:solidFill>
                  <a:srgbClr val="002060"/>
                </a:solidFill>
              </a:rPr>
              <a:t>. (Данные </a:t>
            </a:r>
            <a:r>
              <a:rPr lang="ru-RU" altLang="ru-RU" sz="1400" dirty="0">
                <a:solidFill>
                  <a:srgbClr val="002060"/>
                </a:solidFill>
              </a:rPr>
              <a:t>показатель в соответствии с Указом президента РФ от 07.05.2012 г. № 599. к 2020 г</a:t>
            </a:r>
            <a:r>
              <a:rPr lang="ru-RU" altLang="ru-RU" sz="1400" dirty="0" smtClean="0">
                <a:solidFill>
                  <a:srgbClr val="002060"/>
                </a:solidFill>
              </a:rPr>
              <a:t>. по </a:t>
            </a:r>
            <a:r>
              <a:rPr lang="ru-RU" altLang="ru-RU" sz="1400" dirty="0">
                <a:solidFill>
                  <a:srgbClr val="002060"/>
                </a:solidFill>
              </a:rPr>
              <a:t>обучающимся по дополнительным образовательным программам за счёт бюджетных ассигнований  </a:t>
            </a:r>
            <a:r>
              <a:rPr lang="ru-RU" altLang="ru-RU" sz="1400" dirty="0" smtClean="0">
                <a:solidFill>
                  <a:srgbClr val="002060"/>
                </a:solidFill>
              </a:rPr>
              <a:t>составлять </a:t>
            </a:r>
            <a:r>
              <a:rPr lang="ru-RU" altLang="ru-RU" sz="1400" dirty="0">
                <a:solidFill>
                  <a:srgbClr val="002060"/>
                </a:solidFill>
              </a:rPr>
              <a:t>50</a:t>
            </a:r>
            <a:r>
              <a:rPr lang="ru-RU" altLang="ru-RU" sz="1400" dirty="0" smtClean="0">
                <a:solidFill>
                  <a:srgbClr val="002060"/>
                </a:solidFill>
              </a:rPr>
              <a:t>%)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49354740"/>
              </p:ext>
            </p:extLst>
          </p:nvPr>
        </p:nvGraphicFramePr>
        <p:xfrm>
          <a:off x="152400" y="2955878"/>
          <a:ext cx="5410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3493" name="Picture 5" descr="E:\Новая папка (2)\DSC_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66" y="2743200"/>
            <a:ext cx="2354240" cy="1565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E:\Новая папка (2)\день город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2354240" cy="1569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E:\Новая папка (2)\маленькая принцесс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20" y="5136107"/>
            <a:ext cx="2354240" cy="1569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912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780" name="Subtitle 12"/>
          <p:cNvSpPr>
            <a:spLocks/>
          </p:cNvSpPr>
          <p:nvPr/>
        </p:nvSpPr>
        <p:spPr bwMode="auto">
          <a:xfrm>
            <a:off x="0" y="762000"/>
            <a:ext cx="9144000" cy="5334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ru-RU" altLang="ru-RU" sz="2400" b="1" dirty="0" smtClean="0">
                <a:solidFill>
                  <a:schemeClr val="hlink"/>
                </a:solidFill>
              </a:rPr>
              <a:t>Охват программами дополнительного образования</a:t>
            </a:r>
            <a:endParaRPr lang="en-US" altLang="ru-RU" sz="2400" b="1" dirty="0">
              <a:solidFill>
                <a:schemeClr val="hlin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41264187"/>
              </p:ext>
            </p:extLst>
          </p:nvPr>
        </p:nvGraphicFramePr>
        <p:xfrm>
          <a:off x="246228" y="3352800"/>
          <a:ext cx="4495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66700" y="1447800"/>
            <a:ext cx="8610600" cy="1815882"/>
          </a:xfrm>
          <a:prstGeom prst="rect">
            <a:avLst/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rgbClr val="002060"/>
                </a:solidFill>
              </a:rPr>
              <a:t>В условиях новых стандартов образования увеличивается количество кружков и секций, которые посещают наши дети в общеобразовательных организациях и дошкольных  образовательных организациях - это достижение нашего российского образования: </a:t>
            </a:r>
          </a:p>
          <a:p>
            <a:pPr marL="828675" lvl="1" indent="-285750" eaLnBrk="1" hangingPunct="1"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rgbClr val="002060"/>
                </a:solidFill>
              </a:rPr>
              <a:t>охват внеурочной деятельностью в общеобразовательных организациях – </a:t>
            </a:r>
            <a:r>
              <a:rPr lang="ru-RU" altLang="ru-RU" sz="1400" b="1" dirty="0">
                <a:solidFill>
                  <a:srgbClr val="002060"/>
                </a:solidFill>
              </a:rPr>
              <a:t>15442 чел</a:t>
            </a:r>
            <a:r>
              <a:rPr lang="ru-RU" altLang="ru-RU" sz="1400" dirty="0">
                <a:solidFill>
                  <a:srgbClr val="002060"/>
                </a:solidFill>
              </a:rPr>
              <a:t>., что составляет </a:t>
            </a:r>
            <a:r>
              <a:rPr lang="ru-RU" altLang="ru-RU" sz="1400" b="1" dirty="0">
                <a:solidFill>
                  <a:srgbClr val="002060"/>
                </a:solidFill>
              </a:rPr>
              <a:t>58%</a:t>
            </a:r>
            <a:r>
              <a:rPr lang="ru-RU" altLang="ru-RU" sz="1400" dirty="0">
                <a:solidFill>
                  <a:srgbClr val="002060"/>
                </a:solidFill>
              </a:rPr>
              <a:t>, (2013 г.-  </a:t>
            </a:r>
            <a:r>
              <a:rPr lang="ru-RU" altLang="ru-RU" sz="1400" b="1" dirty="0">
                <a:solidFill>
                  <a:srgbClr val="002060"/>
                </a:solidFill>
              </a:rPr>
              <a:t>15168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чел. </a:t>
            </a:r>
            <a:r>
              <a:rPr lang="ru-RU" altLang="ru-RU" sz="1400" dirty="0" smtClean="0">
                <a:solidFill>
                  <a:srgbClr val="002060"/>
                </a:solidFill>
              </a:rPr>
              <a:t>–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56,1</a:t>
            </a:r>
            <a:r>
              <a:rPr lang="ru-RU" altLang="ru-RU" sz="1400" b="1" dirty="0">
                <a:solidFill>
                  <a:srgbClr val="002060"/>
                </a:solidFill>
              </a:rPr>
              <a:t>%</a:t>
            </a:r>
            <a:r>
              <a:rPr lang="ru-RU" altLang="ru-RU" sz="1400" dirty="0">
                <a:solidFill>
                  <a:srgbClr val="002060"/>
                </a:solidFill>
              </a:rPr>
              <a:t>), </a:t>
            </a:r>
            <a:r>
              <a:rPr lang="ru-RU" altLang="ru-RU" sz="1400" b="1" dirty="0">
                <a:solidFill>
                  <a:srgbClr val="FF0000"/>
                </a:solidFill>
              </a:rPr>
              <a:t>рост – 1,9%</a:t>
            </a:r>
            <a:r>
              <a:rPr lang="ru-RU" altLang="ru-RU" sz="1400" dirty="0">
                <a:solidFill>
                  <a:srgbClr val="002060"/>
                </a:solidFill>
              </a:rPr>
              <a:t>. </a:t>
            </a:r>
          </a:p>
          <a:p>
            <a:pPr marL="828675" lvl="1" indent="-285750" eaLnBrk="1" hangingPunct="1"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rgbClr val="002060"/>
                </a:solidFill>
              </a:rPr>
              <a:t>охват дополнительными общеразвивающими программами в системе дошкольного образования – </a:t>
            </a:r>
            <a:r>
              <a:rPr lang="ru-RU" altLang="ru-RU" sz="1400" b="1" dirty="0">
                <a:solidFill>
                  <a:srgbClr val="002060"/>
                </a:solidFill>
              </a:rPr>
              <a:t>13807 чел.</a:t>
            </a:r>
            <a:r>
              <a:rPr lang="ru-RU" altLang="ru-RU" sz="1400" dirty="0">
                <a:solidFill>
                  <a:srgbClr val="002060"/>
                </a:solidFill>
              </a:rPr>
              <a:t>, что составляет </a:t>
            </a:r>
            <a:r>
              <a:rPr lang="ru-RU" altLang="ru-RU" sz="1400" b="1" dirty="0">
                <a:solidFill>
                  <a:srgbClr val="002060"/>
                </a:solidFill>
              </a:rPr>
              <a:t>91%</a:t>
            </a:r>
            <a:r>
              <a:rPr lang="ru-RU" altLang="ru-RU" sz="1400" dirty="0">
                <a:solidFill>
                  <a:srgbClr val="002060"/>
                </a:solidFill>
              </a:rPr>
              <a:t> от общего количества детей дошкольного возраста от 3 лет.; (2013 г. – </a:t>
            </a:r>
            <a:r>
              <a:rPr lang="ru-RU" altLang="ru-RU" sz="1400" b="1" dirty="0">
                <a:solidFill>
                  <a:srgbClr val="002060"/>
                </a:solidFill>
              </a:rPr>
              <a:t>12341 чел.</a:t>
            </a:r>
            <a:r>
              <a:rPr lang="ru-RU" altLang="ru-RU" sz="1400" dirty="0">
                <a:solidFill>
                  <a:srgbClr val="002060"/>
                </a:solidFill>
              </a:rPr>
              <a:t>, что составляет </a:t>
            </a:r>
            <a:r>
              <a:rPr lang="ru-RU" altLang="ru-RU" sz="1400" b="1" dirty="0">
                <a:solidFill>
                  <a:srgbClr val="002060"/>
                </a:solidFill>
              </a:rPr>
              <a:t>88%</a:t>
            </a:r>
            <a:r>
              <a:rPr lang="ru-RU" altLang="ru-RU" sz="1400" dirty="0">
                <a:solidFill>
                  <a:srgbClr val="002060"/>
                </a:solidFill>
              </a:rPr>
              <a:t>), </a:t>
            </a:r>
            <a:r>
              <a:rPr lang="ru-RU" altLang="ru-RU" sz="1400" b="1" dirty="0">
                <a:solidFill>
                  <a:srgbClr val="FF0000"/>
                </a:solidFill>
              </a:rPr>
              <a:t>увеличение – 3%</a:t>
            </a:r>
            <a:r>
              <a:rPr lang="ru-RU" altLang="ru-RU" sz="1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Shape 11"/>
          <p:cNvSpPr>
            <a:spLocks/>
          </p:cNvSpPr>
          <p:nvPr/>
        </p:nvSpPr>
        <p:spPr bwMode="auto">
          <a:xfrm rot="21234899">
            <a:off x="1781328" y="4402050"/>
            <a:ext cx="1143000" cy="685800"/>
          </a:xfrm>
          <a:custGeom>
            <a:avLst/>
            <a:gdLst>
              <a:gd name="T0" fmla="*/ 0 w 1107961"/>
              <a:gd name="T1" fmla="*/ 630438 h 630438"/>
              <a:gd name="T2" fmla="*/ 950352 w 1107961"/>
              <a:gd name="T3" fmla="*/ 78805 h 630438"/>
              <a:gd name="T4" fmla="*/ 941472 w 1107961"/>
              <a:gd name="T5" fmla="*/ 0 h 630438"/>
              <a:gd name="T6" fmla="*/ 1107961 w 1107961"/>
              <a:gd name="T7" fmla="*/ 126088 h 630438"/>
              <a:gd name="T8" fmla="*/ 976989 w 1107961"/>
              <a:gd name="T9" fmla="*/ 315219 h 630438"/>
              <a:gd name="T10" fmla="*/ 968110 w 1107961"/>
              <a:gd name="T11" fmla="*/ 236414 h 630438"/>
              <a:gd name="T12" fmla="*/ 0 w 1107961"/>
              <a:gd name="T13" fmla="*/ 630438 h 6304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07961" h="630438">
                <a:moveTo>
                  <a:pt x="0" y="630438"/>
                </a:moveTo>
                <a:cubicBezTo>
                  <a:pt x="123107" y="350243"/>
                  <a:pt x="439891" y="166366"/>
                  <a:pt x="950352" y="78805"/>
                </a:cubicBezTo>
                <a:lnTo>
                  <a:pt x="941472" y="0"/>
                </a:lnTo>
                <a:lnTo>
                  <a:pt x="1107961" y="126088"/>
                </a:lnTo>
                <a:lnTo>
                  <a:pt x="976989" y="315219"/>
                </a:lnTo>
                <a:lnTo>
                  <a:pt x="968110" y="236414"/>
                </a:lnTo>
                <a:cubicBezTo>
                  <a:pt x="507363" y="271439"/>
                  <a:pt x="184660" y="402780"/>
                  <a:pt x="0" y="6304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 rot="20106324">
            <a:off x="1654981" y="4237336"/>
            <a:ext cx="89845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1400" dirty="0" smtClean="0">
                <a:solidFill>
                  <a:srgbClr val="000099"/>
                </a:solidFill>
                <a:latin typeface="Arial Black" pitchFamily="34" charset="0"/>
                <a:cs typeface="Arial" charset="0"/>
              </a:rPr>
              <a:t>рост </a:t>
            </a:r>
            <a:br>
              <a:rPr lang="ru-RU" altLang="ru-RU" sz="1400" dirty="0" smtClean="0">
                <a:solidFill>
                  <a:srgbClr val="000099"/>
                </a:solidFill>
                <a:latin typeface="Arial Black" pitchFamily="34" charset="0"/>
                <a:cs typeface="Arial" charset="0"/>
              </a:rPr>
            </a:br>
            <a:r>
              <a:rPr lang="ru-RU" altLang="ru-RU" sz="1400" dirty="0" smtClean="0">
                <a:solidFill>
                  <a:srgbClr val="000099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altLang="ru-RU" sz="1600" dirty="0" smtClean="0">
                <a:solidFill>
                  <a:srgbClr val="000099"/>
                </a:solidFill>
                <a:latin typeface="Arial Black" pitchFamily="34" charset="0"/>
                <a:cs typeface="Arial" charset="0"/>
              </a:rPr>
              <a:t>1,9%</a:t>
            </a:r>
            <a:endParaRPr lang="ru-RU" altLang="ru-RU" sz="1600" dirty="0">
              <a:solidFill>
                <a:srgbClr val="000099"/>
              </a:solidFill>
              <a:latin typeface="Arial Black" pitchFamily="34" charset="0"/>
              <a:cs typeface="Arial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58364035"/>
              </p:ext>
            </p:extLst>
          </p:nvPr>
        </p:nvGraphicFramePr>
        <p:xfrm>
          <a:off x="4549254" y="3352800"/>
          <a:ext cx="4572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hape 11"/>
          <p:cNvSpPr>
            <a:spLocks/>
          </p:cNvSpPr>
          <p:nvPr/>
        </p:nvSpPr>
        <p:spPr bwMode="auto">
          <a:xfrm rot="21234899">
            <a:off x="6205328" y="4427150"/>
            <a:ext cx="1143000" cy="685800"/>
          </a:xfrm>
          <a:custGeom>
            <a:avLst/>
            <a:gdLst>
              <a:gd name="T0" fmla="*/ 0 w 1107961"/>
              <a:gd name="T1" fmla="*/ 630438 h 630438"/>
              <a:gd name="T2" fmla="*/ 950352 w 1107961"/>
              <a:gd name="T3" fmla="*/ 78805 h 630438"/>
              <a:gd name="T4" fmla="*/ 941472 w 1107961"/>
              <a:gd name="T5" fmla="*/ 0 h 630438"/>
              <a:gd name="T6" fmla="*/ 1107961 w 1107961"/>
              <a:gd name="T7" fmla="*/ 126088 h 630438"/>
              <a:gd name="T8" fmla="*/ 976989 w 1107961"/>
              <a:gd name="T9" fmla="*/ 315219 h 630438"/>
              <a:gd name="T10" fmla="*/ 968110 w 1107961"/>
              <a:gd name="T11" fmla="*/ 236414 h 630438"/>
              <a:gd name="T12" fmla="*/ 0 w 1107961"/>
              <a:gd name="T13" fmla="*/ 630438 h 6304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07961" h="630438">
                <a:moveTo>
                  <a:pt x="0" y="630438"/>
                </a:moveTo>
                <a:cubicBezTo>
                  <a:pt x="123107" y="350243"/>
                  <a:pt x="439891" y="166366"/>
                  <a:pt x="950352" y="78805"/>
                </a:cubicBezTo>
                <a:lnTo>
                  <a:pt x="941472" y="0"/>
                </a:lnTo>
                <a:lnTo>
                  <a:pt x="1107961" y="126088"/>
                </a:lnTo>
                <a:lnTo>
                  <a:pt x="976989" y="315219"/>
                </a:lnTo>
                <a:lnTo>
                  <a:pt x="968110" y="236414"/>
                </a:lnTo>
                <a:cubicBezTo>
                  <a:pt x="507363" y="271439"/>
                  <a:pt x="184660" y="402780"/>
                  <a:pt x="0" y="6304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 rot="20106324">
            <a:off x="5785581" y="4260440"/>
            <a:ext cx="140892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1400" dirty="0" smtClean="0">
                <a:solidFill>
                  <a:srgbClr val="000099"/>
                </a:solidFill>
                <a:latin typeface="Arial Black" pitchFamily="34" charset="0"/>
                <a:cs typeface="Arial" charset="0"/>
              </a:rPr>
              <a:t>увеличение  </a:t>
            </a:r>
            <a:r>
              <a:rPr lang="ru-RU" altLang="ru-RU" sz="1600" dirty="0" smtClean="0">
                <a:solidFill>
                  <a:srgbClr val="000099"/>
                </a:solidFill>
                <a:latin typeface="Arial Black" pitchFamily="34" charset="0"/>
                <a:cs typeface="Arial" charset="0"/>
              </a:rPr>
              <a:t>3%</a:t>
            </a:r>
            <a:endParaRPr lang="ru-RU" altLang="ru-RU" sz="1600" dirty="0">
              <a:solidFill>
                <a:srgbClr val="000099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2" name="Line 157"/>
          <p:cNvSpPr>
            <a:spLocks noChangeShapeType="1"/>
          </p:cNvSpPr>
          <p:nvPr/>
        </p:nvSpPr>
        <p:spPr bwMode="auto">
          <a:xfrm flipV="1">
            <a:off x="4572000" y="3263682"/>
            <a:ext cx="0" cy="3365718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57"/>
          <p:cNvSpPr>
            <a:spLocks noChangeShapeType="1"/>
          </p:cNvSpPr>
          <p:nvPr/>
        </p:nvSpPr>
        <p:spPr bwMode="auto">
          <a:xfrm flipH="1" flipV="1">
            <a:off x="152400" y="3263682"/>
            <a:ext cx="8839200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ubtitle 12"/>
          <p:cNvSpPr>
            <a:spLocks/>
          </p:cNvSpPr>
          <p:nvPr/>
        </p:nvSpPr>
        <p:spPr bwMode="auto">
          <a:xfrm>
            <a:off x="0" y="762001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ru-RU" altLang="ru-RU" b="1">
                <a:solidFill>
                  <a:schemeClr val="hlink"/>
                </a:solidFill>
              </a:rPr>
              <a:t>Расширение сети объединений в системе дополнительного образования</a:t>
            </a:r>
            <a:endParaRPr lang="en-US" altLang="ru-RU" b="1">
              <a:solidFill>
                <a:schemeClr val="hlink"/>
              </a:solidFill>
            </a:endParaRPr>
          </a:p>
        </p:txBody>
      </p:sp>
      <p:graphicFrame>
        <p:nvGraphicFramePr>
          <p:cNvPr id="9268" name="Object 52"/>
          <p:cNvGraphicFramePr>
            <a:graphicFrameLocks noChangeAspect="1"/>
          </p:cNvGraphicFramePr>
          <p:nvPr/>
        </p:nvGraphicFramePr>
        <p:xfrm>
          <a:off x="76200" y="1752600"/>
          <a:ext cx="4924425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Диаграмма" r:id="rId4" imgW="4924543" imgH="4705234" progId="MSGraph.Chart.8">
                  <p:embed followColorScheme="full"/>
                </p:oleObj>
              </mc:Choice>
              <mc:Fallback>
                <p:oleObj name="Диаграмма" r:id="rId4" imgW="4924543" imgH="4705234" progId="MSGraph.Chart.8">
                  <p:embed followColorScheme="full"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52600"/>
                        <a:ext cx="4924425" cy="470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70" name="Picture 54" descr="23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67175"/>
            <a:ext cx="1905000" cy="126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1" name="Picture 55" descr="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1905000" cy="1265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4876800" y="1524000"/>
            <a:ext cx="4038600" cy="1006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/>
              <a:t>Новые формы развития технического творчества и конструирования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5" t="12556" r="13397" b="13745"/>
          <a:stretch>
            <a:fillRect/>
          </a:stretch>
        </p:blipFill>
        <p:spPr bwMode="auto">
          <a:xfrm>
            <a:off x="7010400" y="2667000"/>
            <a:ext cx="1903413" cy="1265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Рисунок 6"/>
          <p:cNvPicPr>
            <a:picLocks noGrp="1" noChangeAspect="1"/>
          </p:cNvPicPr>
          <p:nvPr>
            <p:ph sz="quarter" idx="4294967295"/>
          </p:nvPr>
        </p:nvPicPr>
        <p:blipFill>
          <a:blip r:embed="rId9"/>
          <a:srcRect/>
          <a:stretch>
            <a:fillRect/>
          </a:stretch>
        </p:blipFill>
        <p:spPr>
          <a:xfrm>
            <a:off x="7010400" y="5257800"/>
            <a:ext cx="19050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277" name="Rectangle 55"/>
          <p:cNvSpPr>
            <a:spLocks noChangeArrowheads="1"/>
          </p:cNvSpPr>
          <p:nvPr/>
        </p:nvSpPr>
        <p:spPr bwMode="auto">
          <a:xfrm>
            <a:off x="5181600" y="5638800"/>
            <a:ext cx="1627188" cy="633413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</a:rPr>
              <a:t>Технический центр</a:t>
            </a:r>
          </a:p>
        </p:txBody>
      </p:sp>
      <p:sp>
        <p:nvSpPr>
          <p:cNvPr id="9278" name="Rectangle 55"/>
          <p:cNvSpPr>
            <a:spLocks noChangeArrowheads="1"/>
          </p:cNvSpPr>
          <p:nvPr/>
        </p:nvSpPr>
        <p:spPr bwMode="auto">
          <a:xfrm>
            <a:off x="7010400" y="4419600"/>
            <a:ext cx="1830388" cy="363538"/>
          </a:xfrm>
          <a:prstGeom prst="roundRect">
            <a:avLst>
              <a:gd name="adj" fmla="val 16667"/>
            </a:avLst>
          </a:prstGeom>
          <a:solidFill>
            <a:srgbClr val="D9D9D9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23000" kx="-1199993" algn="b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</a:rPr>
              <a:t>Робототехника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791"/>
            <a:ext cx="2363333" cy="1582656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8621" name="Subtitle 12"/>
          <p:cNvSpPr>
            <a:spLocks/>
          </p:cNvSpPr>
          <p:nvPr/>
        </p:nvSpPr>
        <p:spPr bwMode="auto">
          <a:xfrm>
            <a:off x="0" y="762001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ru-RU" altLang="ru-RU" sz="2400" b="1">
                <a:solidFill>
                  <a:schemeClr val="hlink"/>
                </a:solidFill>
              </a:rPr>
              <a:t>I  муниципальные соревнования по робототехнике</a:t>
            </a:r>
            <a:endParaRPr lang="en-US" altLang="ru-RU" sz="2400" b="1">
              <a:solidFill>
                <a:schemeClr val="hlink"/>
              </a:solidFill>
            </a:endParaRPr>
          </a:p>
        </p:txBody>
      </p:sp>
      <p:pic>
        <p:nvPicPr>
          <p:cNvPr id="64514" name="Picture 2" descr="E:\Новая папка (2)\DSC_0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203"/>
            <a:ext cx="2362201" cy="1571597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8" name="Picture 20" descr="DSC_02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60587"/>
            <a:ext cx="2438400" cy="1622425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6" name="Picture 18" descr="DSC_01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00203"/>
            <a:ext cx="2438400" cy="1622425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7" name="Picture 19" descr="DSC_00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60586"/>
            <a:ext cx="2514600" cy="1573213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2841625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2" y="3581400"/>
            <a:ext cx="2922588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2" y="4876800"/>
            <a:ext cx="2846388" cy="204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7728" y="3581400"/>
            <a:ext cx="2911872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4" name="Picture 16" descr="DSC_0098"/>
          <p:cNvPicPr>
            <a:picLocks noChangeAspect="1" noChangeArrowheads="1"/>
          </p:cNvPicPr>
          <p:nvPr/>
        </p:nvPicPr>
        <p:blipFill>
          <a:blip r:embed="rId1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05400"/>
            <a:ext cx="2209800" cy="1546225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Business Leadership PN008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EECE1"/>
      </a:lt2>
      <a:accent1>
        <a:srgbClr val="EFB32F"/>
      </a:accent1>
      <a:accent2>
        <a:srgbClr val="EF792F"/>
      </a:accent2>
      <a:accent3>
        <a:srgbClr val="704588"/>
      </a:accent3>
      <a:accent4>
        <a:srgbClr val="96CFD3"/>
      </a:accent4>
      <a:accent5>
        <a:srgbClr val="4BACC6"/>
      </a:accent5>
      <a:accent6>
        <a:srgbClr val="432D5A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</TotalTime>
  <Words>2729</Words>
  <Application>Microsoft Office PowerPoint</Application>
  <PresentationFormat>Экран (4:3)</PresentationFormat>
  <Paragraphs>354</Paragraphs>
  <Slides>28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StockLayouts Business Leadership PN008</vt:lpstr>
      <vt:lpstr>Диаграмма</vt:lpstr>
      <vt:lpstr>Диаграмма Microsoft Excel</vt:lpstr>
      <vt:lpstr>РАЗВИТИЕ СИСТЕМЫ ДОПОЛНИТЕЛЬНОГО ОБРАЗОВАНИЯ, ИНФРАСТРУКТУРЫ ТВОРЧЕСКОГО РАЗВИТИЯ И ВОСПИТАНИЯ ДЕТЕЙ в МО ГО «СЫКТЫВКАР» в 2014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Геллерт-ЕЕ</cp:lastModifiedBy>
  <cp:revision>264</cp:revision>
  <dcterms:created xsi:type="dcterms:W3CDTF">2010-07-09T22:21:36Z</dcterms:created>
  <dcterms:modified xsi:type="dcterms:W3CDTF">2016-10-10T09:17:44Z</dcterms:modified>
</cp:coreProperties>
</file>