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57" r:id="rId3"/>
    <p:sldId id="313" r:id="rId4"/>
    <p:sldId id="316" r:id="rId5"/>
    <p:sldId id="322" r:id="rId6"/>
    <p:sldId id="317" r:id="rId7"/>
    <p:sldId id="318" r:id="rId8"/>
    <p:sldId id="319" r:id="rId9"/>
    <p:sldId id="321" r:id="rId10"/>
    <p:sldId id="320" r:id="rId11"/>
    <p:sldId id="281" r:id="rId1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7FEA2F-BFFC-4855-BD0C-C82AD52AC616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12EE93-0CEE-45D6-AAEB-4DD121BEB99B}">
      <dgm:prSet phldrT="[Текст]" custT="1"/>
      <dgm:spPr/>
      <dgm:t>
        <a:bodyPr/>
        <a:lstStyle/>
        <a:p>
          <a:pPr algn="just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Приказ от 26.11.2018 № 1047 «О проведении социально-психологического тестирования лиц, обучающихся в общеобразовательных организациях и профессиональных образовательных организациях» 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A8D77C-F7E9-47D6-ABCB-3D0EE7DC6F84}" type="parTrans" cxnId="{5DFF287C-1253-41D6-8799-B2327C1E3C0E}">
      <dgm:prSet/>
      <dgm:spPr/>
      <dgm:t>
        <a:bodyPr/>
        <a:lstStyle/>
        <a:p>
          <a:endParaRPr lang="ru-RU"/>
        </a:p>
      </dgm:t>
    </dgm:pt>
    <dgm:pt modelId="{247ACC3B-610B-476C-B253-CC7AAF31ED5F}" type="sibTrans" cxnId="{5DFF287C-1253-41D6-8799-B2327C1E3C0E}">
      <dgm:prSet/>
      <dgm:spPr/>
      <dgm:t>
        <a:bodyPr/>
        <a:lstStyle/>
        <a:p>
          <a:endParaRPr lang="ru-RU"/>
        </a:p>
      </dgm:t>
    </dgm:pt>
    <dgm:pt modelId="{91A552A3-C644-49EB-9EF5-279386452EF2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Приказ от 15.03.2019 № 268  «О внесении изменений в Приказ Министерства от 26.11.2018 № 1047 «О проведении социально-психологического тестирования лиц, обучающихся в общеобразовательных организациях и профессиональных образовательных организациях»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0CE936-3DE5-429B-B298-B0E30DB60214}" type="parTrans" cxnId="{91CBBA9A-279F-44E3-9E24-B0E61574BD8D}">
      <dgm:prSet/>
      <dgm:spPr/>
      <dgm:t>
        <a:bodyPr/>
        <a:lstStyle/>
        <a:p>
          <a:endParaRPr lang="ru-RU"/>
        </a:p>
      </dgm:t>
    </dgm:pt>
    <dgm:pt modelId="{A2421AC9-565A-4406-8810-25D7AFBF0D5B}" type="sibTrans" cxnId="{91CBBA9A-279F-44E3-9E24-B0E61574BD8D}">
      <dgm:prSet/>
      <dgm:spPr/>
      <dgm:t>
        <a:bodyPr/>
        <a:lstStyle/>
        <a:p>
          <a:endParaRPr lang="ru-RU"/>
        </a:p>
      </dgm:t>
    </dgm:pt>
    <dgm:pt modelId="{F054EF56-848E-4376-9FF3-5B024ED20CAB}" type="pres">
      <dgm:prSet presAssocID="{497FEA2F-BFFC-4855-BD0C-C82AD52AC61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293E00-1FD4-4E10-9D8F-AE47C57364FD}" type="pres">
      <dgm:prSet presAssocID="{F512EE93-0CEE-45D6-AAEB-4DD121BEB99B}" presName="comp" presStyleCnt="0"/>
      <dgm:spPr/>
    </dgm:pt>
    <dgm:pt modelId="{E5CA031D-412D-4638-B303-308131D9BE4F}" type="pres">
      <dgm:prSet presAssocID="{F512EE93-0CEE-45D6-AAEB-4DD121BEB99B}" presName="box" presStyleLbl="node1" presStyleIdx="0" presStyleCnt="2" custLinFactNeighborX="-188" custLinFactNeighborY="-1571"/>
      <dgm:spPr/>
      <dgm:t>
        <a:bodyPr/>
        <a:lstStyle/>
        <a:p>
          <a:endParaRPr lang="ru-RU"/>
        </a:p>
      </dgm:t>
    </dgm:pt>
    <dgm:pt modelId="{6B8EE064-9CA7-475B-9B97-6E026AA9293F}" type="pres">
      <dgm:prSet presAssocID="{F512EE93-0CEE-45D6-AAEB-4DD121BEB99B}" presName="img" presStyleLbl="fgImgPlace1" presStyleIdx="0" presStyleCnt="2" custScaleX="103684" custLinFactNeighborX="-4469" custLinFactNeighborY="44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3080793-3D9A-4610-9545-15E3B2A3064C}" type="pres">
      <dgm:prSet presAssocID="{F512EE93-0CEE-45D6-AAEB-4DD121BEB99B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7C6D1A-33D5-491D-A06A-E0C5C7CA07FD}" type="pres">
      <dgm:prSet presAssocID="{247ACC3B-610B-476C-B253-CC7AAF31ED5F}" presName="spacer" presStyleCnt="0"/>
      <dgm:spPr/>
    </dgm:pt>
    <dgm:pt modelId="{D4F69DBE-5EBB-4733-BD51-E10F468425FC}" type="pres">
      <dgm:prSet presAssocID="{91A552A3-C644-49EB-9EF5-279386452EF2}" presName="comp" presStyleCnt="0"/>
      <dgm:spPr/>
    </dgm:pt>
    <dgm:pt modelId="{8A274D8B-8914-4973-8707-A41DD9C59005}" type="pres">
      <dgm:prSet presAssocID="{91A552A3-C644-49EB-9EF5-279386452EF2}" presName="box" presStyleLbl="node1" presStyleIdx="1" presStyleCnt="2"/>
      <dgm:spPr/>
      <dgm:t>
        <a:bodyPr/>
        <a:lstStyle/>
        <a:p>
          <a:endParaRPr lang="ru-RU"/>
        </a:p>
      </dgm:t>
    </dgm:pt>
    <dgm:pt modelId="{FFE560E2-C053-4B56-B09D-762EAB2374A2}" type="pres">
      <dgm:prSet presAssocID="{91A552A3-C644-49EB-9EF5-279386452EF2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E462C9-E3F4-4BDB-901F-FD481E05BAD1}" type="pres">
      <dgm:prSet presAssocID="{91A552A3-C644-49EB-9EF5-279386452EF2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BEF07E-7B4E-4657-AB50-BE51567A9388}" type="presOf" srcId="{F512EE93-0CEE-45D6-AAEB-4DD121BEB99B}" destId="{23080793-3D9A-4610-9545-15E3B2A3064C}" srcOrd="1" destOrd="0" presId="urn:microsoft.com/office/officeart/2005/8/layout/vList4"/>
    <dgm:cxn modelId="{E47C88BD-0872-497D-80EE-B2EFE5178D97}" type="presOf" srcId="{F512EE93-0CEE-45D6-AAEB-4DD121BEB99B}" destId="{E5CA031D-412D-4638-B303-308131D9BE4F}" srcOrd="0" destOrd="0" presId="urn:microsoft.com/office/officeart/2005/8/layout/vList4"/>
    <dgm:cxn modelId="{32B0AE91-AF14-4138-B015-CF32C2B4FA06}" type="presOf" srcId="{91A552A3-C644-49EB-9EF5-279386452EF2}" destId="{8A274D8B-8914-4973-8707-A41DD9C59005}" srcOrd="0" destOrd="0" presId="urn:microsoft.com/office/officeart/2005/8/layout/vList4"/>
    <dgm:cxn modelId="{5DFF287C-1253-41D6-8799-B2327C1E3C0E}" srcId="{497FEA2F-BFFC-4855-BD0C-C82AD52AC616}" destId="{F512EE93-0CEE-45D6-AAEB-4DD121BEB99B}" srcOrd="0" destOrd="0" parTransId="{9EA8D77C-F7E9-47D6-ABCB-3D0EE7DC6F84}" sibTransId="{247ACC3B-610B-476C-B253-CC7AAF31ED5F}"/>
    <dgm:cxn modelId="{93AD43DB-6E3F-486C-8E99-B953D2B87BB3}" type="presOf" srcId="{91A552A3-C644-49EB-9EF5-279386452EF2}" destId="{00E462C9-E3F4-4BDB-901F-FD481E05BAD1}" srcOrd="1" destOrd="0" presId="urn:microsoft.com/office/officeart/2005/8/layout/vList4"/>
    <dgm:cxn modelId="{91CBBA9A-279F-44E3-9E24-B0E61574BD8D}" srcId="{497FEA2F-BFFC-4855-BD0C-C82AD52AC616}" destId="{91A552A3-C644-49EB-9EF5-279386452EF2}" srcOrd="1" destOrd="0" parTransId="{FB0CE936-3DE5-429B-B298-B0E30DB60214}" sibTransId="{A2421AC9-565A-4406-8810-25D7AFBF0D5B}"/>
    <dgm:cxn modelId="{0BB2D104-6739-4909-A2A1-C0F68E4D1527}" type="presOf" srcId="{497FEA2F-BFFC-4855-BD0C-C82AD52AC616}" destId="{F054EF56-848E-4376-9FF3-5B024ED20CAB}" srcOrd="0" destOrd="0" presId="urn:microsoft.com/office/officeart/2005/8/layout/vList4"/>
    <dgm:cxn modelId="{6132B297-7FDC-4A3A-A8BC-36F333C43703}" type="presParOf" srcId="{F054EF56-848E-4376-9FF3-5B024ED20CAB}" destId="{23293E00-1FD4-4E10-9D8F-AE47C57364FD}" srcOrd="0" destOrd="0" presId="urn:microsoft.com/office/officeart/2005/8/layout/vList4"/>
    <dgm:cxn modelId="{2DB4821C-A815-4DD2-91BB-53DD253D527B}" type="presParOf" srcId="{23293E00-1FD4-4E10-9D8F-AE47C57364FD}" destId="{E5CA031D-412D-4638-B303-308131D9BE4F}" srcOrd="0" destOrd="0" presId="urn:microsoft.com/office/officeart/2005/8/layout/vList4"/>
    <dgm:cxn modelId="{E43775AD-EE35-496B-B86C-370BC8B9DE32}" type="presParOf" srcId="{23293E00-1FD4-4E10-9D8F-AE47C57364FD}" destId="{6B8EE064-9CA7-475B-9B97-6E026AA9293F}" srcOrd="1" destOrd="0" presId="urn:microsoft.com/office/officeart/2005/8/layout/vList4"/>
    <dgm:cxn modelId="{230B2ECE-B042-4507-9487-ED6F49EBC8E3}" type="presParOf" srcId="{23293E00-1FD4-4E10-9D8F-AE47C57364FD}" destId="{23080793-3D9A-4610-9545-15E3B2A3064C}" srcOrd="2" destOrd="0" presId="urn:microsoft.com/office/officeart/2005/8/layout/vList4"/>
    <dgm:cxn modelId="{3B67A6BE-3D24-4299-A1B4-7F6DAA1D4374}" type="presParOf" srcId="{F054EF56-848E-4376-9FF3-5B024ED20CAB}" destId="{3C7C6D1A-33D5-491D-A06A-E0C5C7CA07FD}" srcOrd="1" destOrd="0" presId="urn:microsoft.com/office/officeart/2005/8/layout/vList4"/>
    <dgm:cxn modelId="{492908FE-D219-4FED-934C-3C64E57C2660}" type="presParOf" srcId="{F054EF56-848E-4376-9FF3-5B024ED20CAB}" destId="{D4F69DBE-5EBB-4733-BD51-E10F468425FC}" srcOrd="2" destOrd="0" presId="urn:microsoft.com/office/officeart/2005/8/layout/vList4"/>
    <dgm:cxn modelId="{2ABA76EB-E54C-4E46-B697-691E26F66457}" type="presParOf" srcId="{D4F69DBE-5EBB-4733-BD51-E10F468425FC}" destId="{8A274D8B-8914-4973-8707-A41DD9C59005}" srcOrd="0" destOrd="0" presId="urn:microsoft.com/office/officeart/2005/8/layout/vList4"/>
    <dgm:cxn modelId="{53CA6CA2-3F24-4E69-90B3-82B20B4D9DA5}" type="presParOf" srcId="{D4F69DBE-5EBB-4733-BD51-E10F468425FC}" destId="{FFE560E2-C053-4B56-B09D-762EAB2374A2}" srcOrd="1" destOrd="0" presId="urn:microsoft.com/office/officeart/2005/8/layout/vList4"/>
    <dgm:cxn modelId="{A89774DC-E3CE-41F0-A4E8-20A3B9D28DD5}" type="presParOf" srcId="{D4F69DBE-5EBB-4733-BD51-E10F468425FC}" destId="{00E462C9-E3F4-4BDB-901F-FD481E05BAD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7FEA2F-BFFC-4855-BD0C-C82AD52AC616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12EE93-0CEE-45D6-AAEB-4DD121BEB99B}">
      <dgm:prSet phldrT="[Текст]" custT="1"/>
      <dgm:spPr/>
      <dgm:t>
        <a:bodyPr/>
        <a:lstStyle/>
        <a:p>
          <a:pPr algn="just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Приказ от 26.11.2018 № 1047 «О проведении социально-психологического тестирования лиц, обучающихся в общеобразовательных организациях и профессиональных образовательных организациях» 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A8D77C-F7E9-47D6-ABCB-3D0EE7DC6F84}" type="parTrans" cxnId="{5DFF287C-1253-41D6-8799-B2327C1E3C0E}">
      <dgm:prSet/>
      <dgm:spPr/>
      <dgm:t>
        <a:bodyPr/>
        <a:lstStyle/>
        <a:p>
          <a:endParaRPr lang="ru-RU"/>
        </a:p>
      </dgm:t>
    </dgm:pt>
    <dgm:pt modelId="{247ACC3B-610B-476C-B253-CC7AAF31ED5F}" type="sibTrans" cxnId="{5DFF287C-1253-41D6-8799-B2327C1E3C0E}">
      <dgm:prSet/>
      <dgm:spPr/>
      <dgm:t>
        <a:bodyPr/>
        <a:lstStyle/>
        <a:p>
          <a:endParaRPr lang="ru-RU"/>
        </a:p>
      </dgm:t>
    </dgm:pt>
    <dgm:pt modelId="{91A552A3-C644-49EB-9EF5-279386452EF2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Приказ от 15.03.2019 № 268  «О внесении изменений в Приказ Министерства от 26.11.2018 № 1047 «О проведении социально-психологического тестирования лиц, обучающихся в общеобразовательных организациях и профессиональных образовательных организациях»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0CE936-3DE5-429B-B298-B0E30DB60214}" type="parTrans" cxnId="{91CBBA9A-279F-44E3-9E24-B0E61574BD8D}">
      <dgm:prSet/>
      <dgm:spPr/>
      <dgm:t>
        <a:bodyPr/>
        <a:lstStyle/>
        <a:p>
          <a:endParaRPr lang="ru-RU"/>
        </a:p>
      </dgm:t>
    </dgm:pt>
    <dgm:pt modelId="{A2421AC9-565A-4406-8810-25D7AFBF0D5B}" type="sibTrans" cxnId="{91CBBA9A-279F-44E3-9E24-B0E61574BD8D}">
      <dgm:prSet/>
      <dgm:spPr/>
      <dgm:t>
        <a:bodyPr/>
        <a:lstStyle/>
        <a:p>
          <a:endParaRPr lang="ru-RU"/>
        </a:p>
      </dgm:t>
    </dgm:pt>
    <dgm:pt modelId="{F054EF56-848E-4376-9FF3-5B024ED20CAB}" type="pres">
      <dgm:prSet presAssocID="{497FEA2F-BFFC-4855-BD0C-C82AD52AC61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293E00-1FD4-4E10-9D8F-AE47C57364FD}" type="pres">
      <dgm:prSet presAssocID="{F512EE93-0CEE-45D6-AAEB-4DD121BEB99B}" presName="comp" presStyleCnt="0"/>
      <dgm:spPr/>
    </dgm:pt>
    <dgm:pt modelId="{E5CA031D-412D-4638-B303-308131D9BE4F}" type="pres">
      <dgm:prSet presAssocID="{F512EE93-0CEE-45D6-AAEB-4DD121BEB99B}" presName="box" presStyleLbl="node1" presStyleIdx="0" presStyleCnt="2" custLinFactNeighborX="-188" custLinFactNeighborY="-1571"/>
      <dgm:spPr/>
      <dgm:t>
        <a:bodyPr/>
        <a:lstStyle/>
        <a:p>
          <a:endParaRPr lang="ru-RU"/>
        </a:p>
      </dgm:t>
    </dgm:pt>
    <dgm:pt modelId="{6B8EE064-9CA7-475B-9B97-6E026AA9293F}" type="pres">
      <dgm:prSet presAssocID="{F512EE93-0CEE-45D6-AAEB-4DD121BEB99B}" presName="img" presStyleLbl="fgImgPlace1" presStyleIdx="0" presStyleCnt="2" custScaleX="103684" custLinFactNeighborX="-4469" custLinFactNeighborY="44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3080793-3D9A-4610-9545-15E3B2A3064C}" type="pres">
      <dgm:prSet presAssocID="{F512EE93-0CEE-45D6-AAEB-4DD121BEB99B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7C6D1A-33D5-491D-A06A-E0C5C7CA07FD}" type="pres">
      <dgm:prSet presAssocID="{247ACC3B-610B-476C-B253-CC7AAF31ED5F}" presName="spacer" presStyleCnt="0"/>
      <dgm:spPr/>
    </dgm:pt>
    <dgm:pt modelId="{D4F69DBE-5EBB-4733-BD51-E10F468425FC}" type="pres">
      <dgm:prSet presAssocID="{91A552A3-C644-49EB-9EF5-279386452EF2}" presName="comp" presStyleCnt="0"/>
      <dgm:spPr/>
    </dgm:pt>
    <dgm:pt modelId="{8A274D8B-8914-4973-8707-A41DD9C59005}" type="pres">
      <dgm:prSet presAssocID="{91A552A3-C644-49EB-9EF5-279386452EF2}" presName="box" presStyleLbl="node1" presStyleIdx="1" presStyleCnt="2"/>
      <dgm:spPr/>
      <dgm:t>
        <a:bodyPr/>
        <a:lstStyle/>
        <a:p>
          <a:endParaRPr lang="ru-RU"/>
        </a:p>
      </dgm:t>
    </dgm:pt>
    <dgm:pt modelId="{FFE560E2-C053-4B56-B09D-762EAB2374A2}" type="pres">
      <dgm:prSet presAssocID="{91A552A3-C644-49EB-9EF5-279386452EF2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E462C9-E3F4-4BDB-901F-FD481E05BAD1}" type="pres">
      <dgm:prSet presAssocID="{91A552A3-C644-49EB-9EF5-279386452EF2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BEF07E-7B4E-4657-AB50-BE51567A9388}" type="presOf" srcId="{F512EE93-0CEE-45D6-AAEB-4DD121BEB99B}" destId="{23080793-3D9A-4610-9545-15E3B2A3064C}" srcOrd="1" destOrd="0" presId="urn:microsoft.com/office/officeart/2005/8/layout/vList4"/>
    <dgm:cxn modelId="{E47C88BD-0872-497D-80EE-B2EFE5178D97}" type="presOf" srcId="{F512EE93-0CEE-45D6-AAEB-4DD121BEB99B}" destId="{E5CA031D-412D-4638-B303-308131D9BE4F}" srcOrd="0" destOrd="0" presId="urn:microsoft.com/office/officeart/2005/8/layout/vList4"/>
    <dgm:cxn modelId="{32B0AE91-AF14-4138-B015-CF32C2B4FA06}" type="presOf" srcId="{91A552A3-C644-49EB-9EF5-279386452EF2}" destId="{8A274D8B-8914-4973-8707-A41DD9C59005}" srcOrd="0" destOrd="0" presId="urn:microsoft.com/office/officeart/2005/8/layout/vList4"/>
    <dgm:cxn modelId="{5DFF287C-1253-41D6-8799-B2327C1E3C0E}" srcId="{497FEA2F-BFFC-4855-BD0C-C82AD52AC616}" destId="{F512EE93-0CEE-45D6-AAEB-4DD121BEB99B}" srcOrd="0" destOrd="0" parTransId="{9EA8D77C-F7E9-47D6-ABCB-3D0EE7DC6F84}" sibTransId="{247ACC3B-610B-476C-B253-CC7AAF31ED5F}"/>
    <dgm:cxn modelId="{93AD43DB-6E3F-486C-8E99-B953D2B87BB3}" type="presOf" srcId="{91A552A3-C644-49EB-9EF5-279386452EF2}" destId="{00E462C9-E3F4-4BDB-901F-FD481E05BAD1}" srcOrd="1" destOrd="0" presId="urn:microsoft.com/office/officeart/2005/8/layout/vList4"/>
    <dgm:cxn modelId="{91CBBA9A-279F-44E3-9E24-B0E61574BD8D}" srcId="{497FEA2F-BFFC-4855-BD0C-C82AD52AC616}" destId="{91A552A3-C644-49EB-9EF5-279386452EF2}" srcOrd="1" destOrd="0" parTransId="{FB0CE936-3DE5-429B-B298-B0E30DB60214}" sibTransId="{A2421AC9-565A-4406-8810-25D7AFBF0D5B}"/>
    <dgm:cxn modelId="{0BB2D104-6739-4909-A2A1-C0F68E4D1527}" type="presOf" srcId="{497FEA2F-BFFC-4855-BD0C-C82AD52AC616}" destId="{F054EF56-848E-4376-9FF3-5B024ED20CAB}" srcOrd="0" destOrd="0" presId="urn:microsoft.com/office/officeart/2005/8/layout/vList4"/>
    <dgm:cxn modelId="{6132B297-7FDC-4A3A-A8BC-36F333C43703}" type="presParOf" srcId="{F054EF56-848E-4376-9FF3-5B024ED20CAB}" destId="{23293E00-1FD4-4E10-9D8F-AE47C57364FD}" srcOrd="0" destOrd="0" presId="urn:microsoft.com/office/officeart/2005/8/layout/vList4"/>
    <dgm:cxn modelId="{2DB4821C-A815-4DD2-91BB-53DD253D527B}" type="presParOf" srcId="{23293E00-1FD4-4E10-9D8F-AE47C57364FD}" destId="{E5CA031D-412D-4638-B303-308131D9BE4F}" srcOrd="0" destOrd="0" presId="urn:microsoft.com/office/officeart/2005/8/layout/vList4"/>
    <dgm:cxn modelId="{E43775AD-EE35-496B-B86C-370BC8B9DE32}" type="presParOf" srcId="{23293E00-1FD4-4E10-9D8F-AE47C57364FD}" destId="{6B8EE064-9CA7-475B-9B97-6E026AA9293F}" srcOrd="1" destOrd="0" presId="urn:microsoft.com/office/officeart/2005/8/layout/vList4"/>
    <dgm:cxn modelId="{230B2ECE-B042-4507-9487-ED6F49EBC8E3}" type="presParOf" srcId="{23293E00-1FD4-4E10-9D8F-AE47C57364FD}" destId="{23080793-3D9A-4610-9545-15E3B2A3064C}" srcOrd="2" destOrd="0" presId="urn:microsoft.com/office/officeart/2005/8/layout/vList4"/>
    <dgm:cxn modelId="{3B67A6BE-3D24-4299-A1B4-7F6DAA1D4374}" type="presParOf" srcId="{F054EF56-848E-4376-9FF3-5B024ED20CAB}" destId="{3C7C6D1A-33D5-491D-A06A-E0C5C7CA07FD}" srcOrd="1" destOrd="0" presId="urn:microsoft.com/office/officeart/2005/8/layout/vList4"/>
    <dgm:cxn modelId="{492908FE-D219-4FED-934C-3C64E57C2660}" type="presParOf" srcId="{F054EF56-848E-4376-9FF3-5B024ED20CAB}" destId="{D4F69DBE-5EBB-4733-BD51-E10F468425FC}" srcOrd="2" destOrd="0" presId="urn:microsoft.com/office/officeart/2005/8/layout/vList4"/>
    <dgm:cxn modelId="{2ABA76EB-E54C-4E46-B697-691E26F66457}" type="presParOf" srcId="{D4F69DBE-5EBB-4733-BD51-E10F468425FC}" destId="{8A274D8B-8914-4973-8707-A41DD9C59005}" srcOrd="0" destOrd="0" presId="urn:microsoft.com/office/officeart/2005/8/layout/vList4"/>
    <dgm:cxn modelId="{53CA6CA2-3F24-4E69-90B3-82B20B4D9DA5}" type="presParOf" srcId="{D4F69DBE-5EBB-4733-BD51-E10F468425FC}" destId="{FFE560E2-C053-4B56-B09D-762EAB2374A2}" srcOrd="1" destOrd="0" presId="urn:microsoft.com/office/officeart/2005/8/layout/vList4"/>
    <dgm:cxn modelId="{A89774DC-E3CE-41F0-A4E8-20A3B9D28DD5}" type="presParOf" srcId="{D4F69DBE-5EBB-4733-BD51-E10F468425FC}" destId="{00E462C9-E3F4-4BDB-901F-FD481E05BAD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A031D-412D-4638-B303-308131D9BE4F}">
      <dsp:nvSpPr>
        <dsp:cNvPr id="0" name=""/>
        <dsp:cNvSpPr/>
      </dsp:nvSpPr>
      <dsp:spPr>
        <a:xfrm>
          <a:off x="0" y="0"/>
          <a:ext cx="8681155" cy="2415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Приказ от 26.11.2018 № 1047 «О проведении социально-психологического тестирования лиц, обучающихся в общеобразовательных организациях и профессиональных образовательных организациях» 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77820" y="0"/>
        <a:ext cx="6703334" cy="2415896"/>
      </dsp:txXfrm>
    </dsp:sp>
    <dsp:sp modelId="{6B8EE064-9CA7-475B-9B97-6E026AA9293F}">
      <dsp:nvSpPr>
        <dsp:cNvPr id="0" name=""/>
        <dsp:cNvSpPr/>
      </dsp:nvSpPr>
      <dsp:spPr>
        <a:xfrm>
          <a:off x="132016" y="250093"/>
          <a:ext cx="1800193" cy="19327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274D8B-8914-4973-8707-A41DD9C59005}">
      <dsp:nvSpPr>
        <dsp:cNvPr id="0" name=""/>
        <dsp:cNvSpPr/>
      </dsp:nvSpPr>
      <dsp:spPr>
        <a:xfrm>
          <a:off x="0" y="2657486"/>
          <a:ext cx="8681155" cy="2415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Приказ от 15.03.2019 № 268  «О внесении изменений в Приказ Министерства от 26.11.2018 № 1047 «О проведении социально-психологического тестирования лиц, обучающихся в общеобразовательных организациях и профессиональных образовательных организациях»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77820" y="2657486"/>
        <a:ext cx="6703334" cy="2415896"/>
      </dsp:txXfrm>
    </dsp:sp>
    <dsp:sp modelId="{FFE560E2-C053-4B56-B09D-762EAB2374A2}">
      <dsp:nvSpPr>
        <dsp:cNvPr id="0" name=""/>
        <dsp:cNvSpPr/>
      </dsp:nvSpPr>
      <dsp:spPr>
        <a:xfrm>
          <a:off x="241589" y="2899076"/>
          <a:ext cx="1736231" cy="19327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A031D-412D-4638-B303-308131D9BE4F}">
      <dsp:nvSpPr>
        <dsp:cNvPr id="0" name=""/>
        <dsp:cNvSpPr/>
      </dsp:nvSpPr>
      <dsp:spPr>
        <a:xfrm>
          <a:off x="0" y="0"/>
          <a:ext cx="8681155" cy="2415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Приказ от 26.11.2018 № 1047 «О проведении социально-психологического тестирования лиц, обучающихся в общеобразовательных организациях и профессиональных образовательных организациях» 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77820" y="0"/>
        <a:ext cx="6703334" cy="2415896"/>
      </dsp:txXfrm>
    </dsp:sp>
    <dsp:sp modelId="{6B8EE064-9CA7-475B-9B97-6E026AA9293F}">
      <dsp:nvSpPr>
        <dsp:cNvPr id="0" name=""/>
        <dsp:cNvSpPr/>
      </dsp:nvSpPr>
      <dsp:spPr>
        <a:xfrm>
          <a:off x="132016" y="250093"/>
          <a:ext cx="1800193" cy="19327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274D8B-8914-4973-8707-A41DD9C59005}">
      <dsp:nvSpPr>
        <dsp:cNvPr id="0" name=""/>
        <dsp:cNvSpPr/>
      </dsp:nvSpPr>
      <dsp:spPr>
        <a:xfrm>
          <a:off x="0" y="2657486"/>
          <a:ext cx="8681155" cy="2415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Приказ от 15.03.2019 № 268  «О внесении изменений в Приказ Министерства от 26.11.2018 № 1047 «О проведении социально-психологического тестирования лиц, обучающихся в общеобразовательных организациях и профессиональных образовательных организациях»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77820" y="2657486"/>
        <a:ext cx="6703334" cy="2415896"/>
      </dsp:txXfrm>
    </dsp:sp>
    <dsp:sp modelId="{FFE560E2-C053-4B56-B09D-762EAB2374A2}">
      <dsp:nvSpPr>
        <dsp:cNvPr id="0" name=""/>
        <dsp:cNvSpPr/>
      </dsp:nvSpPr>
      <dsp:spPr>
        <a:xfrm>
          <a:off x="241589" y="2899076"/>
          <a:ext cx="1736231" cy="19327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BEFBC-B44C-46D3-A5A1-9E8C2D692F92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43203-A8DC-45C6-A165-0FE73A549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062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 Министерством предпринимаются меры по развитию системы обучения  лиц с ограниченными возможностями здоровья и детей-инвалидов, начата работа по развитию инклюзивных процессов в образовании данной категории обучающихся. Определенных успехов в данной работе добиваются муниципальные образования. На территории Ухты создан ресурсный центр по работе с обучающимися с ограниченными возможностями здоровья, на базе которого постоянно действует семинар для заместителей директоров, педагогических работников. В 2016-2017 учебном году в Ухте начал реализацию проект «Организация сетевого взаимодействия на территории МОГО «Ухта» по обучению и развитию детей с аутизмом и другими нарушениями в развитии».</a:t>
            </a:r>
          </a:p>
          <a:p>
            <a:r>
              <a:rPr lang="ru-RU" altLang="ru-RU" smtClean="0"/>
              <a:t>Вместе с тем, в развитии инклюзивного образования на территории Республики Коми необходимо отметить ряд </a:t>
            </a:r>
            <a:r>
              <a:rPr lang="ru-RU" altLang="ru-RU" b="1" smtClean="0"/>
              <a:t>проблем</a:t>
            </a:r>
            <a:r>
              <a:rPr lang="ru-RU" altLang="ru-RU" smtClean="0"/>
              <a:t>:</a:t>
            </a:r>
          </a:p>
          <a:p>
            <a:r>
              <a:rPr lang="ru-RU" altLang="ru-RU" smtClean="0"/>
              <a:t>отсутствие нормативных документов федерального уровня, регламентирующих организацию инклюзивного образования, определяющих права и обязанности образовательных организаций,  обучающихся, их родителей (законных представителей);</a:t>
            </a:r>
          </a:p>
          <a:p>
            <a:r>
              <a:rPr lang="ru-RU" altLang="ru-RU" smtClean="0"/>
              <a:t>ожидание запуска   Федеральной государственной информационной системы «Федеральный реестр инвалидов» для получения оперативной информации о детях-инвалидах в целях оказания им адресной помощи в организации образовательного процесса;</a:t>
            </a:r>
          </a:p>
          <a:p>
            <a:r>
              <a:rPr lang="ru-RU" altLang="ru-RU" smtClean="0"/>
              <a:t>неполный охват детей-инвалидов общим образованием, в частности дошкольным образованием;</a:t>
            </a:r>
          </a:p>
          <a:p>
            <a:r>
              <a:rPr lang="ru-RU" altLang="ru-RU" smtClean="0"/>
              <a:t>недостаточная  эффективность межведомственного взаимодействия органов и организаций для решения  проблем в организации инклюзивного образования;</a:t>
            </a:r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97B27-3873-406E-9F88-AF91B0C11B67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599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43203-A8DC-45C6-A165-0FE73A54940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724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43203-A8DC-45C6-A165-0FE73A54940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019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0A355B-E51B-449F-A167-5A6F3448036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fld id="{43FF20C5-89B4-4E93-9190-04E5F3726BA3}" type="datetime1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5275E-7480-4466-AE3A-A697A6400B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5301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fld id="{EAC698B9-7741-4B32-86A9-3F69415B8970}" type="datetime1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7CD3A-18D7-4807-BF6C-DE18336E6B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1517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fld id="{2D2F8D03-216A-4B72-BCB3-9EED9A8A0676}" type="datetime1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22CF6-5547-4746-8784-1E21811705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1520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fld id="{8B15F749-6380-4D33-B4F6-4B86DAF9656C}" type="datetime1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F4703-6117-46FE-9AEF-7F2ED13B77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7206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fld id="{9162D759-935E-42CF-A503-54EFF0E93550}" type="datetime1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0B766-85E3-4910-BDDA-93CD4AA2F6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9679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fld id="{EE5923E2-37AB-4F17-8AD3-05F10C916D1F}" type="datetime1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AE196-188E-4097-862C-B868E1A226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3264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fld id="{251E0136-7B28-498B-A7F4-545AE2452AF3}" type="datetime1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CDA23-D091-4140-B78B-A0549006A2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4153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fld id="{DAA6DECA-81E6-4E17-942E-F1C0EBEBC0D5}" type="datetime1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D20A3-9F11-439B-AE0F-055CADED4E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9466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fld id="{E3F0DE06-AF71-4115-ADF6-9840D8E3D6B5}" type="datetime1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BFD3C-5738-4230-BA91-396420B925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2370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fld id="{FE4C3AE8-4793-47F2-AA22-6436B4E73AB2}" type="datetime1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75CF7-A242-420D-A3D1-5706828A92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5974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fld id="{AC6D0A65-4DED-46AA-AFEC-6E606E0855E6}" type="datetime1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7B589-9AD6-4BB4-AA8E-6484A683CA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338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fld id="{0673DC21-AC8F-4D71-A33E-4E6C34244726}" type="datetime1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FB8D9-68D2-4D26-97BA-3117A1214D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8579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C32EAC0-853F-4063-BEC4-50DC39F35B3A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B0A355B-E51B-449F-A167-5A6F3448036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53D537E-063F-4388-B9E9-34DC910CE011}" type="datetime1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D16B4AF9-F15E-4705-BC35-560A6F43EA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672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836712"/>
            <a:ext cx="8229600" cy="6480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2F5897">
                    <a:lumMod val="75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Управление образования администрации МО ГО «Сыктывкар» </a:t>
            </a:r>
            <a:br>
              <a:rPr lang="ru-RU" sz="1800" b="1" dirty="0">
                <a:solidFill>
                  <a:srgbClr val="2F5897">
                    <a:lumMod val="75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дополнительного образования 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педагогической, медицинской и социальной помощи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672408"/>
          </a:xfrm>
        </p:spPr>
        <p:txBody>
          <a:bodyPr>
            <a:normAutofit fontScale="92500" lnSpcReduction="10000"/>
          </a:bodyPr>
          <a:lstStyle/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b="1" i="1" dirty="0" smtClean="0">
                <a:latin typeface="Times New Roman"/>
                <a:ea typeface="Times New Roman"/>
                <a:cs typeface="Times New Roman"/>
              </a:rPr>
              <a:t>О порядке проведения социально -психологического тестирования</a:t>
            </a:r>
          </a:p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b="1" i="1" dirty="0" smtClean="0">
                <a:latin typeface="Times New Roman"/>
                <a:ea typeface="Times New Roman"/>
                <a:cs typeface="Times New Roman"/>
              </a:rPr>
              <a:t>2019года  </a:t>
            </a:r>
            <a:endParaRPr lang="ru-RU" sz="3600" i="1" dirty="0">
              <a:latin typeface="Calibri"/>
              <a:ea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  <a:p>
            <a:pPr marL="0" indent="0" algn="ctr">
              <a:buNone/>
            </a:pP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Кошель Ирина Алексеевна,</a:t>
            </a:r>
          </a:p>
          <a:p>
            <a:pPr marL="0" indent="0" algn="ctr">
              <a:buNone/>
            </a:pP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              заместитель директора</a:t>
            </a:r>
          </a:p>
          <a:p>
            <a:pPr marL="0" indent="0" algn="ctr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             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1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30" y="188640"/>
            <a:ext cx="9132870" cy="23762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 и консультации по телефону: 21-91-37 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Кошель Ирина Алексеевна,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Цэрнэ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Анатольевна - педагоги-психологи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44523"/>
            <a:ext cx="4122534" cy="392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165304"/>
            <a:ext cx="1074676" cy="61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1124744"/>
            <a:ext cx="8964488" cy="50405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ru-RU" sz="2400" i="1" kern="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</a:pPr>
            <a:endPara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14" y="6339590"/>
            <a:ext cx="8016935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1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22"/>
          <p:cNvSpPr txBox="1">
            <a:spLocks noChangeArrowheads="1"/>
          </p:cNvSpPr>
          <p:nvPr/>
        </p:nvSpPr>
        <p:spPr bwMode="auto">
          <a:xfrm>
            <a:off x="1493838" y="247650"/>
            <a:ext cx="7669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Министерство образования, науки и молодежной политики Республики Коми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3395663" y="2617788"/>
            <a:ext cx="1108075" cy="157003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0" name="Прямоугольник 89"/>
          <p:cNvSpPr/>
          <p:nvPr/>
        </p:nvSpPr>
        <p:spPr>
          <a:xfrm>
            <a:off x="3530600" y="3690938"/>
            <a:ext cx="1076325" cy="83343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37915584"/>
              </p:ext>
            </p:extLst>
          </p:nvPr>
        </p:nvGraphicFramePr>
        <p:xfrm>
          <a:off x="179512" y="1666746"/>
          <a:ext cx="8681155" cy="5074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37915584"/>
              </p:ext>
            </p:extLst>
          </p:nvPr>
        </p:nvGraphicFramePr>
        <p:xfrm>
          <a:off x="163160" y="1650514"/>
          <a:ext cx="8681155" cy="5074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48076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9227368" cy="9575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i="1" dirty="0" smtClean="0">
                <a:solidFill>
                  <a:schemeClr val="tx1"/>
                </a:solidFill>
              </a:rPr>
              <a:t>ГУ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РК «Республиканский центр психолого-педагогической, медицинской и социальной помощи»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697" y="170080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письмо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ГУ РК «Республиканский центр психолого-педагогической, медицинской и социальной помощи» от 14.03.2019 № 01-22/204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" y="260648"/>
            <a:ext cx="1030240" cy="102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3768" y="0"/>
            <a:ext cx="7060232" cy="12687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администрации </a:t>
            </a:r>
            <a:b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ГО «Сыктывкар»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09" y="19294"/>
            <a:ext cx="2051720" cy="16002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1988840"/>
            <a:ext cx="8064896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-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 от 29.11.2018 № 973 «О проведении социально-психологического тестирования лиц, обучающихся в муниципальных общеобразовательных организациях в 2018 – 2019 учебном году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>
              <a:spcBef>
                <a:spcPct val="20000"/>
              </a:spcBef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buFontTx/>
              <a:buChar char="-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 от 20.03.2019 № 212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«О внесении изменений в приказ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управления образования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администрации МО ГО «Сыктывкар» от 29.11.2018 № 973 «О проведении социально-психологического тестирования лиц, обучающихся в муниципальных общеобразовательных организациях в 2018 – 2019 учебном году»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171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4530" y="116632"/>
            <a:ext cx="6765943" cy="9575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24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</a:t>
            </a:r>
            <a:r>
              <a:rPr lang="ru-RU" sz="2400" b="1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 «Сыктывкар»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784976" cy="525658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Aft>
                <a:spcPts val="0"/>
              </a:spcAft>
              <a:buNone/>
              <a:tabLst>
                <a:tab pos="3359150" algn="l"/>
              </a:tabLst>
            </a:pP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 Письмо от 20.03.2019 №560</a:t>
            </a:r>
            <a:endParaRPr lang="ru-RU" sz="29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ctr">
              <a:lnSpc>
                <a:spcPct val="130000"/>
              </a:lnSpc>
              <a:spcAft>
                <a:spcPts val="0"/>
              </a:spcAft>
              <a:buNone/>
              <a:tabLst>
                <a:tab pos="3359150" algn="l"/>
              </a:tabLst>
            </a:pPr>
            <a:r>
              <a:rPr 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Приложения к письму: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3359150" algn="l"/>
              </a:tabLst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текст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опросника 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инструкция;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3359150" algn="l"/>
              </a:tabLst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бланк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проведения Тестирования в формате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Excel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краткая инструкция; 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3359150" algn="l"/>
              </a:tabLst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бланк первичной обработки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результатов; </a:t>
            </a:r>
            <a:endParaRPr lang="ru-RU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3359150" algn="l"/>
              </a:tabLst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форма «Результаты социально-психологического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тестирования»;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3359150" algn="l"/>
              </a:tabLst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форма «Акт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передачи результатов социально-психологического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тестирования»;</a:t>
            </a:r>
            <a:endParaRPr lang="ru-RU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3359150" algn="l"/>
              </a:tabLst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отчет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«Мониторинг качества профилактической деятельности в образовательных организациях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 </a:t>
            </a:r>
            <a:endParaRPr lang="ru-RU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FontTx/>
              <a:buChar char="-"/>
            </a:pP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54530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6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" y="27500"/>
            <a:ext cx="180020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916831"/>
            <a:ext cx="8229600" cy="42093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2F589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с 15 марта  по 19 апреля 2019 г.</a:t>
            </a:r>
            <a:r>
              <a:rPr lang="ru-RU" sz="2800" dirty="0">
                <a:solidFill>
                  <a:srgbClr val="2F589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проводится </a:t>
            </a:r>
            <a:r>
              <a:rPr lang="ru-RU" sz="2800" b="1" dirty="0">
                <a:solidFill>
                  <a:srgbClr val="2F589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СПТ</a:t>
            </a:r>
            <a:br>
              <a:rPr lang="ru-RU" sz="2800" b="1" dirty="0">
                <a:solidFill>
                  <a:srgbClr val="2F589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r>
              <a:rPr lang="ru-RU" sz="2800" b="1" dirty="0">
                <a:solidFill>
                  <a:srgbClr val="2F589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lang="ru-RU" sz="2800" dirty="0">
                <a:solidFill>
                  <a:srgbClr val="2F589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(социально-психологическое тестирование)</a:t>
            </a:r>
            <a:br>
              <a:rPr lang="ru-RU" sz="2800" dirty="0">
                <a:solidFill>
                  <a:srgbClr val="2F589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r>
              <a:rPr lang="ru-RU" sz="2800" dirty="0">
                <a:solidFill>
                  <a:srgbClr val="2F589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обучающихся в муниципальных </a:t>
            </a:r>
            <a:br>
              <a:rPr lang="ru-RU" sz="2800" dirty="0">
                <a:solidFill>
                  <a:srgbClr val="2F589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r>
              <a:rPr lang="ru-RU" sz="2800" dirty="0">
                <a:solidFill>
                  <a:srgbClr val="2F589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общеобразовательных организациях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9822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9587408" cy="13681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6977" y="170080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Материалы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Тестирования необходимо предоставить в срок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22 апреля 2019г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адресу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Сыктывкар, ул. Чкалова, д.24.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«Центр психолого-педагогической, медицинской и социальной помощи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503" y="7677"/>
            <a:ext cx="1656184" cy="1214473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 rot="10800000" flipV="1">
            <a:off x="556977" y="6226771"/>
            <a:ext cx="8017086" cy="4127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 ДО «Центр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педагогической, медицинской и социальной помощи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36681" y="116632"/>
            <a:ext cx="7507319" cy="9575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 ДО «Центр психолого-педагогической, медицинской и социальной помощи»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24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5806" y="1052736"/>
            <a:ext cx="8228682" cy="505022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 rot="10800000" flipV="1">
            <a:off x="735806" y="6246980"/>
            <a:ext cx="8017086" cy="4127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 ДО «Центр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педагогической, медицинской и социальной помощи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"/>
            <a:ext cx="2339752" cy="167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2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9587408" cy="13681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697" y="170080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Отчет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«Мониторинг качества профилактической деятельности в образовательных организациях»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 направить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срок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 10 июня 2019г.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электронному адресу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cpprik@bk.ru , тема: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Цэрнэ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Т.А. Мониторинг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8" y="121714"/>
            <a:ext cx="1656184" cy="1214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051" y="6205989"/>
            <a:ext cx="7824891" cy="5060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224203"/>
            <a:ext cx="7510923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8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Шаблон Презентация Коми rc2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2243</TotalTime>
  <Words>511</Words>
  <Application>Microsoft Office PowerPoint</Application>
  <PresentationFormat>Экран (4:3)</PresentationFormat>
  <Paragraphs>53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Исполнительная</vt:lpstr>
      <vt:lpstr>2_Шаблон Презентация Коми rc2</vt:lpstr>
      <vt:lpstr>   Управление образования администрации МО ГО «Сыктывкар»   Муниципальное учреждение дополнительного образования  «Центр психолого – педагогической, медицинской и социальной помощи »</vt:lpstr>
      <vt:lpstr>Презентация PowerPoint</vt:lpstr>
      <vt:lpstr>ГУ РК «Республиканский центр психолого-педагогической, медицинской и социальной помощи»</vt:lpstr>
      <vt:lpstr>Управление образования администрации  МО ГО «Сыктывкар»</vt:lpstr>
      <vt:lpstr>  Управление образования администрации  МО ГО «Сыктывкар»</vt:lpstr>
      <vt:lpstr>Презентация PowerPoint</vt:lpstr>
      <vt:lpstr> </vt:lpstr>
      <vt:lpstr>Презентация PowerPoint</vt:lpstr>
      <vt:lpstr> </vt:lpstr>
      <vt:lpstr>Справки и консультации по телефону: 21-91-37   Кошель Ирина Алексеевна, Цэрнэ Татьяна Анатольевна - педагоги-психологи  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Программы, способствующие развитию детей и молодежи во внеурочное время (дополнительные общеобразовательные программы, программы внеурочной деятельности детей, программы факультативов, программы предпрофиль- ной подготовки, программы элективных курсов).  Номинация 2.4. «Дополнительные общеобразовательные программы» (для детей (мо- лодежи) 14-17 лет). </dc:title>
  <dc:creator>User</dc:creator>
  <cp:lastModifiedBy>User</cp:lastModifiedBy>
  <cp:revision>161</cp:revision>
  <cp:lastPrinted>2017-03-15T09:34:31Z</cp:lastPrinted>
  <dcterms:created xsi:type="dcterms:W3CDTF">2015-12-23T10:27:48Z</dcterms:created>
  <dcterms:modified xsi:type="dcterms:W3CDTF">2020-10-20T11:07:41Z</dcterms:modified>
</cp:coreProperties>
</file>