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324" r:id="rId4"/>
    <p:sldId id="313" r:id="rId5"/>
    <p:sldId id="316" r:id="rId6"/>
    <p:sldId id="322" r:id="rId7"/>
    <p:sldId id="317" r:id="rId8"/>
    <p:sldId id="318" r:id="rId9"/>
    <p:sldId id="325" r:id="rId10"/>
    <p:sldId id="326" r:id="rId11"/>
    <p:sldId id="327" r:id="rId12"/>
    <p:sldId id="328" r:id="rId13"/>
    <p:sldId id="329" r:id="rId14"/>
    <p:sldId id="281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285659254263928"/>
          <c:y val="0.16825396825396827"/>
          <c:w val="0.63788415253733899"/>
          <c:h val="0.730158730158730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обчающихся, прошедших тестирование</c:v>
                </c:pt>
              </c:strCache>
            </c:strRef>
          </c:tx>
          <c:spPr>
            <a:solidFill>
              <a:srgbClr val="99CC00"/>
            </a:solidFill>
            <a:ln w="1266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0121364265136911E-3"/>
                  <c:y val="-1.853100046786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823514573869538E-2"/>
                  <c:y val="-3.4802079894096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39572911759395E-2"/>
                  <c:y val="-3.1855419820332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2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с 13 до 14 лет</c:v>
                </c:pt>
                <c:pt idx="1">
                  <c:v>от 15 лет и старше</c:v>
                </c:pt>
                <c:pt idx="2">
                  <c:v>Всего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3373</c:v>
                </c:pt>
                <c:pt idx="1">
                  <c:v>5056</c:v>
                </c:pt>
                <c:pt idx="2">
                  <c:v>8429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Общее число обучающихся, подлежащих тестированию</c:v>
                </c:pt>
              </c:strCache>
            </c:strRef>
          </c:tx>
          <c:spPr>
            <a:solidFill>
              <a:srgbClr val="993366"/>
            </a:solidFill>
            <a:ln w="1266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898637307142425E-2"/>
                  <c:y val="-1.5612897471485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627289661068363E-3"/>
                  <c:y val="-3.6987087506708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4719025506427E-2"/>
                  <c:y val="-3.488402711875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2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с 13 до 14 лет</c:v>
                </c:pt>
                <c:pt idx="1">
                  <c:v>от 15 лет и старше</c:v>
                </c:pt>
                <c:pt idx="2">
                  <c:v>Всего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4906</c:v>
                </c:pt>
                <c:pt idx="1">
                  <c:v>6509</c:v>
                </c:pt>
                <c:pt idx="2">
                  <c:v>11415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0217600"/>
        <c:axId val="40235776"/>
        <c:axId val="0"/>
      </c:bar3DChart>
      <c:catAx>
        <c:axId val="4021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0235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235776"/>
        <c:scaling>
          <c:orientation val="minMax"/>
        </c:scaling>
        <c:delete val="0"/>
        <c:axPos val="l"/>
        <c:majorGridlines>
          <c:spPr>
            <a:ln w="316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396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ко-во чел</a:t>
                </a:r>
              </a:p>
            </c:rich>
          </c:tx>
          <c:layout>
            <c:manualLayout>
              <c:xMode val="edge"/>
              <c:yMode val="edge"/>
              <c:x val="0.10695639006662629"/>
              <c:y val="0.13079208563975095"/>
            </c:manualLayout>
          </c:layout>
          <c:overlay val="0"/>
          <c:spPr>
            <a:noFill/>
            <a:ln w="2532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0217600"/>
        <c:crosses val="autoZero"/>
        <c:crossBetween val="between"/>
        <c:majorUnit val="2000"/>
      </c:valAx>
      <c:spPr>
        <a:noFill/>
        <a:ln w="25322">
          <a:noFill/>
        </a:ln>
      </c:spPr>
    </c:plotArea>
    <c:legend>
      <c:legendPos val="r"/>
      <c:layout>
        <c:manualLayout>
          <c:xMode val="edge"/>
          <c:yMode val="edge"/>
          <c:x val="0.75771608970146498"/>
          <c:y val="0.25285609893110467"/>
          <c:w val="0.24228395061728394"/>
          <c:h val="0.62222222222222223"/>
        </c:manualLayout>
      </c:layout>
      <c:overlay val="0"/>
      <c:spPr>
        <a:noFill/>
        <a:ln w="3165">
          <a:noFill/>
          <a:prstDash val="solid"/>
        </a:ln>
      </c:spPr>
      <c:txPr>
        <a:bodyPr/>
        <a:lstStyle/>
        <a:p>
          <a:pPr>
            <a:defRPr sz="1281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345679012345678"/>
          <c:y val="0.16825396825396827"/>
          <c:w val="0.61728395061728392"/>
          <c:h val="0.730158730158730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2017-2018 учебный год</c:v>
                </c:pt>
              </c:strCache>
            </c:strRef>
          </c:tx>
          <c:spPr>
            <a:solidFill>
              <a:srgbClr val="99CC00"/>
            </a:solidFill>
            <a:ln w="1266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0121364265136911E-3"/>
                  <c:y val="-1.853100046786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4426902425774E-2"/>
                  <c:y val="-9.9613344996095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87899882079958E-3"/>
                  <c:y val="-1.198283793861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2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по причине болезни</c:v>
                </c:pt>
                <c:pt idx="1">
                  <c:v>по причине отказа</c:v>
                </c:pt>
                <c:pt idx="2">
                  <c:v>другие причины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816</c:v>
                </c:pt>
                <c:pt idx="1">
                  <c:v>1062</c:v>
                </c:pt>
                <c:pt idx="2">
                  <c:v>682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2018-2019 учебный год</c:v>
                </c:pt>
              </c:strCache>
            </c:strRef>
          </c:tx>
          <c:spPr>
            <a:solidFill>
              <a:srgbClr val="993366"/>
            </a:solidFill>
            <a:ln w="1266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898637307142425E-2"/>
                  <c:y val="-1.5612897471485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02389124436369E-2"/>
                  <c:y val="-1.214633187138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4719025506427E-2"/>
                  <c:y val="-3.488402711875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2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по причине болезни</c:v>
                </c:pt>
                <c:pt idx="1">
                  <c:v>по причине отказа</c:v>
                </c:pt>
                <c:pt idx="2">
                  <c:v>другие причины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691</c:v>
                </c:pt>
                <c:pt idx="1">
                  <c:v>1643</c:v>
                </c:pt>
                <c:pt idx="2">
                  <c:v>652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0497536"/>
        <c:axId val="40499072"/>
        <c:axId val="0"/>
      </c:bar3DChart>
      <c:catAx>
        <c:axId val="4049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0499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499072"/>
        <c:scaling>
          <c:orientation val="minMax"/>
        </c:scaling>
        <c:delete val="0"/>
        <c:axPos val="l"/>
        <c:majorGridlines>
          <c:spPr>
            <a:ln w="316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396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ко-во чел</a:t>
                </a:r>
              </a:p>
            </c:rich>
          </c:tx>
          <c:layout>
            <c:manualLayout>
              <c:xMode val="edge"/>
              <c:yMode val="edge"/>
              <c:x val="0.10695639006662629"/>
              <c:y val="0.13079208563975095"/>
            </c:manualLayout>
          </c:layout>
          <c:overlay val="0"/>
          <c:spPr>
            <a:noFill/>
            <a:ln w="2532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0497536"/>
        <c:crosses val="autoZero"/>
        <c:crossBetween val="between"/>
        <c:majorUnit val="2000"/>
      </c:valAx>
      <c:spPr>
        <a:noFill/>
        <a:ln w="25322">
          <a:noFill/>
        </a:ln>
      </c:spPr>
    </c:plotArea>
    <c:legend>
      <c:legendPos val="r"/>
      <c:layout>
        <c:manualLayout>
          <c:xMode val="edge"/>
          <c:yMode val="edge"/>
          <c:x val="0.75771604938271608"/>
          <c:y val="0.20317460317460317"/>
          <c:w val="0.24228395061728394"/>
          <c:h val="0.62222222222222223"/>
        </c:manualLayout>
      </c:layout>
      <c:overlay val="0"/>
      <c:spPr>
        <a:noFill/>
        <a:ln w="3165">
          <a:noFill/>
          <a:prstDash val="solid"/>
        </a:ln>
      </c:spPr>
      <c:txPr>
        <a:bodyPr/>
        <a:lstStyle/>
        <a:p>
          <a:pPr>
            <a:defRPr sz="1281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i="0"/>
            </a:pPr>
            <a:r>
              <a:rPr lang="ru-RU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140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 - образовательные организации</a:t>
            </a:r>
            <a:r>
              <a:rPr lang="ru-RU" sz="1200" b="1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2018-19</a:t>
            </a:r>
            <a:r>
              <a:rPr lang="ru-RU" sz="1400" b="1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2017-18 </a:t>
            </a:r>
            <a:r>
              <a:rPr lang="ru-RU" sz="1400" b="1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sz="1400" b="1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i="0"/>
            </a:pPr>
            <a:r>
              <a:rPr lang="ru-RU" sz="1400" b="1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(охват респондентов 80-100%)</a:t>
            </a:r>
            <a:endPara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474424991417782"/>
          <c:y val="2.59403372243839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349320953961087E-2"/>
          <c:y val="0.10966594156275221"/>
          <c:w val="0.92205721646271854"/>
          <c:h val="0.81064293616190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2018-2019г.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5.7044190684126077E-3"/>
                  <c:y val="1.09954349091577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498046357794882E-3"/>
                  <c:y val="8.8183557148303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361015785861365E-3"/>
                  <c:y val="7.7105464895359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634179821551134E-3"/>
                  <c:y val="7.7105464895359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8634179821550631E-3"/>
                  <c:y val="7.71054648953592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354152367879203E-2"/>
                  <c:y val="1.28986794938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2361015785861365E-3"/>
                  <c:y val="7.71054648953592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r>
                      <a:rPr lang="ru-RU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6087851750171586E-3"/>
                  <c:y val="1.28509108158931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6.993006993006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7348272642390335E-3"/>
                  <c:y val="6.993006993006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3.7348272642390335E-3"/>
                  <c:y val="2.79720279720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0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1.1204481792717127E-2"/>
                  <c:y val="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2.4898848428260259E-3"/>
                  <c:y val="-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3.7348272642390335E-3"/>
                  <c:y val="3.496503496503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1.244942421413013E-3"/>
                  <c:y val="4.4289044289044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СОШ №11</c:v>
                </c:pt>
                <c:pt idx="1">
                  <c:v>СОШ №16</c:v>
                </c:pt>
                <c:pt idx="2">
                  <c:v>СОШ №24</c:v>
                </c:pt>
                <c:pt idx="3">
                  <c:v>СОШ №26</c:v>
                </c:pt>
                <c:pt idx="4">
                  <c:v>СОШ №31</c:v>
                </c:pt>
                <c:pt idx="5">
                  <c:v>СОШ №33</c:v>
                </c:pt>
                <c:pt idx="6">
                  <c:v>СОШ №36</c:v>
                </c:pt>
                <c:pt idx="7">
                  <c:v>ГП</c:v>
                </c:pt>
                <c:pt idx="8">
                  <c:v>КНГ</c:v>
                </c:pt>
                <c:pt idx="9">
                  <c:v>ТХЛ</c:v>
                </c:pt>
                <c:pt idx="10">
                  <c:v>Лицей №1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0.86000000000000032</c:v>
                </c:pt>
                <c:pt idx="1">
                  <c:v>0.87300000000000033</c:v>
                </c:pt>
                <c:pt idx="2">
                  <c:v>0.88800000000000001</c:v>
                </c:pt>
                <c:pt idx="3">
                  <c:v>0.81799999999999995</c:v>
                </c:pt>
                <c:pt idx="4">
                  <c:v>0.8</c:v>
                </c:pt>
                <c:pt idx="5">
                  <c:v>0.84400000000000031</c:v>
                </c:pt>
                <c:pt idx="6">
                  <c:v>0.82000000000000028</c:v>
                </c:pt>
                <c:pt idx="7">
                  <c:v>0.93700000000000039</c:v>
                </c:pt>
                <c:pt idx="8">
                  <c:v>0.81</c:v>
                </c:pt>
                <c:pt idx="9">
                  <c:v>1</c:v>
                </c:pt>
                <c:pt idx="10">
                  <c:v>0.88100000000000001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 г.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56633943727988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176427672004293E-4"/>
                  <c:y val="6.2754943856698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24712107065048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0088035495220018E-3"/>
                  <c:y val="3.7644127168928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4696545284780582E-3"/>
                  <c:y val="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204481792717127E-2"/>
                  <c:y val="9.3240093240093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119704494728141E-2"/>
                  <c:y val="1.18942768721652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3726835964310241E-2"/>
                  <c:y val="1.6600181786615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5647361462929022E-17"/>
                  <c:y val="-9.3240093240093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6.993006993006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4898848428260259E-3"/>
                  <c:y val="1.546941247728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7.4696545284780582E-3"/>
                  <c:y val="6.993006993006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4617780620559684E-3"/>
                  <c:y val="-2.415762714975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7348272642389415E-3"/>
                  <c:y val="3.496503496503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5.1966053262949971E-3"/>
                  <c:y val="8.4764054842795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0"/>
                  <c:y val="1.377410468319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-2.2730492021830612E-3"/>
                  <c:y val="3.8144008222748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9.0119127265954509E-3"/>
                  <c:y val="7.2473064992750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4.9797696856520614E-3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СОШ №11</c:v>
                </c:pt>
                <c:pt idx="1">
                  <c:v>СОШ №16</c:v>
                </c:pt>
                <c:pt idx="2">
                  <c:v>СОШ №24</c:v>
                </c:pt>
                <c:pt idx="3">
                  <c:v>СОШ №26</c:v>
                </c:pt>
                <c:pt idx="4">
                  <c:v>СОШ №31</c:v>
                </c:pt>
                <c:pt idx="5">
                  <c:v>СОШ №33</c:v>
                </c:pt>
                <c:pt idx="6">
                  <c:v>СОШ №36</c:v>
                </c:pt>
                <c:pt idx="7">
                  <c:v>ГП</c:v>
                </c:pt>
                <c:pt idx="8">
                  <c:v>КНГ</c:v>
                </c:pt>
                <c:pt idx="9">
                  <c:v>ТХЛ</c:v>
                </c:pt>
                <c:pt idx="10">
                  <c:v>Лицей №1</c:v>
                </c:pt>
              </c:strCache>
            </c:strRef>
          </c:cat>
          <c:val>
            <c:numRef>
              <c:f>Лист1!$C$2:$C$12</c:f>
              <c:numCache>
                <c:formatCode>0.0%</c:formatCode>
                <c:ptCount val="11"/>
                <c:pt idx="0">
                  <c:v>0.90700000000000003</c:v>
                </c:pt>
                <c:pt idx="1">
                  <c:v>0.93500000000000005</c:v>
                </c:pt>
                <c:pt idx="2">
                  <c:v>0.91900000000000004</c:v>
                </c:pt>
                <c:pt idx="3">
                  <c:v>0.8420000000000003</c:v>
                </c:pt>
                <c:pt idx="4">
                  <c:v>0.91</c:v>
                </c:pt>
                <c:pt idx="5">
                  <c:v>0.86900000000000033</c:v>
                </c:pt>
                <c:pt idx="6">
                  <c:v>0.79800000000000004</c:v>
                </c:pt>
                <c:pt idx="7">
                  <c:v>0.88600000000000001</c:v>
                </c:pt>
                <c:pt idx="8">
                  <c:v>0.74900000000000033</c:v>
                </c:pt>
                <c:pt idx="9">
                  <c:v>1</c:v>
                </c:pt>
                <c:pt idx="10">
                  <c:v>0.76300000000000034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24896"/>
        <c:axId val="40626432"/>
      </c:barChart>
      <c:catAx>
        <c:axId val="4062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40626432"/>
        <c:crosses val="autoZero"/>
        <c:auto val="1"/>
        <c:lblAlgn val="ctr"/>
        <c:lblOffset val="100"/>
        <c:noMultiLvlLbl val="0"/>
      </c:catAx>
      <c:valAx>
        <c:axId val="406264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062489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6424807743232546"/>
          <c:y val="0.11299692596791167"/>
          <c:w val="0.13352071725420039"/>
          <c:h val="0.12645393976102656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i="0"/>
            </a:pPr>
            <a:r>
              <a:rPr lang="ru-RU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140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 - образовательные организации </a:t>
            </a:r>
            <a:r>
              <a:rPr lang="ru-RU" sz="140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4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2018-19, 2017-18 </a:t>
            </a:r>
            <a:r>
              <a:rPr lang="ru-RU" sz="1400" b="1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sz="1400" b="1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i="0"/>
            </a:pPr>
            <a:r>
              <a:rPr lang="ru-RU" sz="1400" b="1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(охват респондентов 70-80%).</a:t>
            </a:r>
            <a:endPara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927826325308117"/>
          <c:y val="2.3346281630083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349320953961094E-2"/>
          <c:y val="0.10966594156275226"/>
          <c:w val="0.92205721646271865"/>
          <c:h val="0.81064293616190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2018-2019г.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5.7044190684126094E-3"/>
                  <c:y val="1.099543490915776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498046357794882E-3"/>
                  <c:y val="8.818355714830396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361015785861365E-3"/>
                  <c:y val="7.71054648953592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634179821551134E-3"/>
                  <c:y val="7.7105464895359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453671928620456E-3"/>
                  <c:y val="7.7102035397326333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74,5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726835964309725E-3"/>
                  <c:y val="1.2898679493857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030464577141865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75,5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9814687714481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8634179821551134E-3"/>
                  <c:y val="7.7821011673152238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285088391188455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73,9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2361015785861365E-3"/>
                  <c:y val="1.0376134889753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72683596431023E-3"/>
                  <c:y val="-3.6097919666656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1180507892929685E-3"/>
                  <c:y val="7.7821011673151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9.6087851750170598E-3"/>
                  <c:y val="1.3985926856419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5.9771030566704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7348272642390352E-3"/>
                  <c:y val="6.993006993007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3.7348272642390352E-3"/>
                  <c:y val="2.797202797202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0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1.1204481792717139E-2"/>
                  <c:y val="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2.4898848428260281E-3"/>
                  <c:y val="-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3.7348272642390352E-3"/>
                  <c:y val="3.496503496503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1.2449424214130143E-3"/>
                  <c:y val="4.4289044289044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СОШ №1</c:v>
                </c:pt>
                <c:pt idx="1">
                  <c:v>СОШ №3</c:v>
                </c:pt>
                <c:pt idx="2">
                  <c:v>СОШ №4</c:v>
                </c:pt>
                <c:pt idx="3">
                  <c:v>СОШ№7</c:v>
                </c:pt>
                <c:pt idx="4">
                  <c:v>СОШ №9</c:v>
                </c:pt>
                <c:pt idx="5">
                  <c:v>СОШ №12</c:v>
                </c:pt>
                <c:pt idx="6">
                  <c:v>СОШ №15</c:v>
                </c:pt>
                <c:pt idx="7">
                  <c:v>СОШ №18</c:v>
                </c:pt>
                <c:pt idx="8">
                  <c:v>СОШ №20</c:v>
                </c:pt>
                <c:pt idx="9">
                  <c:v>СОШ №21</c:v>
                </c:pt>
                <c:pt idx="10">
                  <c:v>СОШ №22</c:v>
                </c:pt>
                <c:pt idx="11">
                  <c:v>СОШ №27</c:v>
                </c:pt>
                <c:pt idx="12">
                  <c:v>СОШ №38</c:v>
                </c:pt>
                <c:pt idx="13">
                  <c:v>ЛНД</c:v>
                </c:pt>
                <c:pt idx="14">
                  <c:v>Гимназия №1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0.77000000000000035</c:v>
                </c:pt>
                <c:pt idx="1">
                  <c:v>0.74000000000000032</c:v>
                </c:pt>
                <c:pt idx="2">
                  <c:v>0.75000000000000033</c:v>
                </c:pt>
                <c:pt idx="3">
                  <c:v>0.74400000000000033</c:v>
                </c:pt>
                <c:pt idx="4">
                  <c:v>0.74500000000000033</c:v>
                </c:pt>
                <c:pt idx="5">
                  <c:v>0.7140000000000003</c:v>
                </c:pt>
                <c:pt idx="6">
                  <c:v>0.75500000000000034</c:v>
                </c:pt>
                <c:pt idx="7">
                  <c:v>0.77400000000000035</c:v>
                </c:pt>
                <c:pt idx="8">
                  <c:v>0.74000000000000032</c:v>
                </c:pt>
                <c:pt idx="9">
                  <c:v>0.73900000000000032</c:v>
                </c:pt>
                <c:pt idx="10">
                  <c:v>0.77400000000000035</c:v>
                </c:pt>
                <c:pt idx="11">
                  <c:v>0.79600000000000004</c:v>
                </c:pt>
                <c:pt idx="12">
                  <c:v>0.69799999999999995</c:v>
                </c:pt>
                <c:pt idx="13">
                  <c:v>0.76800000000000035</c:v>
                </c:pt>
                <c:pt idx="14">
                  <c:v>0.79300000000000004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 г.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4.1180507892930691E-3"/>
                  <c:y val="8.738829825260216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176427672004293E-4"/>
                  <c:y val="6.2754943856698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907343857240913E-3"/>
                  <c:y val="5.188067444876783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974254076167733E-3"/>
                  <c:y val="7.7821011673151761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66,3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61015785860862E-3"/>
                  <c:y val="2.59403372243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0088035495220053E-3"/>
                  <c:y val="3.76441271689288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6643302222774662E-4"/>
                  <c:y val="-5.261599109449842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9683472132901716E-3"/>
                  <c:y val="9.324019322487416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119704494728141E-2"/>
                  <c:y val="1.189427687216522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65,2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0808532255362388E-7"/>
                  <c:y val="8.8180806193000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6087851750171586E-3"/>
                  <c:y val="6.2401830121429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9.6087851750171586E-3"/>
                  <c:y val="-7.890356117936620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4898848428260281E-3"/>
                  <c:y val="1.546941247728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7.4696545284780582E-3"/>
                  <c:y val="6.993006993007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4617780620559684E-3"/>
                  <c:y val="-2.415762714975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7348272642389428E-3"/>
                  <c:y val="3.496503496503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5.1966053262949971E-3"/>
                  <c:y val="8.4764054842795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0"/>
                  <c:y val="1.377410468319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-2.2730492021830612E-3"/>
                  <c:y val="3.8144008222748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9.0119127265954509E-3"/>
                  <c:y val="7.2473064992750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4.9797696856520692E-3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СОШ №1</c:v>
                </c:pt>
                <c:pt idx="1">
                  <c:v>СОШ №3</c:v>
                </c:pt>
                <c:pt idx="2">
                  <c:v>СОШ №4</c:v>
                </c:pt>
                <c:pt idx="3">
                  <c:v>СОШ№7</c:v>
                </c:pt>
                <c:pt idx="4">
                  <c:v>СОШ №9</c:v>
                </c:pt>
                <c:pt idx="5">
                  <c:v>СОШ №12</c:v>
                </c:pt>
                <c:pt idx="6">
                  <c:v>СОШ №15</c:v>
                </c:pt>
                <c:pt idx="7">
                  <c:v>СОШ №18</c:v>
                </c:pt>
                <c:pt idx="8">
                  <c:v>СОШ №20</c:v>
                </c:pt>
                <c:pt idx="9">
                  <c:v>СОШ №21</c:v>
                </c:pt>
                <c:pt idx="10">
                  <c:v>СОШ №22</c:v>
                </c:pt>
                <c:pt idx="11">
                  <c:v>СОШ №27</c:v>
                </c:pt>
                <c:pt idx="12">
                  <c:v>СОШ №38</c:v>
                </c:pt>
                <c:pt idx="13">
                  <c:v>ЛНД</c:v>
                </c:pt>
                <c:pt idx="14">
                  <c:v>Гимназия №1</c:v>
                </c:pt>
              </c:strCache>
            </c:strRef>
          </c:cat>
          <c:val>
            <c:numRef>
              <c:f>Лист1!$C$2:$C$16</c:f>
              <c:numCache>
                <c:formatCode>0.0%</c:formatCode>
                <c:ptCount val="15"/>
                <c:pt idx="0">
                  <c:v>0.74000000000000032</c:v>
                </c:pt>
                <c:pt idx="1">
                  <c:v>0.79100000000000004</c:v>
                </c:pt>
                <c:pt idx="2">
                  <c:v>0.8360000000000003</c:v>
                </c:pt>
                <c:pt idx="3">
                  <c:v>0.72000000000000031</c:v>
                </c:pt>
                <c:pt idx="4">
                  <c:v>0.66300000000000048</c:v>
                </c:pt>
                <c:pt idx="5">
                  <c:v>0.59299999999999997</c:v>
                </c:pt>
                <c:pt idx="6">
                  <c:v>0.61000000000000032</c:v>
                </c:pt>
                <c:pt idx="7">
                  <c:v>0.80300000000000005</c:v>
                </c:pt>
                <c:pt idx="8">
                  <c:v>1</c:v>
                </c:pt>
                <c:pt idx="9">
                  <c:v>0.65200000000000036</c:v>
                </c:pt>
                <c:pt idx="10">
                  <c:v>0.87100000000000033</c:v>
                </c:pt>
                <c:pt idx="11">
                  <c:v>0.76900000000000035</c:v>
                </c:pt>
                <c:pt idx="12">
                  <c:v>0.92100000000000004</c:v>
                </c:pt>
                <c:pt idx="13">
                  <c:v>0.88900000000000001</c:v>
                </c:pt>
                <c:pt idx="14">
                  <c:v>0.7160000000000003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31904"/>
        <c:axId val="41933440"/>
      </c:barChart>
      <c:catAx>
        <c:axId val="41931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41933440"/>
        <c:crosses val="autoZero"/>
        <c:auto val="1"/>
        <c:lblAlgn val="ctr"/>
        <c:lblOffset val="100"/>
        <c:noMultiLvlLbl val="0"/>
      </c:catAx>
      <c:valAx>
        <c:axId val="419334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93190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6424807743232579"/>
          <c:y val="0.11299692596791171"/>
          <c:w val="0.13352071725420037"/>
          <c:h val="0.1264539397610266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i="0"/>
            </a:pPr>
            <a:r>
              <a:rPr 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1400" i="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 - образовательные организации в</a:t>
            </a:r>
            <a:r>
              <a:rPr lang="ru-RU" sz="1400" b="1" i="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2018-19, 2017-18 у.г.)</a:t>
            </a:r>
          </a:p>
          <a:p>
            <a:pPr>
              <a:defRPr i="0"/>
            </a:pPr>
            <a:r>
              <a:rPr lang="ru-RU" sz="1400" b="1" i="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(менее</a:t>
            </a:r>
            <a:r>
              <a:rPr lang="en-US" sz="1400" b="1" i="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lang="ru-RU" sz="1400" b="1" i="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endParaRPr lang="ru-RU" sz="14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102248676176034"/>
          <c:y val="1.5564202334630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349320953961094E-2"/>
          <c:y val="0.10966594156275226"/>
          <c:w val="0.92205721646271865"/>
          <c:h val="0.81064293616190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2018-2019г.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5.7044190684126094E-3"/>
                  <c:y val="1.09954349091577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498046357794882E-3"/>
                  <c:y val="8.8183557148303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361015785861365E-3"/>
                  <c:y val="7.7105464895359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634179821551134E-3"/>
                  <c:y val="7.7105464895359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8634179821550631E-3"/>
                  <c:y val="7.71054648953592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354152367879203E-2"/>
                  <c:y val="1.2898679493857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2361015785861365E-3"/>
                  <c:y val="7.71054648953592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68.1%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6087851750171586E-3"/>
                  <c:y val="1.28509108158931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6.993006993007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7348272642390352E-3"/>
                  <c:y val="6.993006993007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3.7348272642390352E-3"/>
                  <c:y val="2.797202797202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0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1.1204481792717139E-2"/>
                  <c:y val="3.030303030303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2.4898848428260281E-3"/>
                  <c:y val="-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3.7348272642390352E-3"/>
                  <c:y val="3.496503496503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1.2449424214130143E-3"/>
                  <c:y val="4.4289044289044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СОШ №8</c:v>
                </c:pt>
                <c:pt idx="1">
                  <c:v>СОШ №25</c:v>
                </c:pt>
                <c:pt idx="2">
                  <c:v>СОШ №28</c:v>
                </c:pt>
                <c:pt idx="3">
                  <c:v>СОШ №30</c:v>
                </c:pt>
                <c:pt idx="4">
                  <c:v>ООШ №34</c:v>
                </c:pt>
                <c:pt idx="5">
                  <c:v>СОШ №35</c:v>
                </c:pt>
                <c:pt idx="6">
                  <c:v>СОШ №43</c:v>
                </c:pt>
                <c:pt idx="7">
                  <c:v>РГ</c:v>
                </c:pt>
                <c:pt idx="8">
                  <c:v>ЖГ</c:v>
                </c:pt>
                <c:pt idx="9">
                  <c:v>ТЛ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0.53</c:v>
                </c:pt>
                <c:pt idx="1">
                  <c:v>0.59899999999999998</c:v>
                </c:pt>
                <c:pt idx="2">
                  <c:v>0.46500000000000002</c:v>
                </c:pt>
                <c:pt idx="3">
                  <c:v>0.68300000000000005</c:v>
                </c:pt>
                <c:pt idx="4">
                  <c:v>0.38700000000000018</c:v>
                </c:pt>
                <c:pt idx="5">
                  <c:v>0.59599999999999997</c:v>
                </c:pt>
                <c:pt idx="6">
                  <c:v>0.44</c:v>
                </c:pt>
                <c:pt idx="7">
                  <c:v>0.63500000000000034</c:v>
                </c:pt>
                <c:pt idx="8">
                  <c:v>0.68100000000000005</c:v>
                </c:pt>
                <c:pt idx="9">
                  <c:v>0.65200000000000036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 г.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56633943727988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176427672004293E-4"/>
                  <c:y val="6.2754943856698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81468771448181E-2"/>
                  <c:y val="7.7821011673151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24712107065048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36.3%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0088035495220053E-3"/>
                  <c:y val="3.764412716892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4696545284780582E-3"/>
                  <c:y val="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204481792717139E-2"/>
                  <c:y val="9.3240093240093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119704494728141E-2"/>
                  <c:y val="1.18942768721652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82.6%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3726835964310248E-2"/>
                  <c:y val="1.660018178661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5647361462929083E-17"/>
                  <c:y val="-9.3240093240093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6.993006993007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4898848428260281E-3"/>
                  <c:y val="1.546941247728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7.4696545284780582E-3"/>
                  <c:y val="6.993006993007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4617780620559684E-3"/>
                  <c:y val="-2.415762714975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7348272642389428E-3"/>
                  <c:y val="3.496503496503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5.1966053262949971E-3"/>
                  <c:y val="8.4764054842795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0"/>
                  <c:y val="1.377410468319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-2.2730492021830612E-3"/>
                  <c:y val="3.8144008222748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9.0119127265954509E-3"/>
                  <c:y val="7.2473064992750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4.9797696856520692E-3"/>
                  <c:y val="1.3986013986013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СОШ №8</c:v>
                </c:pt>
                <c:pt idx="1">
                  <c:v>СОШ №25</c:v>
                </c:pt>
                <c:pt idx="2">
                  <c:v>СОШ №28</c:v>
                </c:pt>
                <c:pt idx="3">
                  <c:v>СОШ №30</c:v>
                </c:pt>
                <c:pt idx="4">
                  <c:v>ООШ №34</c:v>
                </c:pt>
                <c:pt idx="5">
                  <c:v>СОШ №35</c:v>
                </c:pt>
                <c:pt idx="6">
                  <c:v>СОШ №43</c:v>
                </c:pt>
                <c:pt idx="7">
                  <c:v>РГ</c:v>
                </c:pt>
                <c:pt idx="8">
                  <c:v>ЖГ</c:v>
                </c:pt>
                <c:pt idx="9">
                  <c:v>ТЛ</c:v>
                </c:pt>
              </c:strCache>
            </c:strRef>
          </c:cat>
          <c:val>
            <c:numRef>
              <c:f>Лист1!$C$2:$C$11</c:f>
              <c:numCache>
                <c:formatCode>0.0%</c:formatCode>
                <c:ptCount val="10"/>
                <c:pt idx="0">
                  <c:v>0.72200000000000031</c:v>
                </c:pt>
                <c:pt idx="1">
                  <c:v>0.7080000000000003</c:v>
                </c:pt>
                <c:pt idx="2">
                  <c:v>0.52100000000000002</c:v>
                </c:pt>
                <c:pt idx="3">
                  <c:v>0.64700000000000035</c:v>
                </c:pt>
                <c:pt idx="4">
                  <c:v>0.36600000000000021</c:v>
                </c:pt>
                <c:pt idx="5">
                  <c:v>0.75100000000000033</c:v>
                </c:pt>
                <c:pt idx="6">
                  <c:v>0.6790000000000006</c:v>
                </c:pt>
                <c:pt idx="7">
                  <c:v>0.69799999999999995</c:v>
                </c:pt>
                <c:pt idx="8">
                  <c:v>0.79300000000000004</c:v>
                </c:pt>
                <c:pt idx="9">
                  <c:v>0.82600000000000029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49760"/>
        <c:axId val="42151296"/>
      </c:barChart>
      <c:catAx>
        <c:axId val="42149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42151296"/>
        <c:crosses val="autoZero"/>
        <c:auto val="1"/>
        <c:lblAlgn val="ctr"/>
        <c:lblOffset val="100"/>
        <c:noMultiLvlLbl val="0"/>
      </c:catAx>
      <c:valAx>
        <c:axId val="421512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14976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56011975853739"/>
          <c:y val="4.8146082906951812E-2"/>
          <c:w val="0.13352071725420037"/>
          <c:h val="0.1264539397610266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FEA2F-BFFC-4855-BD0C-C82AD52AC61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2EE93-0CEE-45D6-AAEB-4DD121BEB99B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8D77C-F7E9-47D6-ABCB-3D0EE7DC6F84}" type="parTrans" cxnId="{5DFF287C-1253-41D6-8799-B2327C1E3C0E}">
      <dgm:prSet/>
      <dgm:spPr/>
      <dgm:t>
        <a:bodyPr/>
        <a:lstStyle/>
        <a:p>
          <a:endParaRPr lang="ru-RU"/>
        </a:p>
      </dgm:t>
    </dgm:pt>
    <dgm:pt modelId="{247ACC3B-610B-476C-B253-CC7AAF31ED5F}" type="sibTrans" cxnId="{5DFF287C-1253-41D6-8799-B2327C1E3C0E}">
      <dgm:prSet/>
      <dgm:spPr/>
      <dgm:t>
        <a:bodyPr/>
        <a:lstStyle/>
        <a:p>
          <a:endParaRPr lang="ru-RU"/>
        </a:p>
      </dgm:t>
    </dgm:pt>
    <dgm:pt modelId="{91A552A3-C644-49EB-9EF5-279386452EF2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15.03.2019 № 268  «О внесении изменений в Приказ Министерства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0CE936-3DE5-429B-B298-B0E30DB60214}" type="parTrans" cxnId="{91CBBA9A-279F-44E3-9E24-B0E61574BD8D}">
      <dgm:prSet/>
      <dgm:spPr/>
      <dgm:t>
        <a:bodyPr/>
        <a:lstStyle/>
        <a:p>
          <a:endParaRPr lang="ru-RU"/>
        </a:p>
      </dgm:t>
    </dgm:pt>
    <dgm:pt modelId="{A2421AC9-565A-4406-8810-25D7AFBF0D5B}" type="sibTrans" cxnId="{91CBBA9A-279F-44E3-9E24-B0E61574BD8D}">
      <dgm:prSet/>
      <dgm:spPr/>
      <dgm:t>
        <a:bodyPr/>
        <a:lstStyle/>
        <a:p>
          <a:endParaRPr lang="ru-RU"/>
        </a:p>
      </dgm:t>
    </dgm:pt>
    <dgm:pt modelId="{F054EF56-848E-4376-9FF3-5B024ED20CAB}" type="pres">
      <dgm:prSet presAssocID="{497FEA2F-BFFC-4855-BD0C-C82AD52AC6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93E00-1FD4-4E10-9D8F-AE47C57364FD}" type="pres">
      <dgm:prSet presAssocID="{F512EE93-0CEE-45D6-AAEB-4DD121BEB99B}" presName="comp" presStyleCnt="0"/>
      <dgm:spPr/>
    </dgm:pt>
    <dgm:pt modelId="{E5CA031D-412D-4638-B303-308131D9BE4F}" type="pres">
      <dgm:prSet presAssocID="{F512EE93-0CEE-45D6-AAEB-4DD121BEB99B}" presName="box" presStyleLbl="node1" presStyleIdx="0" presStyleCnt="2" custLinFactNeighborX="-188" custLinFactNeighborY="-1571"/>
      <dgm:spPr/>
      <dgm:t>
        <a:bodyPr/>
        <a:lstStyle/>
        <a:p>
          <a:endParaRPr lang="ru-RU"/>
        </a:p>
      </dgm:t>
    </dgm:pt>
    <dgm:pt modelId="{6B8EE064-9CA7-475B-9B97-6E026AA9293F}" type="pres">
      <dgm:prSet presAssocID="{F512EE93-0CEE-45D6-AAEB-4DD121BEB99B}" presName="img" presStyleLbl="fgImgPlace1" presStyleIdx="0" presStyleCnt="2" custScaleX="103684" custLinFactNeighborX="-4469" custLinFactNeighborY="4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080793-3D9A-4610-9545-15E3B2A3064C}" type="pres">
      <dgm:prSet presAssocID="{F512EE93-0CEE-45D6-AAEB-4DD121BEB99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6D1A-33D5-491D-A06A-E0C5C7CA07FD}" type="pres">
      <dgm:prSet presAssocID="{247ACC3B-610B-476C-B253-CC7AAF31ED5F}" presName="spacer" presStyleCnt="0"/>
      <dgm:spPr/>
    </dgm:pt>
    <dgm:pt modelId="{D4F69DBE-5EBB-4733-BD51-E10F468425FC}" type="pres">
      <dgm:prSet presAssocID="{91A552A3-C644-49EB-9EF5-279386452EF2}" presName="comp" presStyleCnt="0"/>
      <dgm:spPr/>
    </dgm:pt>
    <dgm:pt modelId="{8A274D8B-8914-4973-8707-A41DD9C59005}" type="pres">
      <dgm:prSet presAssocID="{91A552A3-C644-49EB-9EF5-279386452EF2}" presName="box" presStyleLbl="node1" presStyleIdx="1" presStyleCnt="2"/>
      <dgm:spPr/>
      <dgm:t>
        <a:bodyPr/>
        <a:lstStyle/>
        <a:p>
          <a:endParaRPr lang="ru-RU"/>
        </a:p>
      </dgm:t>
    </dgm:pt>
    <dgm:pt modelId="{FFE560E2-C053-4B56-B09D-762EAB2374A2}" type="pres">
      <dgm:prSet presAssocID="{91A552A3-C644-49EB-9EF5-279386452EF2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E462C9-E3F4-4BDB-901F-FD481E05BAD1}" type="pres">
      <dgm:prSet presAssocID="{91A552A3-C644-49EB-9EF5-279386452E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EF07E-7B4E-4657-AB50-BE51567A9388}" type="presOf" srcId="{F512EE93-0CEE-45D6-AAEB-4DD121BEB99B}" destId="{23080793-3D9A-4610-9545-15E3B2A3064C}" srcOrd="1" destOrd="0" presId="urn:microsoft.com/office/officeart/2005/8/layout/vList4"/>
    <dgm:cxn modelId="{E47C88BD-0872-497D-80EE-B2EFE5178D97}" type="presOf" srcId="{F512EE93-0CEE-45D6-AAEB-4DD121BEB99B}" destId="{E5CA031D-412D-4638-B303-308131D9BE4F}" srcOrd="0" destOrd="0" presId="urn:microsoft.com/office/officeart/2005/8/layout/vList4"/>
    <dgm:cxn modelId="{32B0AE91-AF14-4138-B015-CF32C2B4FA06}" type="presOf" srcId="{91A552A3-C644-49EB-9EF5-279386452EF2}" destId="{8A274D8B-8914-4973-8707-A41DD9C59005}" srcOrd="0" destOrd="0" presId="urn:microsoft.com/office/officeart/2005/8/layout/vList4"/>
    <dgm:cxn modelId="{5DFF287C-1253-41D6-8799-B2327C1E3C0E}" srcId="{497FEA2F-BFFC-4855-BD0C-C82AD52AC616}" destId="{F512EE93-0CEE-45D6-AAEB-4DD121BEB99B}" srcOrd="0" destOrd="0" parTransId="{9EA8D77C-F7E9-47D6-ABCB-3D0EE7DC6F84}" sibTransId="{247ACC3B-610B-476C-B253-CC7AAF31ED5F}"/>
    <dgm:cxn modelId="{93AD43DB-6E3F-486C-8E99-B953D2B87BB3}" type="presOf" srcId="{91A552A3-C644-49EB-9EF5-279386452EF2}" destId="{00E462C9-E3F4-4BDB-901F-FD481E05BAD1}" srcOrd="1" destOrd="0" presId="urn:microsoft.com/office/officeart/2005/8/layout/vList4"/>
    <dgm:cxn modelId="{91CBBA9A-279F-44E3-9E24-B0E61574BD8D}" srcId="{497FEA2F-BFFC-4855-BD0C-C82AD52AC616}" destId="{91A552A3-C644-49EB-9EF5-279386452EF2}" srcOrd="1" destOrd="0" parTransId="{FB0CE936-3DE5-429B-B298-B0E30DB60214}" sibTransId="{A2421AC9-565A-4406-8810-25D7AFBF0D5B}"/>
    <dgm:cxn modelId="{0BB2D104-6739-4909-A2A1-C0F68E4D1527}" type="presOf" srcId="{497FEA2F-BFFC-4855-BD0C-C82AD52AC616}" destId="{F054EF56-848E-4376-9FF3-5B024ED20CAB}" srcOrd="0" destOrd="0" presId="urn:microsoft.com/office/officeart/2005/8/layout/vList4"/>
    <dgm:cxn modelId="{6132B297-7FDC-4A3A-A8BC-36F333C43703}" type="presParOf" srcId="{F054EF56-848E-4376-9FF3-5B024ED20CAB}" destId="{23293E00-1FD4-4E10-9D8F-AE47C57364FD}" srcOrd="0" destOrd="0" presId="urn:microsoft.com/office/officeart/2005/8/layout/vList4"/>
    <dgm:cxn modelId="{2DB4821C-A815-4DD2-91BB-53DD253D527B}" type="presParOf" srcId="{23293E00-1FD4-4E10-9D8F-AE47C57364FD}" destId="{E5CA031D-412D-4638-B303-308131D9BE4F}" srcOrd="0" destOrd="0" presId="urn:microsoft.com/office/officeart/2005/8/layout/vList4"/>
    <dgm:cxn modelId="{E43775AD-EE35-496B-B86C-370BC8B9DE32}" type="presParOf" srcId="{23293E00-1FD4-4E10-9D8F-AE47C57364FD}" destId="{6B8EE064-9CA7-475B-9B97-6E026AA9293F}" srcOrd="1" destOrd="0" presId="urn:microsoft.com/office/officeart/2005/8/layout/vList4"/>
    <dgm:cxn modelId="{230B2ECE-B042-4507-9487-ED6F49EBC8E3}" type="presParOf" srcId="{23293E00-1FD4-4E10-9D8F-AE47C57364FD}" destId="{23080793-3D9A-4610-9545-15E3B2A3064C}" srcOrd="2" destOrd="0" presId="urn:microsoft.com/office/officeart/2005/8/layout/vList4"/>
    <dgm:cxn modelId="{3B67A6BE-3D24-4299-A1B4-7F6DAA1D4374}" type="presParOf" srcId="{F054EF56-848E-4376-9FF3-5B024ED20CAB}" destId="{3C7C6D1A-33D5-491D-A06A-E0C5C7CA07FD}" srcOrd="1" destOrd="0" presId="urn:microsoft.com/office/officeart/2005/8/layout/vList4"/>
    <dgm:cxn modelId="{492908FE-D219-4FED-934C-3C64E57C2660}" type="presParOf" srcId="{F054EF56-848E-4376-9FF3-5B024ED20CAB}" destId="{D4F69DBE-5EBB-4733-BD51-E10F468425FC}" srcOrd="2" destOrd="0" presId="urn:microsoft.com/office/officeart/2005/8/layout/vList4"/>
    <dgm:cxn modelId="{2ABA76EB-E54C-4E46-B697-691E26F66457}" type="presParOf" srcId="{D4F69DBE-5EBB-4733-BD51-E10F468425FC}" destId="{8A274D8B-8914-4973-8707-A41DD9C59005}" srcOrd="0" destOrd="0" presId="urn:microsoft.com/office/officeart/2005/8/layout/vList4"/>
    <dgm:cxn modelId="{53CA6CA2-3F24-4E69-90B3-82B20B4D9DA5}" type="presParOf" srcId="{D4F69DBE-5EBB-4733-BD51-E10F468425FC}" destId="{FFE560E2-C053-4B56-B09D-762EAB2374A2}" srcOrd="1" destOrd="0" presId="urn:microsoft.com/office/officeart/2005/8/layout/vList4"/>
    <dgm:cxn modelId="{A89774DC-E3CE-41F0-A4E8-20A3B9D28DD5}" type="presParOf" srcId="{D4F69DBE-5EBB-4733-BD51-E10F468425FC}" destId="{00E462C9-E3F4-4BDB-901F-FD481E05BA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FEA2F-BFFC-4855-BD0C-C82AD52AC61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2EE93-0CEE-45D6-AAEB-4DD121BEB99B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8D77C-F7E9-47D6-ABCB-3D0EE7DC6F84}" type="parTrans" cxnId="{5DFF287C-1253-41D6-8799-B2327C1E3C0E}">
      <dgm:prSet/>
      <dgm:spPr/>
      <dgm:t>
        <a:bodyPr/>
        <a:lstStyle/>
        <a:p>
          <a:endParaRPr lang="ru-RU"/>
        </a:p>
      </dgm:t>
    </dgm:pt>
    <dgm:pt modelId="{247ACC3B-610B-476C-B253-CC7AAF31ED5F}" type="sibTrans" cxnId="{5DFF287C-1253-41D6-8799-B2327C1E3C0E}">
      <dgm:prSet/>
      <dgm:spPr/>
      <dgm:t>
        <a:bodyPr/>
        <a:lstStyle/>
        <a:p>
          <a:endParaRPr lang="ru-RU"/>
        </a:p>
      </dgm:t>
    </dgm:pt>
    <dgm:pt modelId="{91A552A3-C644-49EB-9EF5-279386452EF2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15.03.2019 № 268  «О внесении изменений в Приказ Министерства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0CE936-3DE5-429B-B298-B0E30DB60214}" type="parTrans" cxnId="{91CBBA9A-279F-44E3-9E24-B0E61574BD8D}">
      <dgm:prSet/>
      <dgm:spPr/>
      <dgm:t>
        <a:bodyPr/>
        <a:lstStyle/>
        <a:p>
          <a:endParaRPr lang="ru-RU"/>
        </a:p>
      </dgm:t>
    </dgm:pt>
    <dgm:pt modelId="{A2421AC9-565A-4406-8810-25D7AFBF0D5B}" type="sibTrans" cxnId="{91CBBA9A-279F-44E3-9E24-B0E61574BD8D}">
      <dgm:prSet/>
      <dgm:spPr/>
      <dgm:t>
        <a:bodyPr/>
        <a:lstStyle/>
        <a:p>
          <a:endParaRPr lang="ru-RU"/>
        </a:p>
      </dgm:t>
    </dgm:pt>
    <dgm:pt modelId="{F054EF56-848E-4376-9FF3-5B024ED20CAB}" type="pres">
      <dgm:prSet presAssocID="{497FEA2F-BFFC-4855-BD0C-C82AD52AC6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93E00-1FD4-4E10-9D8F-AE47C57364FD}" type="pres">
      <dgm:prSet presAssocID="{F512EE93-0CEE-45D6-AAEB-4DD121BEB99B}" presName="comp" presStyleCnt="0"/>
      <dgm:spPr/>
    </dgm:pt>
    <dgm:pt modelId="{E5CA031D-412D-4638-B303-308131D9BE4F}" type="pres">
      <dgm:prSet presAssocID="{F512EE93-0CEE-45D6-AAEB-4DD121BEB99B}" presName="box" presStyleLbl="node1" presStyleIdx="0" presStyleCnt="2" custLinFactNeighborX="-188" custLinFactNeighborY="-1571"/>
      <dgm:spPr/>
      <dgm:t>
        <a:bodyPr/>
        <a:lstStyle/>
        <a:p>
          <a:endParaRPr lang="ru-RU"/>
        </a:p>
      </dgm:t>
    </dgm:pt>
    <dgm:pt modelId="{6B8EE064-9CA7-475B-9B97-6E026AA9293F}" type="pres">
      <dgm:prSet presAssocID="{F512EE93-0CEE-45D6-AAEB-4DD121BEB99B}" presName="img" presStyleLbl="fgImgPlace1" presStyleIdx="0" presStyleCnt="2" custScaleX="103684" custLinFactNeighborX="-4469" custLinFactNeighborY="4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080793-3D9A-4610-9545-15E3B2A3064C}" type="pres">
      <dgm:prSet presAssocID="{F512EE93-0CEE-45D6-AAEB-4DD121BEB99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6D1A-33D5-491D-A06A-E0C5C7CA07FD}" type="pres">
      <dgm:prSet presAssocID="{247ACC3B-610B-476C-B253-CC7AAF31ED5F}" presName="spacer" presStyleCnt="0"/>
      <dgm:spPr/>
    </dgm:pt>
    <dgm:pt modelId="{D4F69DBE-5EBB-4733-BD51-E10F468425FC}" type="pres">
      <dgm:prSet presAssocID="{91A552A3-C644-49EB-9EF5-279386452EF2}" presName="comp" presStyleCnt="0"/>
      <dgm:spPr/>
    </dgm:pt>
    <dgm:pt modelId="{8A274D8B-8914-4973-8707-A41DD9C59005}" type="pres">
      <dgm:prSet presAssocID="{91A552A3-C644-49EB-9EF5-279386452EF2}" presName="box" presStyleLbl="node1" presStyleIdx="1" presStyleCnt="2"/>
      <dgm:spPr/>
      <dgm:t>
        <a:bodyPr/>
        <a:lstStyle/>
        <a:p>
          <a:endParaRPr lang="ru-RU"/>
        </a:p>
      </dgm:t>
    </dgm:pt>
    <dgm:pt modelId="{FFE560E2-C053-4B56-B09D-762EAB2374A2}" type="pres">
      <dgm:prSet presAssocID="{91A552A3-C644-49EB-9EF5-279386452EF2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E462C9-E3F4-4BDB-901F-FD481E05BAD1}" type="pres">
      <dgm:prSet presAssocID="{91A552A3-C644-49EB-9EF5-279386452E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EF07E-7B4E-4657-AB50-BE51567A9388}" type="presOf" srcId="{F512EE93-0CEE-45D6-AAEB-4DD121BEB99B}" destId="{23080793-3D9A-4610-9545-15E3B2A3064C}" srcOrd="1" destOrd="0" presId="urn:microsoft.com/office/officeart/2005/8/layout/vList4"/>
    <dgm:cxn modelId="{E47C88BD-0872-497D-80EE-B2EFE5178D97}" type="presOf" srcId="{F512EE93-0CEE-45D6-AAEB-4DD121BEB99B}" destId="{E5CA031D-412D-4638-B303-308131D9BE4F}" srcOrd="0" destOrd="0" presId="urn:microsoft.com/office/officeart/2005/8/layout/vList4"/>
    <dgm:cxn modelId="{32B0AE91-AF14-4138-B015-CF32C2B4FA06}" type="presOf" srcId="{91A552A3-C644-49EB-9EF5-279386452EF2}" destId="{8A274D8B-8914-4973-8707-A41DD9C59005}" srcOrd="0" destOrd="0" presId="urn:microsoft.com/office/officeart/2005/8/layout/vList4"/>
    <dgm:cxn modelId="{5DFF287C-1253-41D6-8799-B2327C1E3C0E}" srcId="{497FEA2F-BFFC-4855-BD0C-C82AD52AC616}" destId="{F512EE93-0CEE-45D6-AAEB-4DD121BEB99B}" srcOrd="0" destOrd="0" parTransId="{9EA8D77C-F7E9-47D6-ABCB-3D0EE7DC6F84}" sibTransId="{247ACC3B-610B-476C-B253-CC7AAF31ED5F}"/>
    <dgm:cxn modelId="{93AD43DB-6E3F-486C-8E99-B953D2B87BB3}" type="presOf" srcId="{91A552A3-C644-49EB-9EF5-279386452EF2}" destId="{00E462C9-E3F4-4BDB-901F-FD481E05BAD1}" srcOrd="1" destOrd="0" presId="urn:microsoft.com/office/officeart/2005/8/layout/vList4"/>
    <dgm:cxn modelId="{91CBBA9A-279F-44E3-9E24-B0E61574BD8D}" srcId="{497FEA2F-BFFC-4855-BD0C-C82AD52AC616}" destId="{91A552A3-C644-49EB-9EF5-279386452EF2}" srcOrd="1" destOrd="0" parTransId="{FB0CE936-3DE5-429B-B298-B0E30DB60214}" sibTransId="{A2421AC9-565A-4406-8810-25D7AFBF0D5B}"/>
    <dgm:cxn modelId="{0BB2D104-6739-4909-A2A1-C0F68E4D1527}" type="presOf" srcId="{497FEA2F-BFFC-4855-BD0C-C82AD52AC616}" destId="{F054EF56-848E-4376-9FF3-5B024ED20CAB}" srcOrd="0" destOrd="0" presId="urn:microsoft.com/office/officeart/2005/8/layout/vList4"/>
    <dgm:cxn modelId="{6132B297-7FDC-4A3A-A8BC-36F333C43703}" type="presParOf" srcId="{F054EF56-848E-4376-9FF3-5B024ED20CAB}" destId="{23293E00-1FD4-4E10-9D8F-AE47C57364FD}" srcOrd="0" destOrd="0" presId="urn:microsoft.com/office/officeart/2005/8/layout/vList4"/>
    <dgm:cxn modelId="{2DB4821C-A815-4DD2-91BB-53DD253D527B}" type="presParOf" srcId="{23293E00-1FD4-4E10-9D8F-AE47C57364FD}" destId="{E5CA031D-412D-4638-B303-308131D9BE4F}" srcOrd="0" destOrd="0" presId="urn:microsoft.com/office/officeart/2005/8/layout/vList4"/>
    <dgm:cxn modelId="{E43775AD-EE35-496B-B86C-370BC8B9DE32}" type="presParOf" srcId="{23293E00-1FD4-4E10-9D8F-AE47C57364FD}" destId="{6B8EE064-9CA7-475B-9B97-6E026AA9293F}" srcOrd="1" destOrd="0" presId="urn:microsoft.com/office/officeart/2005/8/layout/vList4"/>
    <dgm:cxn modelId="{230B2ECE-B042-4507-9487-ED6F49EBC8E3}" type="presParOf" srcId="{23293E00-1FD4-4E10-9D8F-AE47C57364FD}" destId="{23080793-3D9A-4610-9545-15E3B2A3064C}" srcOrd="2" destOrd="0" presId="urn:microsoft.com/office/officeart/2005/8/layout/vList4"/>
    <dgm:cxn modelId="{3B67A6BE-3D24-4299-A1B4-7F6DAA1D4374}" type="presParOf" srcId="{F054EF56-848E-4376-9FF3-5B024ED20CAB}" destId="{3C7C6D1A-33D5-491D-A06A-E0C5C7CA07FD}" srcOrd="1" destOrd="0" presId="urn:microsoft.com/office/officeart/2005/8/layout/vList4"/>
    <dgm:cxn modelId="{492908FE-D219-4FED-934C-3C64E57C2660}" type="presParOf" srcId="{F054EF56-848E-4376-9FF3-5B024ED20CAB}" destId="{D4F69DBE-5EBB-4733-BD51-E10F468425FC}" srcOrd="2" destOrd="0" presId="urn:microsoft.com/office/officeart/2005/8/layout/vList4"/>
    <dgm:cxn modelId="{2ABA76EB-E54C-4E46-B697-691E26F66457}" type="presParOf" srcId="{D4F69DBE-5EBB-4733-BD51-E10F468425FC}" destId="{8A274D8B-8914-4973-8707-A41DD9C59005}" srcOrd="0" destOrd="0" presId="urn:microsoft.com/office/officeart/2005/8/layout/vList4"/>
    <dgm:cxn modelId="{53CA6CA2-3F24-4E69-90B3-82B20B4D9DA5}" type="presParOf" srcId="{D4F69DBE-5EBB-4733-BD51-E10F468425FC}" destId="{FFE560E2-C053-4B56-B09D-762EAB2374A2}" srcOrd="1" destOrd="0" presId="urn:microsoft.com/office/officeart/2005/8/layout/vList4"/>
    <dgm:cxn modelId="{A89774DC-E3CE-41F0-A4E8-20A3B9D28DD5}" type="presParOf" srcId="{D4F69DBE-5EBB-4733-BD51-E10F468425FC}" destId="{00E462C9-E3F4-4BDB-901F-FD481E05BA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A031D-412D-4638-B303-308131D9BE4F}">
      <dsp:nvSpPr>
        <dsp:cNvPr id="0" name=""/>
        <dsp:cNvSpPr/>
      </dsp:nvSpPr>
      <dsp:spPr>
        <a:xfrm>
          <a:off x="0" y="0"/>
          <a:ext cx="8681155" cy="2415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820" y="0"/>
        <a:ext cx="6703334" cy="2415896"/>
      </dsp:txXfrm>
    </dsp:sp>
    <dsp:sp modelId="{6B8EE064-9CA7-475B-9B97-6E026AA9293F}">
      <dsp:nvSpPr>
        <dsp:cNvPr id="0" name=""/>
        <dsp:cNvSpPr/>
      </dsp:nvSpPr>
      <dsp:spPr>
        <a:xfrm>
          <a:off x="132016" y="250093"/>
          <a:ext cx="1800193" cy="1932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74D8B-8914-4973-8707-A41DD9C59005}">
      <dsp:nvSpPr>
        <dsp:cNvPr id="0" name=""/>
        <dsp:cNvSpPr/>
      </dsp:nvSpPr>
      <dsp:spPr>
        <a:xfrm>
          <a:off x="0" y="2657486"/>
          <a:ext cx="8681155" cy="2415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15.03.2019 № 268  «О внесении изменений в Приказ Министерства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820" y="2657486"/>
        <a:ext cx="6703334" cy="2415896"/>
      </dsp:txXfrm>
    </dsp:sp>
    <dsp:sp modelId="{FFE560E2-C053-4B56-B09D-762EAB2374A2}">
      <dsp:nvSpPr>
        <dsp:cNvPr id="0" name=""/>
        <dsp:cNvSpPr/>
      </dsp:nvSpPr>
      <dsp:spPr>
        <a:xfrm>
          <a:off x="241589" y="2899076"/>
          <a:ext cx="1736231" cy="1932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A031D-412D-4638-B303-308131D9BE4F}">
      <dsp:nvSpPr>
        <dsp:cNvPr id="0" name=""/>
        <dsp:cNvSpPr/>
      </dsp:nvSpPr>
      <dsp:spPr>
        <a:xfrm>
          <a:off x="0" y="0"/>
          <a:ext cx="8681155" cy="2415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820" y="0"/>
        <a:ext cx="6703334" cy="2415896"/>
      </dsp:txXfrm>
    </dsp:sp>
    <dsp:sp modelId="{6B8EE064-9CA7-475B-9B97-6E026AA9293F}">
      <dsp:nvSpPr>
        <dsp:cNvPr id="0" name=""/>
        <dsp:cNvSpPr/>
      </dsp:nvSpPr>
      <dsp:spPr>
        <a:xfrm>
          <a:off x="132016" y="250093"/>
          <a:ext cx="1800193" cy="1932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74D8B-8914-4973-8707-A41DD9C59005}">
      <dsp:nvSpPr>
        <dsp:cNvPr id="0" name=""/>
        <dsp:cNvSpPr/>
      </dsp:nvSpPr>
      <dsp:spPr>
        <a:xfrm>
          <a:off x="0" y="2657486"/>
          <a:ext cx="8681155" cy="2415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15.03.2019 № 268  «О внесении изменений в Приказ Министерства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820" y="2657486"/>
        <a:ext cx="6703334" cy="2415896"/>
      </dsp:txXfrm>
    </dsp:sp>
    <dsp:sp modelId="{FFE560E2-C053-4B56-B09D-762EAB2374A2}">
      <dsp:nvSpPr>
        <dsp:cNvPr id="0" name=""/>
        <dsp:cNvSpPr/>
      </dsp:nvSpPr>
      <dsp:spPr>
        <a:xfrm>
          <a:off x="241589" y="2899076"/>
          <a:ext cx="1736231" cy="1932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0.89528</cdr:x>
      <cdr:y>0.8736</cdr:y>
    </cdr:from>
    <cdr:to>
      <cdr:x>0.99855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704856" y="4655055"/>
          <a:ext cx="888681" cy="67353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0.9024</cdr:y>
    </cdr:from>
    <cdr:to>
      <cdr:x>0.9749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57200" y="4678564"/>
          <a:ext cx="8023031" cy="50601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EFBC-B44C-46D3-A5A1-9E8C2D692F9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3203-A8DC-45C6-A165-0FE73A54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6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Нормативно-правовым основанием данного мероприятия является: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п15.1 ч.3 ст.28 федерального закона от 29 декабря 2012г. №273-ФЗ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ОБРАЗОВАНИИ В РОССИЙСКОЙ ФЕДЕРАЦИИ » (с изменениями и дополнениями),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компетенции образовательной организации в установленной сфере деятельности относятся: организация социально-психологического тестирования обучающихся в целях раннего выявления незаконного потребления наркотических средств и психотропных веществ в порядке, установленном федеральным органом исполнительной власти, осуществляющим  функции по выработке государственной политики и нормативно-правовому регулированию в сфере образования»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ФЗ 120  </a:t>
            </a:r>
            <a:r>
              <a:rPr kumimoji="0" lang="ru-RU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пункт 7, 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согласно которому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«Органы, осуществляющие управление в сфере образования, и организации, осуществляющие образовательную деятельность обеспечивают проведение мероприятий по раннему выявлению незаконного потребления наркотических средств и психотропных веществ обучающимися в общеобразовательных организациях и профессиональных образовательных организациях, а также образовательных организациях высшего образования.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Приказ Министерства образования и науки РФ от 16 июня 2014 г. № 658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утверждает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Порядок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образования. Порядок прописывает действия образовательной организации.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Приказ Министерства образования РК от 20 октября 2014 г. № 368. 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В соответствии с приказом всем образовательным организациям, расположенным на территории РК, поручено провести тестирование. Приказом утверждены формы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календарного плана проведения тестирования;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информированного согласия в письменной форме обучающегося об участии в тестировании и информированного согласия родителей (законных представителей) обучающегося, не достигшего пятнадцати лет, об участии в тестировании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результатов тестирования обучающихся на предмет раннего выявления немедицинского потребления наркотических средств и психотропных веществ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акта передачи результатов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Муниципальным органам управления образования рекомендуется: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организовать проведение социально-психологического тестирования в муниципальных общеобразовательных организациях;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провести в период с 10 по 30 ноября 2014 г. информационно-разъяснительную работу среди обучающихся и их родителей (законных представителей) о целях и задачах проводимого социально-психологического тестирования;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обеспечить информационное сопровождение проведения социально-психологического тестирования;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утвердить календарный план проведения социально-психологического тестирования в муниципальных общеобразовательных организациях и представить его в адрес ГУ РК «Республиканский центр психолого-педагогической, медицинской и социальной помощи» в срок до 30 ноября 2014 г.;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организовать направление результатов социально-психологического тестирования и актов передачи результатов социально-психологического тестирования обучающихся общеобразовательных организаций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ГУ РК «Республиканский центр психолого-педагогической, медицинской и социальной помощи» в срок до 30 декабря 2014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8580-AFF6-4D13-93E6-63E0D0866C0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Министерством предпринимаются меры по развитию системы обучения  лиц с ограниченными возможностями здоровья и детей-инвалидов, начата работа по развитию инклюзивных процессов в образовании данной категории обучающихся. Определенных успехов в данной работе добиваются муниципальные образования. На территории Ухты создан ресурсный центр по работе с обучающимися с ограниченными возможностями здоровья, на базе которого постоянно действует семинар для заместителей директоров, педагогических работников. В 2016-2017 учебном году в Ухте начал реализацию проект «Организация сетевого взаимодействия на территории МОГО «Ухта» по обучению и развитию детей с аутизмом и другими нарушениями в развитии».</a:t>
            </a:r>
          </a:p>
          <a:p>
            <a:r>
              <a:rPr lang="ru-RU" altLang="ru-RU" smtClean="0"/>
              <a:t>Вместе с тем, в развитии инклюзивного образования на территории Республики Коми необходимо отметить ряд </a:t>
            </a:r>
            <a:r>
              <a:rPr lang="ru-RU" altLang="ru-RU" b="1" smtClean="0"/>
              <a:t>проблем</a:t>
            </a:r>
            <a:r>
              <a:rPr lang="ru-RU" altLang="ru-RU" smtClean="0"/>
              <a:t>:</a:t>
            </a:r>
          </a:p>
          <a:p>
            <a:r>
              <a:rPr lang="ru-RU" altLang="ru-RU" smtClean="0"/>
              <a:t>отсутствие нормативных документов федерального уровня, регламентирующих организацию инклюзивного образования, определяющих права и обязанности образовательных организаций,  обучающихся, их родителей (законных представителей);</a:t>
            </a:r>
          </a:p>
          <a:p>
            <a:r>
              <a:rPr lang="ru-RU" altLang="ru-RU" smtClean="0"/>
              <a:t>ожидание запуска   Федеральной государственной информационной системы «Федеральный реестр инвалидов» для получения оперативной информации о детях-инвалидах в целях оказания им адресной помощи в организации образовательного процесса;</a:t>
            </a:r>
          </a:p>
          <a:p>
            <a:r>
              <a:rPr lang="ru-RU" altLang="ru-RU" smtClean="0"/>
              <a:t>неполный охват детей-инвалидов общим образованием, в частности дошкольным образованием;</a:t>
            </a:r>
          </a:p>
          <a:p>
            <a:r>
              <a:rPr lang="ru-RU" altLang="ru-RU" smtClean="0"/>
              <a:t>недостаточная  эффективность межведомственного взаимодействия органов и организаций для решения  проблем в организации инклюзивного образования;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97B27-3873-406E-9F88-AF91B0C11B6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9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43FF20C5-89B4-4E93-9190-04E5F3726BA3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275E-7480-4466-AE3A-A697A6400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30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EAC698B9-7741-4B32-86A9-3F69415B8970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CD3A-18D7-4807-BF6C-DE18336E6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51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2D2F8D03-216A-4B72-BCB3-9EED9A8A0676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22CF6-5547-4746-8784-1E21811705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52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8B15F749-6380-4D33-B4F6-4B86DAF9656C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4703-6117-46FE-9AEF-7F2ED13B77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20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9162D759-935E-42CF-A503-54EFF0E93550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0B766-85E3-4910-BDDA-93CD4AA2F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67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EE5923E2-37AB-4F17-8AD3-05F10C916D1F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E196-188E-4097-862C-B868E1A226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26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251E0136-7B28-498B-A7F4-545AE2452AF3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DA23-D091-4140-B78B-A0549006A2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153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DAA6DECA-81E6-4E17-942E-F1C0EBEBC0D5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D20A3-9F11-439B-AE0F-055CADED4E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46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E3F0DE06-AF71-4115-ADF6-9840D8E3D6B5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FD3C-5738-4230-BA91-396420B925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37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FE4C3AE8-4793-47F2-AA22-6436B4E73AB2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75CF7-A242-420D-A3D1-5706828A92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974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AC6D0A65-4DED-46AA-AFEC-6E606E0855E6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7B589-9AD6-4BB4-AA8E-6484A683CA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38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0673DC21-AC8F-4D71-A33E-4E6C34244726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FB8D9-68D2-4D26-97BA-3117A1214D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57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3D537E-063F-4388-B9E9-34DC910CE011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D16B4AF9-F15E-4705-BC35-560A6F43E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72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48680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МО ГО </a:t>
            </a:r>
            <a:r>
              <a:rPr lang="ru-RU" sz="1800" b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«Сыктывкар»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дополнительного образования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педагогической, медицинской и социальной помощи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72408"/>
          </a:xfrm>
        </p:spPr>
        <p:txBody>
          <a:bodyPr>
            <a:normAutofit fontScale="70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 smtClean="0">
                <a:latin typeface="Times New Roman"/>
                <a:ea typeface="Times New Roman"/>
                <a:cs typeface="Times New Roman"/>
              </a:rPr>
              <a:t>Об итогах  участия в проведении  социально -психологического тестирования лиц, обучающихся в общеобразовательных организациях МО ГО «Сыктывкар»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4000" b="1" i="1" dirty="0" smtClean="0">
                <a:latin typeface="Times New Roman"/>
                <a:ea typeface="Times New Roman"/>
                <a:cs typeface="Times New Roman"/>
              </a:rPr>
              <a:t> 2018-2019 учебном году  </a:t>
            </a:r>
            <a:endParaRPr lang="ru-RU" sz="3600" i="1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 algn="ctr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Кошель Ирина Алексеевна -</a:t>
            </a:r>
          </a:p>
          <a:p>
            <a:pPr marL="0" indent="0" algn="ctr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заместитель директора, педагог-психолог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835954"/>
              </p:ext>
            </p:extLst>
          </p:nvPr>
        </p:nvGraphicFramePr>
        <p:xfrm>
          <a:off x="107504" y="332656"/>
          <a:ext cx="892899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920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28910"/>
              </p:ext>
            </p:extLst>
          </p:nvPr>
        </p:nvGraphicFramePr>
        <p:xfrm>
          <a:off x="107504" y="476672"/>
          <a:ext cx="8784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472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191190"/>
              </p:ext>
            </p:extLst>
          </p:nvPr>
        </p:nvGraphicFramePr>
        <p:xfrm>
          <a:off x="251520" y="548680"/>
          <a:ext cx="871296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52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4" y="1906712"/>
            <a:ext cx="9132870" cy="1728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в проведении СПТ </a:t>
            </a:r>
            <a:b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2019-2020 учебного года!!!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65304"/>
            <a:ext cx="1074676" cy="61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124744"/>
            <a:ext cx="8964488" cy="5040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400" i="1" kern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4" y="6339590"/>
            <a:ext cx="8016935" cy="5060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0"/>
            <a:ext cx="7308303" cy="908720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правовое основание  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112568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2012г. №273-ФЗ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п15.1 ч.3 ст.28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 »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24 июня 1999 г. N 120-ФЗ </a:t>
            </a:r>
          </a:p>
          <a:p>
            <a:pPr marL="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СИСТЕМЫ ПРОФИЛАКТИКИ БЕЗНАДЗОРНОСТИ И ПРАВОНАРУШЕНИЙ НЕСОВЕРШЕННОЛЕТНИХ» (с изменениями и дополнениями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РФ от 16 июня 2014 г. № 658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СОЦИАЛЬНО-ПСИХОЛОГИЧЕСКОГО ТЕСТИРОВАНИЯ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ОБУЧАЮЩИХСЯ В ОБЩЕОБРАЗОВАТЕЛЬНЫХ ОРГАНИЗАЦИЯХ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ПРОФЕССИОНАЛЬНЫХ ОБРАЗОВАТЕЛЬНЫХ ОРГАНИЗАЦИЯХ, А ТАКЖЕ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ВЫСШЕГО ОБРАЗОВАНИЯ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2000" dirty="0">
              <a:solidFill>
                <a:srgbClr val="212745"/>
              </a:solidFill>
              <a:latin typeface="Trebuchet MS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_IvGLj8NK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68"/>
            <a:ext cx="183569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2"/>
          <p:cNvSpPr txBox="1">
            <a:spLocks noChangeArrowheads="1"/>
          </p:cNvSpPr>
          <p:nvPr/>
        </p:nvSpPr>
        <p:spPr bwMode="auto">
          <a:xfrm>
            <a:off x="1493838" y="247650"/>
            <a:ext cx="7669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образования, науки и молодежной политики Республики Коми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395663" y="2617788"/>
            <a:ext cx="1108075" cy="15700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Прямоугольник 89"/>
          <p:cNvSpPr/>
          <p:nvPr/>
        </p:nvSpPr>
        <p:spPr>
          <a:xfrm>
            <a:off x="3530600" y="3690938"/>
            <a:ext cx="1076325" cy="8334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37915584"/>
              </p:ext>
            </p:extLst>
          </p:nvPr>
        </p:nvGraphicFramePr>
        <p:xfrm>
          <a:off x="179512" y="1666746"/>
          <a:ext cx="8681155" cy="507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37915584"/>
              </p:ext>
            </p:extLst>
          </p:nvPr>
        </p:nvGraphicFramePr>
        <p:xfrm>
          <a:off x="163160" y="1650514"/>
          <a:ext cx="8681155" cy="507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807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9227368" cy="9575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ГУ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 «Республиканский центр психолого-педагогической, медицинской и социальной помощи»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97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 РК «Республиканский центр психолого-педагогической, медицинской и социальной помощи» от 14.03.2019 № 01-22/204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" y="260648"/>
            <a:ext cx="1030240" cy="10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768" y="0"/>
            <a:ext cx="7060232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</a:t>
            </a:r>
            <a:b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ГО «Сыктывкар»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" y="19294"/>
            <a:ext cx="2051720" cy="1600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988840"/>
            <a:ext cx="8064896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от 29.11.2018 № 973 «О проведении социально-психологического тестирования лиц, обучающихся в муниципальных общеобразовательных организациях в 2018 – 2019 учебном году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 от 20.03.2019 № 212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 внесении изменений в приказ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администрации МО ГО «Сыктывкар» от 29.11.2018 № 973 «О проведении социально-психологического тестирования лиц, обучающихся в муниципальных общеобразовательных организациях в 2018 – 2019 учебном году»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7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530" y="116632"/>
            <a:ext cx="6765943" cy="9575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«Сыктывкар»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2565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  <a:tabLst>
                <a:tab pos="3359150" algn="l"/>
              </a:tabLst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Письмо от 20.03.2019 №560</a:t>
            </a:r>
            <a:endParaRPr lang="ru-RU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Aft>
                <a:spcPts val="0"/>
              </a:spcAft>
              <a:buNone/>
              <a:tabLst>
                <a:tab pos="33591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Приложения к письму: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опросника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инструкция;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бланк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проведения Тестирования в формате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Excel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краткая инструкция;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бланк первичной обработки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результатов; 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 «Результаты социально-психологического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тестирования»;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 «Акт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передачи результатов социально-психологического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тестирования»;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«Мониторинг качества профилактической деятельности в образовательных организациях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Tx/>
              <a:buChar char="-"/>
            </a:pP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453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" y="27500"/>
            <a:ext cx="18002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209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 15 марта  по 19 апреля 2019 г.</a:t>
            </a: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2800" dirty="0" smtClean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проводилось </a:t>
            </a: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СПТ</a:t>
            </a:r>
            <a:b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(социально-психологическое тестирование)</a:t>
            </a:r>
            <a:b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обучающихся в муниципальных </a:t>
            </a:r>
            <a:b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общеобразовательных организациях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80232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7612"/>
            <a:ext cx="10239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2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Выраженность участия в тестировании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591219"/>
              </p:ext>
            </p:extLst>
          </p:nvPr>
        </p:nvGraphicFramePr>
        <p:xfrm>
          <a:off x="395536" y="1268760"/>
          <a:ext cx="860604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80232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56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приняли участие в тестировании - 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2986 учащихся (26%)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067848"/>
              </p:ext>
            </p:extLst>
          </p:nvPr>
        </p:nvGraphicFramePr>
        <p:xfrm>
          <a:off x="457200" y="1412776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72" y="6021288"/>
            <a:ext cx="8905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878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Шаблон Презентация Коми rc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2363</TotalTime>
  <Words>875</Words>
  <Application>Microsoft Office PowerPoint</Application>
  <PresentationFormat>Экран (4:3)</PresentationFormat>
  <Paragraphs>116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Исполнительная</vt:lpstr>
      <vt:lpstr>2_Шаблон Презентация Коми rc2</vt:lpstr>
      <vt:lpstr>   Управление образования администрации МО ГО «Сыктывкар»   Муниципальное учреждение дополнительного образования  «Центр психолого – педагогической, медицинской и социальной помощи »</vt:lpstr>
      <vt:lpstr> Нормативно - правовое основание  </vt:lpstr>
      <vt:lpstr>Презентация PowerPoint</vt:lpstr>
      <vt:lpstr>ГУ РК «Республиканский центр психолого-педагогической, медицинской и социальной помощи»</vt:lpstr>
      <vt:lpstr>Управление образования администрации  МО ГО «Сыктывкар»</vt:lpstr>
      <vt:lpstr>  Управление образования администрации  МО ГО «Сыктывкар»</vt:lpstr>
      <vt:lpstr>Презентация PowerPoint</vt:lpstr>
      <vt:lpstr>Выраженность участия в тестировании</vt:lpstr>
      <vt:lpstr>Не приняли участие в тестировании -  2986 учащихся (26%)</vt:lpstr>
      <vt:lpstr>Презентация PowerPoint</vt:lpstr>
      <vt:lpstr>Презентация PowerPoint</vt:lpstr>
      <vt:lpstr>Презентация PowerPoint</vt:lpstr>
      <vt:lpstr>Желаем успехов в проведении СПТ   2019-2020 учебного года!!! 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Программы, способствующие развитию детей и молодежи во внеурочное время (дополнительные общеобразовательные программы, программы внеурочной деятельности детей, программы факультативов, программы предпрофиль- ной подготовки, программы элективных курсов).  Номинация 2.4. «Дополнительные общеобразовательные программы» (для детей (мо- лодежи) 14-17 лет). </dc:title>
  <dc:creator>User</dc:creator>
  <cp:lastModifiedBy>User</cp:lastModifiedBy>
  <cp:revision>174</cp:revision>
  <cp:lastPrinted>2017-03-15T09:34:31Z</cp:lastPrinted>
  <dcterms:created xsi:type="dcterms:W3CDTF">2015-12-23T10:27:48Z</dcterms:created>
  <dcterms:modified xsi:type="dcterms:W3CDTF">2020-10-20T11:07:02Z</dcterms:modified>
</cp:coreProperties>
</file>