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9" r:id="rId2"/>
    <p:sldId id="261" r:id="rId3"/>
    <p:sldId id="262" r:id="rId4"/>
    <p:sldId id="263" r:id="rId5"/>
    <p:sldId id="265" r:id="rId6"/>
    <p:sldId id="285" r:id="rId7"/>
    <p:sldId id="282" r:id="rId8"/>
    <p:sldId id="286" r:id="rId9"/>
    <p:sldId id="275" r:id="rId10"/>
    <p:sldId id="283" r:id="rId11"/>
    <p:sldId id="281" r:id="rId12"/>
    <p:sldId id="280" r:id="rId13"/>
    <p:sldId id="284" r:id="rId14"/>
    <p:sldId id="279" r:id="rId15"/>
    <p:sldId id="268" r:id="rId16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F2FF"/>
    <a:srgbClr val="FFFFFF"/>
    <a:srgbClr val="000000"/>
    <a:srgbClr val="ECFEF5"/>
    <a:srgbClr val="000099"/>
    <a:srgbClr val="66CCFF"/>
    <a:srgbClr val="CDFFCE"/>
    <a:srgbClr val="CDFFE7"/>
    <a:srgbClr val="9494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5" autoAdjust="0"/>
    <p:restoredTop sz="62576" autoAdjust="0"/>
  </p:normalViewPr>
  <p:slideViewPr>
    <p:cSldViewPr snapToGrid="0">
      <p:cViewPr>
        <p:scale>
          <a:sx n="75" d="100"/>
          <a:sy n="75" d="100"/>
        </p:scale>
        <p:origin x="-1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852"/>
    </p:cViewPr>
  </p:notesTextViewPr>
  <p:notesViewPr>
    <p:cSldViewPr snapToGrid="0">
      <p:cViewPr varScale="1">
        <p:scale>
          <a:sx n="83" d="100"/>
          <a:sy n="83" d="100"/>
        </p:scale>
        <p:origin x="-2040" y="-96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755270D-CB9A-47CD-916A-930FBE4D9167}" type="datetimeFigureOut">
              <a:rPr lang="ru-RU"/>
              <a:pPr>
                <a:defRPr/>
              </a:pPr>
              <a:t>14.06.2019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462B78D-1429-45EF-9AB6-032960B40C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3837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62B78D-1429-45EF-9AB6-032960B40CFD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/>
              <a:t>Конечно, рано говорить о результативности проекта, но процесс изменений начался и важно его продолжить.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62B78D-1429-45EF-9AB6-032960B40CF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/>
              <a:t>Мы обратились к администрации детских домов, воспитанники которых обучаются в данных школах. Анкетирование воспитанников детского дома № 3  показало, что в школе они чувствуют себя комфортно,   у ребят есть любимые школьные предметы и любимые учителя. Большая часть ребят ответили, что к педагогам школы можно обратиться за советом и помощью. По оценкам детей более</a:t>
            </a:r>
            <a:r>
              <a:rPr lang="ru-RU" altLang="ru-RU" baseline="0" dirty="0" smtClean="0"/>
              <a:t> проблемным участком жизни школы являются</a:t>
            </a:r>
            <a:r>
              <a:rPr lang="ru-RU" altLang="ru-RU" dirty="0" smtClean="0"/>
              <a:t> взаимоотношения в классном коллективе. </a:t>
            </a:r>
          </a:p>
          <a:p>
            <a:endParaRPr lang="ru-RU" altLang="ru-RU" dirty="0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6690FF-9B40-4577-842A-3C73A0A881D0}" type="slidenum">
              <a:rPr lang="ru-RU" altLang="ru-RU" smtClean="0"/>
              <a:pPr eaLnBrk="1" hangingPunct="1"/>
              <a:t>11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/>
              <a:t>Отношение к школе воспитанников детского дома  им. А.А. </a:t>
            </a:r>
            <a:r>
              <a:rPr lang="ru-RU" altLang="ru-RU" dirty="0" err="1" smtClean="0"/>
              <a:t>Католикова</a:t>
            </a:r>
            <a:r>
              <a:rPr lang="ru-RU" altLang="ru-RU" dirty="0" smtClean="0"/>
              <a:t> характеризуется как нестабильное, но эффект от реализации проекта </a:t>
            </a:r>
            <a:r>
              <a:rPr lang="ru-RU" altLang="ru-RU" dirty="0" smtClean="0"/>
              <a:t>есть</a:t>
            </a:r>
            <a:r>
              <a:rPr lang="ru-RU" altLang="ru-RU" dirty="0" smtClean="0"/>
              <a:t>.  Оценка проекта директором детского дома </a:t>
            </a:r>
            <a:r>
              <a:rPr lang="ru-RU" altLang="ru-RU" dirty="0" err="1" smtClean="0"/>
              <a:t>Витенковой</a:t>
            </a:r>
            <a:r>
              <a:rPr lang="ru-RU" altLang="ru-RU" dirty="0" smtClean="0"/>
              <a:t> Любови Степановны (видео).</a:t>
            </a:r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037119-9767-4B74-A884-4A54203441AD}" type="slidenum">
              <a:rPr lang="ru-RU" altLang="ru-RU" smtClean="0"/>
              <a:pPr eaLnBrk="1" hangingPunct="1"/>
              <a:t>12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62B78D-1429-45EF-9AB6-032960B40CFD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ru-RU" altLang="ru-RU" dirty="0" smtClean="0"/>
              <a:t>Первые результаты проекта свидетельствуют о том, что  он стимулировал изменения</a:t>
            </a:r>
            <a:r>
              <a:rPr lang="ru-RU" altLang="ru-RU" baseline="0" dirty="0" smtClean="0"/>
              <a:t> как школах, так и </a:t>
            </a:r>
            <a:r>
              <a:rPr lang="ru-RU" altLang="ru-RU" baseline="0" dirty="0" err="1" smtClean="0"/>
              <a:t>интернатных</a:t>
            </a:r>
            <a:r>
              <a:rPr lang="ru-RU" altLang="ru-RU" baseline="0" dirty="0" smtClean="0"/>
              <a:t> учреждениях</a:t>
            </a:r>
            <a:r>
              <a:rPr lang="ru-RU" altLang="ru-RU" dirty="0" smtClean="0"/>
              <a:t>.</a:t>
            </a:r>
          </a:p>
          <a:p>
            <a:r>
              <a:rPr lang="ru-RU" altLang="ru-RU" dirty="0" smtClean="0"/>
              <a:t>Оценка педагогами обучения показывает, что  повышение квалификации педагогических</a:t>
            </a:r>
            <a:r>
              <a:rPr lang="ru-RU" altLang="ru-RU" baseline="0" dirty="0" smtClean="0"/>
              <a:t> коллективов по приемам эффективного взаимодействия с детьми-сиротами </a:t>
            </a:r>
            <a:r>
              <a:rPr lang="ru-RU" altLang="ru-RU" dirty="0" smtClean="0"/>
              <a:t>необходимо и должно периодически повторяться.</a:t>
            </a:r>
          </a:p>
          <a:p>
            <a:r>
              <a:rPr lang="ru-RU" altLang="ru-RU" dirty="0" smtClean="0"/>
              <a:t>Вопросы взаимодействия педагогов школ и </a:t>
            </a:r>
            <a:r>
              <a:rPr lang="ru-RU" altLang="ru-RU" dirty="0" err="1" smtClean="0"/>
              <a:t>интернатных</a:t>
            </a:r>
            <a:r>
              <a:rPr lang="ru-RU" altLang="ru-RU" dirty="0" smtClean="0"/>
              <a:t> учреждений требуют постоянного внимания. </a:t>
            </a:r>
          </a:p>
          <a:p>
            <a:r>
              <a:rPr lang="ru-RU" altLang="ru-RU" dirty="0" smtClean="0"/>
              <a:t>Поэтому </a:t>
            </a:r>
            <a:r>
              <a:rPr lang="ru-RU" altLang="ru-RU" baseline="0" dirty="0" smtClean="0"/>
              <a:t> работа, начатая в проекте, должна быть продолжена.  При определении возможных направлений работы мы для себя определили следующие:</a:t>
            </a:r>
          </a:p>
          <a:p>
            <a:pPr>
              <a:buFontTx/>
              <a:buChar char="-"/>
            </a:pPr>
            <a:r>
              <a:rPr lang="ru-RU" altLang="ru-RU" baseline="0" dirty="0" smtClean="0"/>
              <a:t>Отработать формирующуюся модель психологического сопровождения специалистами </a:t>
            </a:r>
            <a:r>
              <a:rPr lang="ru-RU" altLang="ru-RU" b="0" dirty="0" err="1" smtClean="0"/>
              <a:t>МУ</a:t>
            </a:r>
            <a:r>
              <a:rPr lang="ru-RU" altLang="ru-RU" b="0" dirty="0" smtClean="0"/>
              <a:t> ДО «</a:t>
            </a:r>
            <a:r>
              <a:rPr lang="ru-RU" altLang="ru-RU" b="0" dirty="0" err="1" smtClean="0"/>
              <a:t>ЦППМиСП</a:t>
            </a:r>
            <a:r>
              <a:rPr lang="ru-RU" altLang="ru-RU" b="0" dirty="0" smtClean="0"/>
              <a:t>»</a:t>
            </a:r>
            <a:r>
              <a:rPr lang="ru-RU" altLang="ru-RU" baseline="0" dirty="0" smtClean="0"/>
              <a:t>деятельности 15 </a:t>
            </a:r>
            <a:r>
              <a:rPr lang="ru-RU" altLang="ru-RU" baseline="0" dirty="0" err="1" smtClean="0"/>
              <a:t>МОО</a:t>
            </a:r>
            <a:r>
              <a:rPr lang="ru-RU" altLang="ru-RU" baseline="0" dirty="0" smtClean="0"/>
              <a:t> по работе с  воспитанниками </a:t>
            </a:r>
            <a:r>
              <a:rPr lang="ru-RU" altLang="ru-RU" baseline="0" dirty="0" err="1" smtClean="0"/>
              <a:t>интернатных</a:t>
            </a:r>
            <a:r>
              <a:rPr lang="ru-RU" altLang="ru-RU" baseline="0" dirty="0" smtClean="0"/>
              <a:t> учреждений</a:t>
            </a:r>
            <a:r>
              <a:rPr lang="ru-RU" altLang="ru-RU" b="0" dirty="0" smtClean="0"/>
              <a:t>;</a:t>
            </a:r>
          </a:p>
          <a:p>
            <a:pPr>
              <a:buFontTx/>
              <a:buChar char="-"/>
            </a:pPr>
            <a:r>
              <a:rPr lang="ru-RU" altLang="ru-RU" b="0" baseline="0" dirty="0" smtClean="0"/>
              <a:t>Обеспечить  возможность периодического повышения квалификации педагогов по вопросам обучения и воспитания детей-сирот, детей, оставшихся без попечения родителей;</a:t>
            </a:r>
          </a:p>
          <a:p>
            <a:pPr>
              <a:buFontTx/>
              <a:buChar char="-"/>
            </a:pPr>
            <a:r>
              <a:rPr lang="ru-RU" altLang="ru-RU" b="0" baseline="0" dirty="0" smtClean="0"/>
              <a:t> В целях повышения эффективности взаимодействия школ и </a:t>
            </a:r>
            <a:r>
              <a:rPr lang="ru-RU" altLang="ru-RU" b="0" baseline="0" dirty="0" err="1" smtClean="0"/>
              <a:t>интернатных</a:t>
            </a:r>
            <a:r>
              <a:rPr lang="ru-RU" altLang="ru-RU" b="0" baseline="0" dirty="0" smtClean="0"/>
              <a:t> учреждений наряду с практикой участия представителей детских домов и школ-интернатов в Педагогических советах, Совете профилактики школ, вносим предложение о проведении рабочих </a:t>
            </a:r>
            <a:r>
              <a:rPr lang="ru-RU" altLang="ru-RU" sz="1200" dirty="0" smtClean="0">
                <a:cs typeface="Arial" charset="0"/>
              </a:rPr>
              <a:t>совещаний на уровне руководства школ и детских домов по вопросам психолого-педагогического сопровождения детей-сирот и детей, оставшихся без попечения родителей, введение практики совместного подведения итогов учебного года, определения проблем взаимодействия</a:t>
            </a:r>
            <a:r>
              <a:rPr lang="ru-RU" altLang="ru-RU" sz="1200" baseline="0" dirty="0" smtClean="0">
                <a:cs typeface="Arial" charset="0"/>
              </a:rPr>
              <a:t> и принятие общего плана по их решению. </a:t>
            </a:r>
            <a:endParaRPr lang="ru-RU" altLang="ru-RU" sz="1200" dirty="0" smtClean="0">
              <a:cs typeface="Arial" charset="0"/>
            </a:endParaRPr>
          </a:p>
          <a:p>
            <a:r>
              <a:rPr lang="ru-RU" altLang="ru-RU" dirty="0" smtClean="0"/>
              <a:t>В завершении хочу поблагодарить  МО РК за инициирование проекта, администрацию и специалистов  </a:t>
            </a:r>
            <a:r>
              <a:rPr lang="ru-RU" altLang="ru-RU" dirty="0" smtClean="0"/>
              <a:t>Республиканского</a:t>
            </a:r>
            <a:r>
              <a:rPr lang="ru-RU" altLang="ru-RU" baseline="0" dirty="0" smtClean="0"/>
              <a:t> центра образования</a:t>
            </a:r>
            <a:r>
              <a:rPr lang="ru-RU" altLang="ru-RU" dirty="0" smtClean="0"/>
              <a:t>, </a:t>
            </a:r>
            <a:r>
              <a:rPr lang="ru-RU" altLang="ru-RU" dirty="0" smtClean="0">
                <a:solidFill>
                  <a:srgbClr val="FFFFFF"/>
                </a:solidFill>
                <a:latin typeface="Arial Black" pitchFamily="34" charset="0"/>
              </a:rPr>
              <a:t>Центра</a:t>
            </a:r>
            <a:r>
              <a:rPr lang="ru-RU" altLang="ru-RU" baseline="0" dirty="0" smtClean="0">
                <a:solidFill>
                  <a:srgbClr val="FFFFFF"/>
                </a:solidFill>
                <a:latin typeface="Arial Black" pitchFamily="34" charset="0"/>
              </a:rPr>
              <a:t> психолого-педагогической, медицинской и </a:t>
            </a:r>
            <a:r>
              <a:rPr lang="ru-RU" altLang="ru-RU" baseline="0" smtClean="0">
                <a:solidFill>
                  <a:srgbClr val="FFFFFF"/>
                </a:solidFill>
                <a:latin typeface="Arial Black" pitchFamily="34" charset="0"/>
              </a:rPr>
              <a:t>социальной помощи </a:t>
            </a:r>
            <a:r>
              <a:rPr lang="ru-RU" altLang="ru-RU" smtClean="0">
                <a:solidFill>
                  <a:srgbClr val="FFFFFF"/>
                </a:solidFill>
                <a:latin typeface="Arial Black" pitchFamily="34" charset="0"/>
              </a:rPr>
              <a:t>г</a:t>
            </a:r>
            <a:r>
              <a:rPr lang="ru-RU" altLang="ru-RU" dirty="0" smtClean="0">
                <a:solidFill>
                  <a:srgbClr val="FFFFFF"/>
                </a:solidFill>
                <a:latin typeface="Arial Black" pitchFamily="34" charset="0"/>
              </a:rPr>
              <a:t>. Сыктывкара за его реализацию.  </a:t>
            </a:r>
            <a:endParaRPr lang="ru-RU" altLang="ru-RU" dirty="0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E601F4-0E28-47A7-BB5A-C42108FB3EB5}" type="slidenum">
              <a:rPr lang="ru-RU" altLang="ru-RU" smtClean="0"/>
              <a:pPr eaLnBrk="1" hangingPunct="1"/>
              <a:t>14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62B78D-1429-45EF-9AB6-032960B40CFD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dirty="0" smtClean="0"/>
              <a:t>В  2018-2019 учебном году муниципальные общеобразовательные учреждения города стали участниками республиканского проекта «Психолого-педагогическое и методическое сопровождение педагогических работников муниципальных общеобразовательных организаций и государственных организаций, в которых обучаются, воспитываются дети-сироты и дети, оставшиеся без попечения родителей». Актуальность данного проекта определена рядом причин, основной из которых являются профессиональные затруднения педагогов в выстраивании эффективного взаимодействия с учащимися данной категории.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(Проект реализуется во исполнение приказов Министерства образования, науки и молодежной политики Республики Коми от 09.04.2018 № 120-п «Об устранении нарушений законодательства об образовании, профилактики безнадзорности и правонарушений несовершеннолетних», от 12.07.2018 № 283-п «О реализации республиканского проекта «Психолого-педагогическое и методическое сопровождение педагогических работников муниципальных общеобразовательных организаций и государственных организаций, в которых обучаются, воспитываются дети-сироты и дети, оставшиеся без попечения родителей» в 2018-2019 учебном году».)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0A0A6D-FFCC-4A1A-BD41-11C716154A10}" type="slidenum">
              <a:rPr lang="ru-RU" altLang="ru-RU" smtClean="0"/>
              <a:pPr eaLnBrk="1" hangingPunct="1"/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/>
              <a:t>В целях организации участия </a:t>
            </a:r>
            <a:r>
              <a:rPr lang="ru-RU" altLang="ru-RU" dirty="0" err="1" smtClean="0"/>
              <a:t>МОО</a:t>
            </a:r>
            <a:r>
              <a:rPr lang="ru-RU" altLang="ru-RU" dirty="0" smtClean="0"/>
              <a:t> в проекте управлением образования администрации МО ГО «Сыктывкар» изданы приказы  (от 25.07.2018 № 634 , от 14.09. 2018 г. № 710)</a:t>
            </a:r>
          </a:p>
          <a:p>
            <a:r>
              <a:rPr lang="ru-RU" altLang="ru-RU" dirty="0" smtClean="0"/>
              <a:t>Данными приказами, утвержден план мероприятий по реализации проекта в муниципальных образовательных организациях.</a:t>
            </a:r>
          </a:p>
          <a:p>
            <a:endParaRPr lang="ru-RU" altLang="ru-RU" dirty="0" smtClean="0"/>
          </a:p>
          <a:p>
            <a:r>
              <a:rPr lang="ru-RU" altLang="ru-RU" dirty="0" smtClean="0"/>
              <a:t>На начальном этапе:</a:t>
            </a:r>
          </a:p>
          <a:p>
            <a:r>
              <a:rPr lang="ru-RU" altLang="ru-RU" dirty="0" smtClean="0"/>
              <a:t>- проведено рабочее совещание с участниками проекта с целью определения приоритетов по реализации проекта и психолого-педагогических проблемных «зон» образовательных учреждений по работе с детьми-сиротами и детьми, оставшимися</a:t>
            </a:r>
            <a:r>
              <a:rPr lang="ru-RU" altLang="ru-RU" baseline="0" dirty="0" smtClean="0"/>
              <a:t> без попечения родителей</a:t>
            </a:r>
            <a:r>
              <a:rPr lang="ru-RU" altLang="ru-RU" dirty="0" smtClean="0"/>
              <a:t> (11 сентября </a:t>
            </a:r>
            <a:r>
              <a:rPr lang="ru-RU" altLang="ru-RU" dirty="0" err="1" smtClean="0"/>
              <a:t>2018г</a:t>
            </a:r>
            <a:r>
              <a:rPr lang="ru-RU" altLang="ru-RU" dirty="0" smtClean="0"/>
              <a:t>);</a:t>
            </a:r>
          </a:p>
          <a:p>
            <a:pPr>
              <a:buFontTx/>
              <a:buChar char="-"/>
            </a:pPr>
            <a:r>
              <a:rPr lang="ru-RU" altLang="ru-RU" dirty="0" smtClean="0"/>
              <a:t>определен график проведения повышения квалификации педагогов в муниципальных образовательных организациях – участниках проекта (15 </a:t>
            </a:r>
            <a:r>
              <a:rPr lang="ru-RU" altLang="ru-RU" dirty="0" err="1" smtClean="0"/>
              <a:t>МОО</a:t>
            </a:r>
            <a:r>
              <a:rPr lang="ru-RU" altLang="ru-RU" dirty="0" smtClean="0"/>
              <a:t>), списки педагогов,</a:t>
            </a:r>
            <a:r>
              <a:rPr lang="ru-RU" altLang="ru-RU" baseline="0" dirty="0" smtClean="0"/>
              <a:t> работающих с детьми-сиротами и детьми, оставшимися без попечения родителей.</a:t>
            </a:r>
            <a:endParaRPr lang="ru-RU" altLang="ru-RU" dirty="0" smtClean="0"/>
          </a:p>
          <a:p>
            <a:pPr>
              <a:buFontTx/>
              <a:buChar char="-"/>
            </a:pPr>
            <a:r>
              <a:rPr lang="ru-RU" altLang="ru-RU" dirty="0" smtClean="0"/>
              <a:t> принят план сопровождения реализации проекта на муниципальном уровне.</a:t>
            </a: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C22B02-93B8-416F-B1B3-ADA232081DCE}" type="slidenum">
              <a:rPr lang="ru-RU" altLang="ru-RU" smtClean="0"/>
              <a:pPr eaLnBrk="1" hangingPunct="1"/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r>
              <a:rPr lang="ru-RU" altLang="ru-RU" dirty="0" smtClean="0"/>
              <a:t>Основные мероприятия проекта реализованы в рамках программы повышения квалификации «Психолого-педагогические приемы эффективного взаимодействия с детьми-сиротами» специалистами </a:t>
            </a:r>
            <a:r>
              <a:rPr lang="ru-RU" altLang="ru-RU" dirty="0" err="1" smtClean="0"/>
              <a:t>РЦО</a:t>
            </a:r>
            <a:r>
              <a:rPr lang="ru-RU" altLang="ru-RU" dirty="0" smtClean="0"/>
              <a:t>. Было обучено 337 учителей 15 муниципальных общеобразовательных организаций, а также педагоги 5 детских домов и школ-интернатов</a:t>
            </a:r>
          </a:p>
          <a:p>
            <a:endParaRPr lang="ru-RU" altLang="ru-RU" dirty="0" smtClean="0"/>
          </a:p>
          <a:p>
            <a:r>
              <a:rPr lang="ru-RU" altLang="ru-RU" b="1" dirty="0" smtClean="0"/>
              <a:t>На муниципальном уровне по поддержке реализации проекта основная</a:t>
            </a:r>
            <a:r>
              <a:rPr lang="ru-RU" altLang="ru-RU" b="1" baseline="0" dirty="0" smtClean="0"/>
              <a:t> работа проведена </a:t>
            </a:r>
            <a:r>
              <a:rPr lang="ru-RU" altLang="ru-RU" b="1" dirty="0" err="1" smtClean="0"/>
              <a:t>МУ</a:t>
            </a:r>
            <a:r>
              <a:rPr lang="ru-RU" altLang="ru-RU" b="1" dirty="0" smtClean="0"/>
              <a:t> ДО «</a:t>
            </a:r>
            <a:r>
              <a:rPr lang="ru-RU" altLang="ru-RU" b="1" dirty="0" err="1" smtClean="0"/>
              <a:t>ЦППМиСП</a:t>
            </a:r>
            <a:r>
              <a:rPr lang="ru-RU" altLang="ru-RU" b="1" dirty="0" smtClean="0"/>
              <a:t>».</a:t>
            </a:r>
            <a:r>
              <a:rPr lang="ru-RU" altLang="ru-RU" dirty="0" smtClean="0"/>
              <a:t> Данный центр специализируется на работе с «трудными» учащимися, специалисты центра реализуют программы дополнительного образования профилактической направленности.</a:t>
            </a:r>
          </a:p>
          <a:p>
            <a:endParaRPr lang="ru-RU" altLang="ru-RU" b="1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b="1" dirty="0" smtClean="0"/>
              <a:t>В рамках проекта за каждой образовательной организацией закреплен педагог-психолог центра,</a:t>
            </a:r>
            <a:r>
              <a:rPr lang="ru-RU" altLang="ru-RU" dirty="0" smtClean="0"/>
              <a:t> к которому учителя могут напрямую обратиться с возникшими профессиональными проблемами.   Следует отметить, что помощь востребована и очень нужна учителям, т.к. позволяет оперативно оказывать профессиональную психологическую помощь педагогу, разобраться в  причинах конфликта, понять способ его решения. Н</a:t>
            </a:r>
            <a:r>
              <a:rPr lang="ru-RU" altLang="ru-RU" baseline="0" dirty="0" smtClean="0"/>
              <a:t>а начальном этапе  для знакомства педагогов с куратором  остановились на проведении тематических консультаций для учителей по работе с «трудными» детьми. Тематика консультаций выбирается учителями из предложенного центром перечня. </a:t>
            </a:r>
            <a:endParaRPr lang="ru-RU" altLang="ru-RU" dirty="0" smtClean="0"/>
          </a:p>
          <a:p>
            <a:pPr>
              <a:buFontTx/>
              <a:buChar char="-"/>
            </a:pPr>
            <a:endParaRPr lang="ru-RU" altLang="ru-RU" dirty="0" smtClean="0"/>
          </a:p>
          <a:p>
            <a:pPr>
              <a:buFontTx/>
              <a:buChar char="-"/>
            </a:pPr>
            <a:r>
              <a:rPr lang="ru-RU" altLang="ru-RU" dirty="0" smtClean="0"/>
              <a:t>Специалистами центра  также п</a:t>
            </a:r>
            <a:r>
              <a:rPr lang="ru-RU" altLang="ru-RU" b="1" dirty="0" smtClean="0"/>
              <a:t>роведены обучающие семинары, практические занятия для руководителей муниципальных образовательных организаций, педагогов, педагогов-психологов, социальных педагогов, работающих с детьми-сиротами, детьми, оставшимися без попечения родителей  (</a:t>
            </a:r>
            <a:r>
              <a:rPr lang="ru-RU" altLang="ru-RU" dirty="0" smtClean="0"/>
              <a:t>«Юридическая ответственность педагогов» (</a:t>
            </a:r>
            <a:r>
              <a:rPr lang="ru-RU" altLang="ru-RU" dirty="0" err="1" smtClean="0"/>
              <a:t>СОШ</a:t>
            </a:r>
            <a:r>
              <a:rPr lang="ru-RU" altLang="ru-RU" dirty="0" smtClean="0"/>
              <a:t> №№ 21, 28,7 , 43 с общим охватом-143 педагога); «Организация работы с детьми с </a:t>
            </a:r>
            <a:r>
              <a:rPr lang="ru-RU" altLang="ru-RU" dirty="0" err="1" smtClean="0"/>
              <a:t>девиантным</a:t>
            </a:r>
            <a:r>
              <a:rPr lang="ru-RU" altLang="ru-RU" dirty="0" smtClean="0"/>
              <a:t> поведением» (НОШ № 37, </a:t>
            </a:r>
            <a:r>
              <a:rPr lang="ru-RU" altLang="ru-RU" dirty="0" err="1" smtClean="0"/>
              <a:t>СОШ</a:t>
            </a:r>
            <a:r>
              <a:rPr lang="ru-RU" altLang="ru-RU" dirty="0" smtClean="0"/>
              <a:t> №№26, 36, 3, 15,7 с общим охватом-154 педагога); «Правовые аспекты профилактики </a:t>
            </a:r>
            <a:r>
              <a:rPr lang="ru-RU" altLang="ru-RU" dirty="0" err="1" smtClean="0"/>
              <a:t>буллинга</a:t>
            </a:r>
            <a:r>
              <a:rPr lang="ru-RU" altLang="ru-RU" dirty="0" smtClean="0"/>
              <a:t> в школьной среде» (НОШ № 37, </a:t>
            </a:r>
            <a:r>
              <a:rPr lang="ru-RU" altLang="ru-RU" dirty="0" err="1" smtClean="0"/>
              <a:t>КНГ</a:t>
            </a:r>
            <a:r>
              <a:rPr lang="ru-RU" altLang="ru-RU" dirty="0" smtClean="0"/>
              <a:t>, </a:t>
            </a:r>
            <a:r>
              <a:rPr lang="ru-RU" altLang="ru-RU" dirty="0" err="1" smtClean="0"/>
              <a:t>СОШ</a:t>
            </a:r>
            <a:r>
              <a:rPr lang="ru-RU" altLang="ru-RU" dirty="0" smtClean="0"/>
              <a:t> №№ 16,1,38,9,4, социальные педагоги </a:t>
            </a:r>
            <a:r>
              <a:rPr lang="ru-RU" altLang="ru-RU" dirty="0" err="1" smtClean="0"/>
              <a:t>МОО</a:t>
            </a:r>
            <a:r>
              <a:rPr lang="ru-RU" altLang="ru-RU" dirty="0" smtClean="0"/>
              <a:t> г. Сыктывкара (</a:t>
            </a:r>
            <a:r>
              <a:rPr lang="ru-RU" altLang="ru-RU" dirty="0" err="1" smtClean="0"/>
              <a:t>ГМО</a:t>
            </a:r>
            <a:r>
              <a:rPr lang="ru-RU" altLang="ru-RU" dirty="0" smtClean="0"/>
              <a:t>) с общим охватом-309 человек);)</a:t>
            </a:r>
          </a:p>
          <a:p>
            <a:pPr>
              <a:buFontTx/>
              <a:buChar char="-"/>
            </a:pPr>
            <a:endParaRPr lang="ru-RU" altLang="ru-RU" dirty="0" smtClean="0"/>
          </a:p>
          <a:p>
            <a:r>
              <a:rPr lang="ru-RU" altLang="ru-RU" b="1" dirty="0" smtClean="0"/>
              <a:t>- Беседы, групповые консультации, занятия с элементами тренинга проведены с воспитанниками </a:t>
            </a:r>
            <a:r>
              <a:rPr lang="ru-RU" altLang="ru-RU" b="1" dirty="0" err="1" smtClean="0"/>
              <a:t>интернатных</a:t>
            </a:r>
            <a:r>
              <a:rPr lang="ru-RU" altLang="ru-RU" b="1" dirty="0" smtClean="0"/>
              <a:t> учреждений.  </a:t>
            </a:r>
            <a:r>
              <a:rPr lang="ru-RU" altLang="ru-RU" b="0" dirty="0" smtClean="0"/>
              <a:t>Тематика определялась</a:t>
            </a:r>
            <a:r>
              <a:rPr lang="ru-RU" altLang="ru-RU" b="0" baseline="0" dirty="0" smtClean="0"/>
              <a:t>  совместно с администрацией детских домов, и в основном касалась вопросов прав и обязанностей детей </a:t>
            </a:r>
            <a:r>
              <a:rPr lang="ru-RU" altLang="ru-RU" b="1" dirty="0" smtClean="0"/>
              <a:t>(</a:t>
            </a:r>
            <a:r>
              <a:rPr lang="ru-RU" altLang="ru-RU" b="0" dirty="0" smtClean="0"/>
              <a:t>темы </a:t>
            </a:r>
            <a:r>
              <a:rPr lang="ru-RU" altLang="ru-RU" dirty="0" smtClean="0"/>
              <a:t>«Давайте жить дружно», «Ответственность за групповые правонарушения», «Жестокие игры несовершеннолетних», «Права и обязанности несовершеннолетних», «Я и закон», «Ответственность несовершеннолетних за групповые правонарушения»)</a:t>
            </a:r>
          </a:p>
          <a:p>
            <a:r>
              <a:rPr lang="ru-RU" altLang="ru-RU" dirty="0" smtClean="0"/>
              <a:t>- </a:t>
            </a:r>
            <a:r>
              <a:rPr lang="ru-RU" altLang="ru-RU" dirty="0" err="1" smtClean="0"/>
              <a:t>ГУ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РК</a:t>
            </a:r>
            <a:r>
              <a:rPr lang="ru-RU" altLang="ru-RU" dirty="0" smtClean="0"/>
              <a:t> «Детский дом им. А.А. </a:t>
            </a:r>
            <a:r>
              <a:rPr lang="ru-RU" altLang="ru-RU" dirty="0" err="1" smtClean="0"/>
              <a:t>Католикова</a:t>
            </a:r>
            <a:r>
              <a:rPr lang="ru-RU" altLang="ru-RU" dirty="0" smtClean="0"/>
              <a:t>» (охват – 58 воспитанников);</a:t>
            </a:r>
          </a:p>
          <a:p>
            <a:r>
              <a:rPr lang="ru-RU" altLang="ru-RU" dirty="0" smtClean="0"/>
              <a:t>- </a:t>
            </a:r>
            <a:r>
              <a:rPr lang="ru-RU" altLang="ru-RU" dirty="0" err="1" smtClean="0"/>
              <a:t>ГУ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РК</a:t>
            </a:r>
            <a:r>
              <a:rPr lang="ru-RU" altLang="ru-RU" dirty="0" smtClean="0"/>
              <a:t> «Детский дом №3» (охват – 30 воспитанников);</a:t>
            </a:r>
          </a:p>
          <a:p>
            <a:r>
              <a:rPr lang="ru-RU" altLang="ru-RU" dirty="0" smtClean="0"/>
              <a:t>- </a:t>
            </a:r>
            <a:r>
              <a:rPr lang="ru-RU" altLang="ru-RU" dirty="0" err="1" smtClean="0"/>
              <a:t>ГУ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РК</a:t>
            </a:r>
            <a:r>
              <a:rPr lang="ru-RU" altLang="ru-RU" dirty="0" smtClean="0"/>
              <a:t> «Детский дом №1» (охват – 30 воспитанников).</a:t>
            </a:r>
          </a:p>
          <a:p>
            <a:pPr>
              <a:buFontTx/>
              <a:buChar char="-"/>
            </a:pPr>
            <a:endParaRPr lang="ru-RU" alt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2BF392-FDF5-451E-A9AE-D66AB6E20D00}" type="slidenum">
              <a:rPr lang="ru-RU" altLang="ru-RU" smtClean="0"/>
              <a:pPr eaLnBrk="1" hangingPunct="1"/>
              <a:t>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/>
              <a:t>В помощь педагогам школ:</a:t>
            </a:r>
          </a:p>
          <a:p>
            <a:r>
              <a:rPr lang="ru-RU" altLang="ru-RU" dirty="0" smtClean="0"/>
              <a:t>- </a:t>
            </a:r>
            <a:r>
              <a:rPr lang="ru-RU" altLang="ru-RU" b="1" dirty="0" smtClean="0"/>
              <a:t>Разработаны методические рекомендации и алгоритм действий для педагогов по работе с детьми-сиротами </a:t>
            </a:r>
            <a:r>
              <a:rPr lang="ru-RU" altLang="ru-RU" dirty="0" smtClean="0"/>
              <a:t>по фактам самовольного ухода из муниципальных образовательных организаций.  Данный алгоритм включает все необходимые действия педагогов в соответствии с требованиями действующих законов ( Федерального закона от </a:t>
            </a:r>
            <a:r>
              <a:rPr lang="ru-RU" altLang="ru-RU" dirty="0" err="1" smtClean="0"/>
              <a:t>24.06.1999г</a:t>
            </a:r>
            <a:r>
              <a:rPr lang="ru-RU" altLang="ru-RU" dirty="0" smtClean="0"/>
              <a:t>. №120-ФЗ «Об основах профилактики безнадзорности и правонарушений несовершеннолетних», Федеральным закона от 29.12.№ 273 –ФЗ « Об образовании в Российской Федерации», законом Республики Коми от </a:t>
            </a:r>
            <a:r>
              <a:rPr lang="ru-RU" altLang="ru-RU" dirty="0" err="1" smtClean="0"/>
              <a:t>23.12.2008г</a:t>
            </a:r>
            <a:r>
              <a:rPr lang="ru-RU" altLang="ru-RU" dirty="0" smtClean="0"/>
              <a:t>. №148 – </a:t>
            </a:r>
            <a:r>
              <a:rPr lang="ru-RU" altLang="ru-RU" dirty="0" err="1" smtClean="0"/>
              <a:t>РЗ</a:t>
            </a:r>
            <a:r>
              <a:rPr lang="ru-RU" altLang="ru-RU" dirty="0" smtClean="0"/>
              <a:t> « О некоторых мерах по профилактике безнадзорности и правонарушений несовершеннолетних в Республике Коми».) </a:t>
            </a:r>
          </a:p>
          <a:p>
            <a:pPr>
              <a:buFontTx/>
              <a:buChar char="-"/>
            </a:pPr>
            <a:r>
              <a:rPr lang="ru-RU" altLang="ru-RU" b="1" dirty="0" smtClean="0"/>
              <a:t>Разработана и направлена для использования в муниципальных образовательных организациях форма индивидуальных карт психолого-педагогического сопровождения детей-сирот, детей, оставшихся без попечения родителей</a:t>
            </a:r>
            <a:r>
              <a:rPr lang="ru-RU" altLang="ru-RU" dirty="0" smtClean="0"/>
              <a:t>.</a:t>
            </a:r>
          </a:p>
          <a:p>
            <a:pPr>
              <a:buFontTx/>
              <a:buChar char="-"/>
            </a:pPr>
            <a:r>
              <a:rPr lang="ru-RU" altLang="ru-RU" dirty="0" smtClean="0"/>
              <a:t>Проводился</a:t>
            </a:r>
            <a:r>
              <a:rPr lang="ru-RU" altLang="ru-RU" baseline="0" dirty="0" smtClean="0"/>
              <a:t> </a:t>
            </a:r>
            <a:r>
              <a:rPr lang="ru-RU" altLang="ru-RU" baseline="0" dirty="0" smtClean="0"/>
              <a:t>мониторинг качества реализации программ повышения квалификации.</a:t>
            </a:r>
            <a:endParaRPr lang="ru-RU" altLang="ru-RU" dirty="0" smtClean="0"/>
          </a:p>
          <a:p>
            <a:endParaRPr lang="ru-RU" alt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83C73A-2792-47C4-A40E-68FA9194ABDB}" type="slidenum">
              <a:rPr lang="ru-RU" altLang="ru-RU" smtClean="0"/>
              <a:pPr eaLnBrk="1" hangingPunct="1"/>
              <a:t>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/>
              <a:t>Основным мероприятием</a:t>
            </a:r>
            <a:r>
              <a:rPr lang="ru-RU" altLang="ru-RU" baseline="0" dirty="0" smtClean="0"/>
              <a:t> проекта стало массовое обучение педагогов по программе повышения квалификации.</a:t>
            </a:r>
            <a:endParaRPr lang="ru-RU" altLang="ru-RU" dirty="0" smtClean="0"/>
          </a:p>
          <a:p>
            <a:r>
              <a:rPr lang="ru-RU" altLang="ru-RU" dirty="0" smtClean="0"/>
              <a:t>По итогам анкетирования педагоги дали высокую оценку  проведенных занятий. </a:t>
            </a:r>
          </a:p>
          <a:p>
            <a:r>
              <a:rPr lang="ru-RU" altLang="ru-RU" dirty="0" smtClean="0"/>
              <a:t>От 78% до 85% педагогов указали на получение актуальной профессионально значимой  информации по работе с детьми (указывается показатель самого высокого балла);</a:t>
            </a:r>
          </a:p>
          <a:p>
            <a:r>
              <a:rPr lang="ru-RU" altLang="ru-RU" dirty="0" smtClean="0"/>
              <a:t>Педагоги отметили</a:t>
            </a:r>
            <a:r>
              <a:rPr lang="ru-RU" altLang="ru-RU" baseline="0" dirty="0" smtClean="0"/>
              <a:t>, что в ходе тренингов они не только познакомились с новыми приемами </a:t>
            </a:r>
            <a:r>
              <a:rPr lang="ru-RU" altLang="ru-RU" dirty="0" smtClean="0"/>
              <a:t> работы, но и приобрели</a:t>
            </a:r>
            <a:r>
              <a:rPr lang="ru-RU" altLang="ru-RU" baseline="0" dirty="0" smtClean="0"/>
              <a:t> опыт их практического применения.</a:t>
            </a:r>
            <a:r>
              <a:rPr lang="ru-RU" altLang="ru-RU" dirty="0" smtClean="0"/>
              <a:t> </a:t>
            </a:r>
          </a:p>
          <a:p>
            <a:r>
              <a:rPr lang="ru-RU" altLang="ru-RU" dirty="0" smtClean="0"/>
              <a:t>Вот мнение одного из педагогов, который прошел обучение (видео).</a:t>
            </a:r>
          </a:p>
          <a:p>
            <a:endParaRPr lang="ru-RU" alt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C5357A-FBFA-48F8-84C2-A0004C16877D}" type="slidenum">
              <a:rPr lang="ru-RU" altLang="ru-RU" smtClean="0"/>
              <a:pPr eaLnBrk="1" hangingPunct="1"/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62B78D-1429-45EF-9AB6-032960B40CF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/>
              <a:t>По оценкам администрации общеобразовательных организаций проект актуализировал  профессиональные проблемы педагогических коллективов  школ и </a:t>
            </a:r>
            <a:r>
              <a:rPr lang="ru-RU" altLang="ru-RU" dirty="0" err="1" smtClean="0"/>
              <a:t>интернатных</a:t>
            </a:r>
            <a:r>
              <a:rPr lang="ru-RU" altLang="ru-RU" dirty="0" smtClean="0"/>
              <a:t> учреждений в работе с детьми-сиротами и детьми, оставшимися без попечения родителей.  Каждая школа выделила для себя проблемные зоны работы</a:t>
            </a:r>
            <a:r>
              <a:rPr lang="ru-RU" altLang="ru-RU" baseline="0" dirty="0" smtClean="0"/>
              <a:t> и в течение учебного года работала над их решением.</a:t>
            </a:r>
            <a:r>
              <a:rPr lang="ru-RU" altLang="ru-RU" dirty="0" smtClean="0"/>
              <a:t> На слайде представлена оценка администрацией шести школ тех изменений, которые наблюдаются. Положительные </a:t>
            </a:r>
            <a:r>
              <a:rPr lang="ru-RU" altLang="ru-RU" baseline="0" dirty="0" smtClean="0"/>
              <a:t> изменения по ряду позиций происходят во всех школах.</a:t>
            </a:r>
            <a:endParaRPr lang="ru-RU" alt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C5357A-FBFA-48F8-84C2-A0004C16877D}" type="slidenum">
              <a:rPr lang="ru-RU" altLang="ru-RU" smtClean="0"/>
              <a:pPr eaLnBrk="1" hangingPunct="1"/>
              <a:t>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/>
              <a:t>У большей части учащихся по оценке администрации школ </a:t>
            </a:r>
            <a:r>
              <a:rPr lang="ru-RU" altLang="ru-RU" dirty="0" smtClean="0"/>
              <a:t>наблюдаются положительные </a:t>
            </a:r>
            <a:r>
              <a:rPr lang="ru-RU" altLang="ru-RU" dirty="0" smtClean="0"/>
              <a:t>изменения  в отношении к школе и учебе. Незначительно, но снижается количество детей, систематически пропускающих занятия. </a:t>
            </a:r>
            <a:r>
              <a:rPr lang="ru-RU" altLang="ru-RU" baseline="0" dirty="0" smtClean="0"/>
              <a:t>В школе № 7 обучается самое большое количество воспитанников детей детского дома им. А.А. </a:t>
            </a:r>
            <a:r>
              <a:rPr lang="ru-RU" altLang="ru-RU" baseline="0" dirty="0" err="1" smtClean="0"/>
              <a:t>Католикова</a:t>
            </a:r>
            <a:r>
              <a:rPr lang="ru-RU" altLang="ru-RU" baseline="0" dirty="0" smtClean="0"/>
              <a:t>.  И вот оценка </a:t>
            </a:r>
            <a:r>
              <a:rPr lang="ru-RU" altLang="ru-RU" dirty="0" smtClean="0"/>
              <a:t>директора участия школы</a:t>
            </a:r>
            <a:r>
              <a:rPr lang="ru-RU" altLang="ru-RU" baseline="0" dirty="0" smtClean="0"/>
              <a:t> в </a:t>
            </a:r>
            <a:r>
              <a:rPr lang="ru-RU" altLang="ru-RU" dirty="0" smtClean="0"/>
              <a:t>проекте. </a:t>
            </a: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56D885-BB1C-40B1-86FC-6D44B0191CF4}" type="slidenum">
              <a:rPr lang="ru-RU" altLang="ru-RU" smtClean="0"/>
              <a:pPr eaLnBrk="1" hangingPunct="1"/>
              <a:t>9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фото по приемке\SIsJJ40srA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5688"/>
            <a:ext cx="2101850" cy="1260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F:\фото по приемке\637101006_7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6763" y="1047750"/>
            <a:ext cx="2160587" cy="1247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8"/>
          <p:cNvSpPr>
            <a:spLocks noChangeArrowheads="1"/>
          </p:cNvSpPr>
          <p:nvPr userDrawn="1"/>
        </p:nvSpPr>
        <p:spPr bwMode="gray">
          <a:xfrm>
            <a:off x="0" y="2409825"/>
            <a:ext cx="9144000" cy="385763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7" name="Picture 22" descr="Рисунок6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5" y="2411413"/>
            <a:ext cx="16795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C:\Documents and Settings\Пользователь\Мои документы\Порошкина О.В\ЕГЭ из компа\ЕГЭ 2015\DSC__0382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8538" y="1081088"/>
            <a:ext cx="2119312" cy="1222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C:\Users\215 - kng\Desktop\2 б\коми группа\IMG_0484.JPG"/>
          <p:cNvPicPr/>
          <p:nvPr userDrawn="1"/>
        </p:nvPicPr>
        <p:blipFill>
          <a:blip r:embed="rId6" cstate="print"/>
          <a:srcRect r="8333"/>
          <a:stretch>
            <a:fillRect/>
          </a:stretch>
        </p:blipFill>
        <p:spPr bwMode="auto">
          <a:xfrm>
            <a:off x="6902450" y="1038225"/>
            <a:ext cx="2241550" cy="1257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13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" t="11470" r="3391" b="74335"/>
          <a:stretch>
            <a:fillRect/>
          </a:stretch>
        </p:blipFill>
        <p:spPr bwMode="auto">
          <a:xfrm>
            <a:off x="0" y="0"/>
            <a:ext cx="91440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977" y="3420208"/>
            <a:ext cx="7904285" cy="2296623"/>
          </a:xfrm>
        </p:spPr>
        <p:txBody>
          <a:bodyPr anchor="b"/>
          <a:lstStyle>
            <a:lvl1pPr algn="ctr">
              <a:defRPr sz="32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92768" y="6084276"/>
            <a:ext cx="5169877" cy="492369"/>
          </a:xfrm>
        </p:spPr>
        <p:txBody>
          <a:bodyPr/>
          <a:lstStyle>
            <a:lvl1pPr marL="0" indent="0" algn="ctr">
              <a:buNone/>
              <a:defRPr sz="1400">
                <a:latin typeface="Arial Black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674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79B31-7E03-4920-8475-4CF151B8B5C9}" type="datetimeFigureOut">
              <a:rPr lang="ru-RU"/>
              <a:pPr>
                <a:defRPr/>
              </a:pPr>
              <a:t>14.06.2019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864FD-F65C-42F2-9D83-708BB03F94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026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E5D34-57CA-46AF-BB52-8F16DC994EA3}" type="datetimeFigureOut">
              <a:rPr lang="ru-RU"/>
              <a:pPr>
                <a:defRPr/>
              </a:pPr>
              <a:t>14.06.2019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AF8E2-08EF-4390-AE58-3816D5D71A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48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 userDrawn="1"/>
        </p:nvSpPr>
        <p:spPr bwMode="gray">
          <a:xfrm>
            <a:off x="0" y="738188"/>
            <a:ext cx="9144000" cy="509587"/>
          </a:xfrm>
          <a:prstGeom prst="rect">
            <a:avLst/>
          </a:prstGeom>
          <a:solidFill>
            <a:srgbClr val="9494F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5" name="Рисунок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" t="11470" r="3391" b="74335"/>
          <a:stretch>
            <a:fillRect/>
          </a:stretch>
        </p:blipFill>
        <p:spPr bwMode="auto">
          <a:xfrm>
            <a:off x="0" y="0"/>
            <a:ext cx="91440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273" y="1825625"/>
            <a:ext cx="78867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5E2FA-FA46-4E96-AD35-4D1B1DF41460}" type="datetimeFigureOut">
              <a:rPr lang="ru-RU"/>
              <a:pPr>
                <a:defRPr/>
              </a:pPr>
              <a:t>14.06.2019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472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6AC1A-D400-4A0D-9D1E-C1F67AAAC3B4}" type="datetimeFigureOut">
              <a:rPr lang="ru-RU"/>
              <a:pPr>
                <a:defRPr/>
              </a:pPr>
              <a:t>14.06.2019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5BB3E-1E4D-44B9-94AD-2AEFFE67BD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803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A03DA-7A10-438A-957D-205873CE4E69}" type="datetimeFigureOut">
              <a:rPr lang="ru-RU"/>
              <a:pPr>
                <a:defRPr/>
              </a:pPr>
              <a:t>14.06.2019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FFFCF-AF38-436D-9118-747A0557C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132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D1864-CBFD-4D4E-9D7A-BCECD536EFEF}" type="datetimeFigureOut">
              <a:rPr lang="ru-RU"/>
              <a:pPr>
                <a:defRPr/>
              </a:pPr>
              <a:t>14.06.2019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D07D6-2DFE-49BF-9179-E921538FE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53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BE665-0275-414E-985E-5E688D463BA4}" type="datetimeFigureOut">
              <a:rPr lang="ru-RU"/>
              <a:pPr>
                <a:defRPr/>
              </a:pPr>
              <a:t>14.06.2019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49B86-597B-4F4B-8104-D5E5EBBB6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890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54D2D-EAE2-4B6F-85F2-0CA4545222F0}" type="datetimeFigureOut">
              <a:rPr lang="ru-RU"/>
              <a:pPr>
                <a:defRPr/>
              </a:pPr>
              <a:t>14.06.2019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3B83A-C0D0-43E6-802E-0E89AA755D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181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7B674-CA88-4863-92AC-1FBC23A7FDFC}" type="datetimeFigureOut">
              <a:rPr lang="ru-RU"/>
              <a:pPr>
                <a:defRPr/>
              </a:pPr>
              <a:t>14.06.2019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68365-2B0B-494B-86BB-C32517452A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10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5158A-4048-47FA-B135-2A26D91244DB}" type="datetimeFigureOut">
              <a:rPr lang="ru-RU"/>
              <a:pPr>
                <a:defRPr/>
              </a:pPr>
              <a:t>14.06.2019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80D96-A5DE-4169-8D40-A4E98ED7D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393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49F716-7A55-4EAF-AF6B-14469DD16C93}" type="datetimeFigureOut">
              <a:rPr lang="ru-RU"/>
              <a:pPr>
                <a:defRPr/>
              </a:pPr>
              <a:t>14.06.2019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908E8D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9E28245-8DB7-4AE3-8EAB-D44FB0704A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6"/>
          <p:cNvPicPr>
            <a:picLocks noChangeAspect="1"/>
          </p:cNvPicPr>
          <p:nvPr userDrawn="1"/>
        </p:nvPicPr>
        <p:blipFill>
          <a:blip r:embed="rId1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 panose="03010101010201010101" pitchFamily="66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 panose="03010101010201010101" pitchFamily="66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 panose="03010101010201010101" pitchFamily="66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 panose="03010101010201010101" pitchFamily="66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 panose="03010101010201010101" pitchFamily="66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 panose="03010101010201010101" pitchFamily="66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 panose="03010101010201010101" pitchFamily="66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 panose="03010101010201010101" pitchFamily="66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192.168.1.218\&#1086;&#1073;&#1097;&#1072;&#1103;\&#1042;&#1093;&#1086;&#1076;\&#1054;&#1089;&#1080;&#1087;&#1086;&#1074;\!!!!!&#1044;&#1077;&#1090;&#1080;%20-%20&#1089;&#1080;&#1088;&#1086;&#1090;&#1099;\&#1057;&#1054;&#1064;%207.mp4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192.168.1.218\&#1086;&#1073;&#1097;&#1072;&#1103;\&#1042;&#1093;&#1086;&#1076;\&#1054;&#1089;&#1080;&#1087;&#1086;&#1074;\!!!!!&#1044;&#1077;&#1090;&#1080;%20-%20&#1089;&#1080;&#1088;&#1086;&#1090;&#1099;\&#1050;&#1072;&#1090;&#1086;&#1083;&#1080;&#1082;&#1086;&#1074;.mp4" TargetMode="Externa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192.168.1.218\&#1086;&#1073;&#1097;&#1072;&#1103;\&#1042;&#1093;&#1086;&#1076;\&#1054;&#1089;&#1080;&#1087;&#1086;&#1074;\!!!!!&#1044;&#1077;&#1090;&#1080;%20-%20&#1089;&#1080;&#1088;&#1086;&#1090;&#1099;\&#1057;&#1054;&#1064;%2021.mp4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0" y="2852097"/>
            <a:ext cx="7680960" cy="3248963"/>
          </a:xfrm>
        </p:spPr>
        <p:txBody>
          <a:bodyPr anchor="ctr" anchorCtr="1"/>
          <a:lstStyle/>
          <a:p>
            <a:pPr eaLnBrk="1" hangingPunct="1">
              <a:lnSpc>
                <a:spcPts val="2600"/>
              </a:lnSpc>
            </a:pPr>
            <a:r>
              <a:rPr lang="ru-RU" alt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Arial" panose="020B0604020202020204" pitchFamily="34" charset="0"/>
              </a:rPr>
              <a:t>Об итогах реализации республиканского проекта </a:t>
            </a:r>
            <a: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Arial" panose="020B0604020202020204" pitchFamily="34" charset="0"/>
              </a:rPr>
              <a:t>«Психолого-педагогическое и методическое сопровождение педагогических работников муниципальных общеобразовательных организаций и государственных организаций,</a:t>
            </a:r>
            <a:br>
              <a:rPr lang="ru-RU" alt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Arial" panose="020B0604020202020204" pitchFamily="34" charset="0"/>
              </a:rPr>
              <a:t>в которых обучаются, воспитываются дети-сироты и дети, оставшиеся без попечения родителей»</a:t>
            </a:r>
            <a:br>
              <a:rPr lang="ru-RU" alt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Arial" panose="020B0604020202020204" pitchFamily="34" charset="0"/>
              </a:rPr>
              <a:t>в 2018 – 2019 учебном году»</a:t>
            </a:r>
            <a:endParaRPr lang="ru-RU" alt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13162" y="5981261"/>
            <a:ext cx="3695553" cy="676275"/>
          </a:xfrm>
        </p:spPr>
        <p:txBody>
          <a:bodyPr/>
          <a:lstStyle/>
          <a:p>
            <a:pPr algn="r" eaLnBrk="1" hangingPunct="1"/>
            <a:r>
              <a:rPr lang="ru-RU" altLang="ru-RU" sz="1300" dirty="0" err="1" smtClean="0">
                <a:solidFill>
                  <a:srgbClr val="000000"/>
                </a:solidFill>
              </a:rPr>
              <a:t>Бригида</a:t>
            </a:r>
            <a:r>
              <a:rPr lang="ru-RU" altLang="ru-RU" sz="1300" dirty="0" smtClean="0">
                <a:solidFill>
                  <a:srgbClr val="000000"/>
                </a:solidFill>
              </a:rPr>
              <a:t> О.Ю.,</a:t>
            </a:r>
            <a:br>
              <a:rPr lang="ru-RU" altLang="ru-RU" sz="1300" dirty="0" smtClean="0">
                <a:solidFill>
                  <a:srgbClr val="000000"/>
                </a:solidFill>
              </a:rPr>
            </a:br>
            <a:r>
              <a:rPr lang="ru-RU" altLang="ru-RU" sz="1300" dirty="0" smtClean="0">
                <a:solidFill>
                  <a:srgbClr val="000000"/>
                </a:solidFill>
              </a:rPr>
              <a:t>начальник управления образования администрации МО ГО «Сыктывкар»</a:t>
            </a: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1582738" y="2347913"/>
            <a:ext cx="5864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2400" b="1">
              <a:solidFill>
                <a:srgbClr val="FFFFFF"/>
              </a:solidFill>
            </a:endParaRPr>
          </a:p>
        </p:txBody>
      </p:sp>
      <p:pic>
        <p:nvPicPr>
          <p:cNvPr id="4101" name="Picture 2" descr="Картинки по запросу в класс пришел ребенок-сирот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434" y="3892891"/>
            <a:ext cx="1364566" cy="108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http://ddkatolikova.ru/d/410349/d/2014-03-21_14.22.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434" y="5053474"/>
            <a:ext cx="1364566" cy="102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6" descr="http://detdom3.ru/thumb/GujLBId4Qbp8ro2DezwMmQ/580r450/836546/PICT00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434" y="2809876"/>
            <a:ext cx="1364566" cy="102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Ш 7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021013" y="28575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87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ubtitle 12" descr="444444"/>
          <p:cNvSpPr txBox="1">
            <a:spLocks/>
          </p:cNvSpPr>
          <p:nvPr/>
        </p:nvSpPr>
        <p:spPr bwMode="auto">
          <a:xfrm>
            <a:off x="0" y="808038"/>
            <a:ext cx="9144000" cy="63023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13500000" algn="ctr" rotWithShape="0">
              <a:srgbClr val="008080"/>
            </a:outerShdw>
          </a:effectLst>
        </p:spPr>
        <p:txBody>
          <a:bodyPr anchor="ctr" anchorCtr="1"/>
          <a:lstStyle/>
          <a:p>
            <a:pPr algn="ctr"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Оценка результатов проекта: сокращение количества самовольных уходов, положительные изменения в отношении детей к школе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09959"/>
              </p:ext>
            </p:extLst>
          </p:nvPr>
        </p:nvGraphicFramePr>
        <p:xfrm>
          <a:off x="239152" y="2794000"/>
          <a:ext cx="8764172" cy="3681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9159"/>
                <a:gridCol w="1669764"/>
                <a:gridCol w="1976378"/>
                <a:gridCol w="2948871"/>
              </a:tblGrid>
              <a:tr h="1341253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err="1" smtClean="0">
                          <a:latin typeface="Arial" pitchFamily="34" charset="0"/>
                          <a:cs typeface="Arial" pitchFamily="34" charset="0"/>
                        </a:rPr>
                        <a:t>МОО</a:t>
                      </a:r>
                      <a:endParaRPr lang="ru-RU" sz="14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Arial" pitchFamily="34" charset="0"/>
                          <a:cs typeface="Arial" pitchFamily="34" charset="0"/>
                        </a:rPr>
                        <a:t>Количество воспитанников</a:t>
                      </a:r>
                      <a:r>
                        <a:rPr lang="ru-RU" sz="1400" i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i="1" baseline="0" dirty="0" err="1" smtClean="0">
                          <a:latin typeface="Arial" pitchFamily="34" charset="0"/>
                          <a:cs typeface="Arial" pitchFamily="34" charset="0"/>
                        </a:rPr>
                        <a:t>ДД</a:t>
                      </a:r>
                      <a:endParaRPr lang="ru-RU" sz="14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5" marB="4572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latin typeface="Arial" pitchFamily="34" charset="0"/>
                          <a:cs typeface="Arial" pitchFamily="34" charset="0"/>
                        </a:rPr>
                        <a:t>Характер отношения воспитанников к школе</a:t>
                      </a:r>
                    </a:p>
                    <a:p>
                      <a:pPr algn="ctr"/>
                      <a:endParaRPr lang="ru-RU" sz="14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Arial" pitchFamily="34" charset="0"/>
                          <a:cs typeface="Arial" pitchFamily="34" charset="0"/>
                        </a:rPr>
                        <a:t>Оценка уровня удовлетворенности учащихся школьной жизнью</a:t>
                      </a:r>
                    </a:p>
                    <a:p>
                      <a:pPr algn="ctr"/>
                      <a:r>
                        <a:rPr lang="ru-RU" sz="1400" i="1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400" i="0" dirty="0" smtClean="0">
                          <a:latin typeface="Arial" pitchFamily="34" charset="0"/>
                          <a:cs typeface="Arial" pitchFamily="34" charset="0"/>
                        </a:rPr>
                        <a:t>методика </a:t>
                      </a:r>
                      <a:r>
                        <a:rPr lang="ru-RU" sz="1400" b="1" i="0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А.А. Андреева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ru-RU" sz="14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5" marB="45725" anchor="ctr"/>
                </a:tc>
              </a:tr>
              <a:tr h="468000">
                <a:tc>
                  <a:txBody>
                    <a:bodyPr/>
                    <a:lstStyle/>
                    <a:p>
                      <a:r>
                        <a:rPr lang="ru-RU" sz="1600" i="1" dirty="0" smtClean="0">
                          <a:latin typeface="Arial" pitchFamily="34" charset="0"/>
                          <a:cs typeface="Arial" pitchFamily="34" charset="0"/>
                        </a:rPr>
                        <a:t>МАОУ «СОШ №1»</a:t>
                      </a:r>
                      <a:endParaRPr lang="ru-RU" sz="16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6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Arial" pitchFamily="34" charset="0"/>
                          <a:cs typeface="Arial" pitchFamily="34" charset="0"/>
                        </a:rPr>
                        <a:t>положительное</a:t>
                      </a:r>
                      <a:endParaRPr lang="ru-RU" sz="16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Arial" pitchFamily="34" charset="0"/>
                          <a:cs typeface="Arial" pitchFamily="34" charset="0"/>
                        </a:rPr>
                        <a:t>3,6 из 4</a:t>
                      </a:r>
                      <a:endParaRPr lang="ru-RU" sz="16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5" marB="45725" anchor="ctr"/>
                </a:tc>
              </a:tr>
              <a:tr h="468000">
                <a:tc>
                  <a:txBody>
                    <a:bodyPr/>
                    <a:lstStyle/>
                    <a:p>
                      <a:r>
                        <a:rPr lang="ru-RU" sz="1600" i="1" dirty="0" err="1" smtClean="0">
                          <a:latin typeface="Arial" pitchFamily="34" charset="0"/>
                          <a:cs typeface="Arial" pitchFamily="34" charset="0"/>
                        </a:rPr>
                        <a:t>МАОУ</a:t>
                      </a:r>
                      <a:r>
                        <a:rPr lang="ru-RU" sz="1600" i="1" dirty="0" smtClean="0">
                          <a:latin typeface="Arial" pitchFamily="34" charset="0"/>
                          <a:cs typeface="Arial" pitchFamily="34" charset="0"/>
                        </a:rPr>
                        <a:t> «</a:t>
                      </a:r>
                      <a:r>
                        <a:rPr lang="ru-RU" sz="1600" i="1" dirty="0" err="1" smtClean="0">
                          <a:latin typeface="Arial" pitchFamily="34" charset="0"/>
                          <a:cs typeface="Arial" pitchFamily="34" charset="0"/>
                        </a:rPr>
                        <a:t>СОШ</a:t>
                      </a:r>
                      <a:r>
                        <a:rPr lang="ru-RU" sz="1600" i="1" dirty="0" smtClean="0">
                          <a:latin typeface="Arial" pitchFamily="34" charset="0"/>
                          <a:cs typeface="Arial" pitchFamily="34" charset="0"/>
                        </a:rPr>
                        <a:t> № 16»</a:t>
                      </a:r>
                      <a:endParaRPr lang="ru-RU" sz="16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6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Arial" pitchFamily="34" charset="0"/>
                          <a:cs typeface="Arial" pitchFamily="34" charset="0"/>
                        </a:rPr>
                        <a:t>положительное</a:t>
                      </a:r>
                      <a:endParaRPr lang="ru-RU" sz="16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Arial" pitchFamily="34" charset="0"/>
                          <a:cs typeface="Arial" pitchFamily="34" charset="0"/>
                        </a:rPr>
                        <a:t>3,2 из 4</a:t>
                      </a:r>
                      <a:endParaRPr lang="ru-RU" sz="16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5" marB="45725" anchor="ctr"/>
                </a:tc>
              </a:tr>
              <a:tr h="468000">
                <a:tc>
                  <a:txBody>
                    <a:bodyPr/>
                    <a:lstStyle/>
                    <a:p>
                      <a:r>
                        <a:rPr lang="ru-RU" sz="1600" i="1" dirty="0" err="1" smtClean="0">
                          <a:latin typeface="Arial" pitchFamily="34" charset="0"/>
                          <a:cs typeface="Arial" pitchFamily="34" charset="0"/>
                        </a:rPr>
                        <a:t>МАОУ</a:t>
                      </a:r>
                      <a:r>
                        <a:rPr lang="ru-RU" sz="1600" i="1" dirty="0" smtClean="0">
                          <a:latin typeface="Arial" pitchFamily="34" charset="0"/>
                          <a:cs typeface="Arial" pitchFamily="34" charset="0"/>
                        </a:rPr>
                        <a:t> «</a:t>
                      </a:r>
                      <a:r>
                        <a:rPr lang="ru-RU" sz="1600" i="1" dirty="0" err="1" smtClean="0">
                          <a:latin typeface="Arial" pitchFamily="34" charset="0"/>
                          <a:cs typeface="Arial" pitchFamily="34" charset="0"/>
                        </a:rPr>
                        <a:t>СОШ</a:t>
                      </a:r>
                      <a:r>
                        <a:rPr lang="ru-RU" sz="1600" i="1" dirty="0" smtClean="0">
                          <a:latin typeface="Arial" pitchFamily="34" charset="0"/>
                          <a:cs typeface="Arial" pitchFamily="34" charset="0"/>
                        </a:rPr>
                        <a:t> № 36»</a:t>
                      </a:r>
                      <a:endParaRPr lang="ru-RU" sz="16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ru-RU" sz="16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Arial" pitchFamily="34" charset="0"/>
                          <a:cs typeface="Arial" pitchFamily="34" charset="0"/>
                        </a:rPr>
                        <a:t>положительное</a:t>
                      </a:r>
                      <a:endParaRPr lang="ru-RU" sz="16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Arial" pitchFamily="34" charset="0"/>
                          <a:cs typeface="Arial" pitchFamily="34" charset="0"/>
                        </a:rPr>
                        <a:t>3,4 из 4</a:t>
                      </a:r>
                      <a:endParaRPr lang="ru-RU" sz="16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5" marB="45725" anchor="ctr"/>
                </a:tc>
              </a:tr>
              <a:tr h="468000">
                <a:tc>
                  <a:txBody>
                    <a:bodyPr/>
                    <a:lstStyle/>
                    <a:p>
                      <a:r>
                        <a:rPr lang="ru-RU" sz="1600" i="1" dirty="0" err="1" smtClean="0">
                          <a:latin typeface="Arial" pitchFamily="34" charset="0"/>
                          <a:cs typeface="Arial" pitchFamily="34" charset="0"/>
                        </a:rPr>
                        <a:t>МАОУ</a:t>
                      </a:r>
                      <a:r>
                        <a:rPr lang="ru-RU" sz="1600" i="1" dirty="0" smtClean="0">
                          <a:latin typeface="Arial" pitchFamily="34" charset="0"/>
                          <a:cs typeface="Arial" pitchFamily="34" charset="0"/>
                        </a:rPr>
                        <a:t> «</a:t>
                      </a:r>
                      <a:r>
                        <a:rPr lang="ru-RU" sz="1600" i="1" dirty="0" err="1" smtClean="0">
                          <a:latin typeface="Arial" pitchFamily="34" charset="0"/>
                          <a:cs typeface="Arial" pitchFamily="34" charset="0"/>
                        </a:rPr>
                        <a:t>СОШ</a:t>
                      </a:r>
                      <a:r>
                        <a:rPr lang="ru-RU" sz="1600" i="1" dirty="0" smtClean="0">
                          <a:latin typeface="Arial" pitchFamily="34" charset="0"/>
                          <a:cs typeface="Arial" pitchFamily="34" charset="0"/>
                        </a:rPr>
                        <a:t> № 38»</a:t>
                      </a:r>
                      <a:endParaRPr lang="ru-RU" sz="16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6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Arial" pitchFamily="34" charset="0"/>
                          <a:cs typeface="Arial" pitchFamily="34" charset="0"/>
                        </a:rPr>
                        <a:t>положительное</a:t>
                      </a:r>
                      <a:endParaRPr lang="ru-RU" sz="16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Arial" pitchFamily="34" charset="0"/>
                          <a:cs typeface="Arial" pitchFamily="34" charset="0"/>
                        </a:rPr>
                        <a:t>3,1 из 4</a:t>
                      </a:r>
                      <a:endParaRPr lang="ru-RU" sz="16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5" marB="45725" anchor="ctr"/>
                </a:tc>
              </a:tr>
              <a:tr h="468000">
                <a:tc>
                  <a:txBody>
                    <a:bodyPr/>
                    <a:lstStyle/>
                    <a:p>
                      <a:r>
                        <a:rPr lang="ru-RU" sz="1600" i="1" dirty="0" err="1" smtClean="0">
                          <a:latin typeface="Arial" pitchFamily="34" charset="0"/>
                          <a:cs typeface="Arial" pitchFamily="34" charset="0"/>
                        </a:rPr>
                        <a:t>ГОУ</a:t>
                      </a:r>
                      <a:r>
                        <a:rPr lang="ru-RU" sz="1600" i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i="1" baseline="0" dirty="0" err="1" smtClean="0">
                          <a:latin typeface="Arial" pitchFamily="34" charset="0"/>
                          <a:cs typeface="Arial" pitchFamily="34" charset="0"/>
                        </a:rPr>
                        <a:t>РК</a:t>
                      </a:r>
                      <a:r>
                        <a:rPr lang="ru-RU" sz="1600" i="1" baseline="0" dirty="0" smtClean="0">
                          <a:latin typeface="Arial" pitchFamily="34" charset="0"/>
                          <a:cs typeface="Arial" pitchFamily="34" charset="0"/>
                        </a:rPr>
                        <a:t> «</a:t>
                      </a:r>
                      <a:r>
                        <a:rPr lang="ru-RU" sz="1600" i="1" baseline="0" dirty="0" err="1" smtClean="0">
                          <a:latin typeface="Arial" pitchFamily="34" charset="0"/>
                          <a:cs typeface="Arial" pitchFamily="34" charset="0"/>
                        </a:rPr>
                        <a:t>ФМЛИ</a:t>
                      </a:r>
                      <a:r>
                        <a:rPr lang="ru-RU" sz="1600" i="1" baseline="0" dirty="0" smtClean="0"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ru-RU" sz="16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6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Arial" pitchFamily="34" charset="0"/>
                          <a:cs typeface="Arial" pitchFamily="34" charset="0"/>
                        </a:rPr>
                        <a:t>положительное</a:t>
                      </a:r>
                      <a:endParaRPr lang="ru-RU" sz="16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Arial" pitchFamily="34" charset="0"/>
                          <a:cs typeface="Arial" pitchFamily="34" charset="0"/>
                        </a:rPr>
                        <a:t>3,5 из 4</a:t>
                      </a:r>
                      <a:endParaRPr lang="ru-RU" sz="16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5" marB="45725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57213" y="1849438"/>
            <a:ext cx="81407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/>
              <a:t>Оценка администрации </a:t>
            </a:r>
            <a:r>
              <a:rPr lang="ru-RU" sz="1600" dirty="0" err="1" smtClean="0"/>
              <a:t>ГУ</a:t>
            </a:r>
            <a:r>
              <a:rPr lang="ru-RU" sz="1600" dirty="0" smtClean="0"/>
              <a:t> </a:t>
            </a:r>
            <a:r>
              <a:rPr lang="ru-RU" sz="1600" dirty="0" err="1"/>
              <a:t>РК</a:t>
            </a:r>
            <a:r>
              <a:rPr lang="ru-RU" sz="1600" dirty="0"/>
              <a:t> «Детский дом № 3 для детей-сирот и детей, оставшихся без попечения родителей»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ubtitle 12" descr="444444"/>
          <p:cNvSpPr txBox="1">
            <a:spLocks/>
          </p:cNvSpPr>
          <p:nvPr/>
        </p:nvSpPr>
        <p:spPr bwMode="auto">
          <a:xfrm>
            <a:off x="0" y="808038"/>
            <a:ext cx="9144000" cy="63023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13500000" algn="ctr" rotWithShape="0">
              <a:srgbClr val="008080"/>
            </a:outerShdw>
          </a:effectLst>
        </p:spPr>
        <p:txBody>
          <a:bodyPr anchor="ctr" anchorCtr="1"/>
          <a:lstStyle/>
          <a:p>
            <a:pPr algn="ctr"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Оценка результатов проекта: сокращение количества самовольных уходов, положительные изменения в отношении детей к школе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376156"/>
              </p:ext>
            </p:extLst>
          </p:nvPr>
        </p:nvGraphicFramePr>
        <p:xfrm>
          <a:off x="296863" y="2403475"/>
          <a:ext cx="8421686" cy="2130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7947"/>
                <a:gridCol w="1599735"/>
                <a:gridCol w="2352002"/>
                <a:gridCol w="2352002"/>
              </a:tblGrid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err="1" smtClean="0">
                          <a:latin typeface="Arial" pitchFamily="34" charset="0"/>
                          <a:cs typeface="Arial" pitchFamily="34" charset="0"/>
                        </a:rPr>
                        <a:t>МОО</a:t>
                      </a:r>
                      <a:endParaRPr lang="ru-RU" sz="14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Arial" pitchFamily="34" charset="0"/>
                          <a:cs typeface="Arial" pitchFamily="34" charset="0"/>
                        </a:rPr>
                        <a:t>Количество воспитанников</a:t>
                      </a:r>
                      <a:r>
                        <a:rPr lang="ru-RU" sz="1400" i="1" baseline="0" dirty="0" smtClean="0">
                          <a:latin typeface="Arial" pitchFamily="34" charset="0"/>
                          <a:cs typeface="Arial" pitchFamily="34" charset="0"/>
                        </a:rPr>
                        <a:t> детского дома</a:t>
                      </a:r>
                      <a:endParaRPr lang="ru-RU" sz="14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9" marB="4572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latin typeface="Arial" pitchFamily="34" charset="0"/>
                          <a:cs typeface="Arial" pitchFamily="34" charset="0"/>
                        </a:rPr>
                        <a:t>Характер отношения воспитанников к школе</a:t>
                      </a:r>
                      <a:endParaRPr lang="ru-RU" sz="14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Arial" pitchFamily="34" charset="0"/>
                          <a:cs typeface="Arial" pitchFamily="34" charset="0"/>
                        </a:rPr>
                        <a:t>Характер изменений в</a:t>
                      </a:r>
                      <a:r>
                        <a:rPr lang="ru-RU" sz="1400" i="1" baseline="0" dirty="0" smtClean="0">
                          <a:latin typeface="Arial" pitchFamily="34" charset="0"/>
                          <a:cs typeface="Arial" pitchFamily="34" charset="0"/>
                        </a:rPr>
                        <a:t> учебном году</a:t>
                      </a:r>
                      <a:endParaRPr lang="ru-RU" sz="14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9" marB="45729" anchor="ctr"/>
                </a:tc>
              </a:tr>
              <a:tr h="579235">
                <a:tc>
                  <a:txBody>
                    <a:bodyPr/>
                    <a:lstStyle/>
                    <a:p>
                      <a:r>
                        <a:rPr lang="ru-RU" sz="1600" i="1" dirty="0" smtClean="0">
                          <a:latin typeface="Arial" pitchFamily="34" charset="0"/>
                          <a:cs typeface="Arial" pitchFamily="34" charset="0"/>
                        </a:rPr>
                        <a:t>МАОУ «СОШ № 7»</a:t>
                      </a:r>
                      <a:endParaRPr lang="ru-RU" sz="16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ru-RU" sz="16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Arial" pitchFamily="34" charset="0"/>
                          <a:cs typeface="Arial" pitchFamily="34" charset="0"/>
                        </a:rPr>
                        <a:t>нестабильный, но чаще положительный</a:t>
                      </a:r>
                      <a:endParaRPr lang="ru-RU" sz="16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Arial" pitchFamily="34" charset="0"/>
                          <a:cs typeface="Arial" pitchFamily="34" charset="0"/>
                        </a:rPr>
                        <a:t>положительный</a:t>
                      </a:r>
                      <a:endParaRPr lang="ru-RU" sz="16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9" marB="45729" anchor="ctr"/>
                </a:tc>
              </a:tr>
              <a:tr h="579235">
                <a:tc>
                  <a:txBody>
                    <a:bodyPr/>
                    <a:lstStyle/>
                    <a:p>
                      <a:r>
                        <a:rPr lang="ru-RU" sz="1600" i="1" dirty="0" err="1" smtClean="0">
                          <a:latin typeface="Arial" pitchFamily="34" charset="0"/>
                          <a:cs typeface="Arial" pitchFamily="34" charset="0"/>
                        </a:rPr>
                        <a:t>МАОУ</a:t>
                      </a:r>
                      <a:r>
                        <a:rPr lang="ru-RU" sz="1600" i="1" dirty="0" smtClean="0">
                          <a:latin typeface="Arial" pitchFamily="34" charset="0"/>
                          <a:cs typeface="Arial" pitchFamily="34" charset="0"/>
                        </a:rPr>
                        <a:t> «</a:t>
                      </a:r>
                      <a:r>
                        <a:rPr lang="ru-RU" sz="1600" i="1" dirty="0" err="1" smtClean="0">
                          <a:latin typeface="Arial" pitchFamily="34" charset="0"/>
                          <a:cs typeface="Arial" pitchFamily="34" charset="0"/>
                        </a:rPr>
                        <a:t>СОШ</a:t>
                      </a:r>
                      <a:r>
                        <a:rPr lang="ru-RU" sz="1600" i="1" dirty="0" smtClean="0">
                          <a:latin typeface="Arial" pitchFamily="34" charset="0"/>
                          <a:cs typeface="Arial" pitchFamily="34" charset="0"/>
                        </a:rPr>
                        <a:t> № 21»</a:t>
                      </a:r>
                      <a:endParaRPr lang="ru-RU" sz="16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6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Arial" pitchFamily="34" charset="0"/>
                          <a:cs typeface="Arial" pitchFamily="34" charset="0"/>
                        </a:rPr>
                        <a:t>нестабильный, но чаще положительный</a:t>
                      </a:r>
                      <a:endParaRPr lang="ru-RU" sz="16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Arial" pitchFamily="34" charset="0"/>
                          <a:cs typeface="Arial" pitchFamily="34" charset="0"/>
                        </a:rPr>
                        <a:t>положительный</a:t>
                      </a:r>
                      <a:endParaRPr lang="ru-RU" sz="16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9" marB="45729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5761" y="1547813"/>
            <a:ext cx="835620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/>
              <a:t>Оценка администрации </a:t>
            </a:r>
            <a:r>
              <a:rPr lang="ru-RU" sz="1600" dirty="0" err="1" smtClean="0"/>
              <a:t>ГУ</a:t>
            </a:r>
            <a:r>
              <a:rPr lang="ru-RU" sz="1600" dirty="0" smtClean="0"/>
              <a:t> </a:t>
            </a:r>
            <a:r>
              <a:rPr lang="ru-RU" sz="1600" dirty="0" err="1" smtClean="0"/>
              <a:t>РК</a:t>
            </a:r>
            <a:r>
              <a:rPr lang="ru-RU" sz="1600" dirty="0" smtClean="0"/>
              <a:t> «</a:t>
            </a:r>
            <a:r>
              <a:rPr lang="ru-RU" sz="1600" dirty="0"/>
              <a:t>Детский дом им. А.А. </a:t>
            </a:r>
            <a:r>
              <a:rPr lang="ru-RU" sz="1600" dirty="0" err="1"/>
              <a:t>Католикова</a:t>
            </a:r>
            <a:r>
              <a:rPr lang="ru-RU" sz="1600" dirty="0"/>
              <a:t> для детей-сирот и детей, оставшихся без попечения родителей»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770361"/>
              </p:ext>
            </p:extLst>
          </p:nvPr>
        </p:nvGraphicFramePr>
        <p:xfrm>
          <a:off x="946538" y="5327259"/>
          <a:ext cx="7400925" cy="1224000"/>
        </p:xfrm>
        <a:graphic>
          <a:graphicData uri="http://schemas.openxmlformats.org/drawingml/2006/table">
            <a:tbl>
              <a:tblPr/>
              <a:tblGrid>
                <a:gridCol w="7400925"/>
              </a:tblGrid>
              <a:tr h="612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поведении </a:t>
                      </a: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педагогов в проблемных ситуациях межличностного общения с  детьми-сиротами и детьми, оставшимися без попечения родителей</a:t>
                      </a:r>
                    </a:p>
                  </a:txBody>
                  <a:tcPr marL="54651" marR="54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взаимодействии </a:t>
                      </a: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педагогов и администрации школы со специалистами </a:t>
                      </a:r>
                      <a:r>
                        <a:rPr lang="ru-RU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интернатного</a:t>
                      </a: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учреждения</a:t>
                      </a:r>
                    </a:p>
                  </a:txBody>
                  <a:tcPr marL="54651" marR="54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322" name="TextBox 6"/>
          <p:cNvSpPr txBox="1">
            <a:spLocks noChangeArrowheads="1"/>
          </p:cNvSpPr>
          <p:nvPr/>
        </p:nvSpPr>
        <p:spPr bwMode="auto">
          <a:xfrm>
            <a:off x="2876550" y="4767263"/>
            <a:ext cx="3525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Положительные изменения в: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толиков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134263" y="3014663"/>
            <a:ext cx="2618837" cy="196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7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2292350" y="828675"/>
            <a:ext cx="51323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</p:txBody>
      </p:sp>
      <p:sp>
        <p:nvSpPr>
          <p:cNvPr id="7" name="Subtitle 12" descr="444444"/>
          <p:cNvSpPr txBox="1">
            <a:spLocks/>
          </p:cNvSpPr>
          <p:nvPr/>
        </p:nvSpPr>
        <p:spPr bwMode="auto">
          <a:xfrm>
            <a:off x="0" y="862330"/>
            <a:ext cx="9144000" cy="63023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13500000" algn="ctr" rotWithShape="0">
              <a:srgbClr val="008080"/>
            </a:outerShdw>
          </a:effectLst>
        </p:spPr>
        <p:txBody>
          <a:bodyPr anchor="ctr" anchorCtr="1"/>
          <a:lstStyle/>
          <a:p>
            <a:pPr algn="ctr">
              <a:defRPr/>
            </a:pPr>
            <a:r>
              <a:rPr lang="ru-RU" b="1" dirty="0"/>
              <a:t>Направления развития проекта</a:t>
            </a:r>
            <a:r>
              <a:rPr lang="ru-RU" b="1" dirty="0" smtClean="0"/>
              <a:t>: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3154681"/>
            <a:ext cx="3794760" cy="9601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  <a:t>Отработка модели психологического сопровождения учителей  15 </a:t>
            </a:r>
            <a:r>
              <a:rPr lang="ru-RU" altLang="ru-RU" sz="1400" dirty="0" err="1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  <a:t>МОО</a:t>
            </a:r>
            <a:r>
              <a:rPr lang="ru-RU" altLang="ru-RU" sz="1400" dirty="0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  <a:t> по работе с  детьми-сиротами и детьми, оставшимися без попечения родителей.</a:t>
            </a:r>
          </a:p>
          <a:p>
            <a:pPr algn="ctr" eaLnBrk="0" hangingPunct="0">
              <a:defRPr/>
            </a:pPr>
            <a:endParaRPr lang="ru-RU" sz="1200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8680" y="3169921"/>
            <a:ext cx="3992880" cy="9143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altLang="ru-RU" sz="1400" dirty="0" smtClean="0">
              <a:solidFill>
                <a:schemeClr val="tx1"/>
              </a:solidFill>
              <a:latin typeface="Arial" charset="0"/>
              <a:ea typeface="Calibri" pitchFamily="34" charset="0"/>
              <a:cs typeface="Arial" charset="0"/>
            </a:endParaRPr>
          </a:p>
          <a:p>
            <a:pPr algn="ctr" eaLnBrk="0" hangingPunct="0"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  <a:t>Периодическая организация повышения квалификации педагогов  </a:t>
            </a:r>
            <a:r>
              <a:rPr lang="ru-RU" altLang="ru-RU" sz="1400" dirty="0" err="1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  <a:t>МОО</a:t>
            </a:r>
            <a:r>
              <a:rPr lang="ru-RU" altLang="ru-RU" sz="1400" dirty="0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  <a:t> по вопросам обучения и воспитания детей-сирот, детей, оставшихся без попечения родителей.</a:t>
            </a:r>
          </a:p>
          <a:p>
            <a:pPr algn="ctr" eaLnBrk="0" hangingPunct="0">
              <a:defRPr/>
            </a:pPr>
            <a:endParaRPr lang="ru-RU" sz="1200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7720" y="3130932"/>
            <a:ext cx="34442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altLang="ru-RU" sz="1400" dirty="0" smtClean="0">
                <a:solidFill>
                  <a:srgbClr val="39302A"/>
                </a:solidFill>
                <a:ea typeface="Calibri" pitchFamily="34" charset="0"/>
                <a:cs typeface="Arial" charset="0"/>
              </a:rPr>
              <a:t>.</a:t>
            </a:r>
            <a:endParaRPr lang="ru-RU" altLang="ru-RU" sz="1400" dirty="0">
              <a:solidFill>
                <a:srgbClr val="39302A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5280" y="1569720"/>
            <a:ext cx="8534400" cy="13258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altLang="ru-RU" sz="1400" dirty="0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  <a:t>Повышение профессиональной компетентности педагогических работников </a:t>
            </a:r>
          </a:p>
          <a:p>
            <a:pPr lvl="0" algn="ctr"/>
            <a:r>
              <a:rPr lang="ru-RU" altLang="ru-RU" sz="1400" dirty="0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  <a:t>Профессиональные запросы педагогов:</a:t>
            </a:r>
          </a:p>
          <a:p>
            <a:pPr marL="285750" lvl="0" indent="-201613" algn="just">
              <a:buFont typeface="Arial" panose="020B0604020202020204" pitchFamily="34" charset="0"/>
              <a:buChar char="‒"/>
            </a:pPr>
            <a:r>
              <a:rPr lang="ru-RU" altLang="ru-RU" sz="1400" dirty="0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  <a:t>Практическая отработка методов и приемов работы учителя с детьми,  испытывающими трудности в поведении и обучении.</a:t>
            </a:r>
          </a:p>
          <a:p>
            <a:pPr marL="285750" lvl="0" indent="-201613" algn="just">
              <a:spcBef>
                <a:spcPts val="600"/>
              </a:spcBef>
              <a:buFont typeface="Arial" panose="020B0604020202020204" pitchFamily="34" charset="0"/>
              <a:buChar char="‒"/>
            </a:pPr>
            <a:r>
              <a:rPr lang="ru-RU" altLang="ru-RU" sz="1400" dirty="0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  <a:t>Коррекция поведения учителя в реальных ситуациях взаимодействия в детьми-сиротами и детьми, оставшимися без попечения родителей.</a:t>
            </a:r>
            <a:endParaRPr lang="ru-RU" altLang="ru-RU" sz="1400" dirty="0">
              <a:solidFill>
                <a:schemeClr val="tx1"/>
              </a:solidFill>
              <a:latin typeface="Arial" charset="0"/>
              <a:ea typeface="Calibri" pitchFamily="34" charset="0"/>
              <a:cs typeface="Arial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895600" y="2910840"/>
            <a:ext cx="1844040" cy="2438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709160" y="2910840"/>
            <a:ext cx="1874520" cy="259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274320" y="4404360"/>
            <a:ext cx="8549640" cy="518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altLang="ru-RU" sz="1400" dirty="0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  <a:t>Повышение эффективности взаимодействия специалистов </a:t>
            </a:r>
            <a:r>
              <a:rPr lang="ru-RU" altLang="ru-RU" sz="1400" dirty="0" err="1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  <a:t>МОО</a:t>
            </a:r>
            <a:r>
              <a:rPr lang="ru-RU" altLang="ru-RU" sz="1400" dirty="0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  <a:t> и </a:t>
            </a:r>
            <a:r>
              <a:rPr lang="ru-RU" altLang="ru-RU" sz="1400" dirty="0" err="1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  <a:t>интернатных</a:t>
            </a:r>
            <a:r>
              <a:rPr lang="ru-RU" altLang="ru-RU" sz="1400" dirty="0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  <a:t> учреждений </a:t>
            </a:r>
            <a:endParaRPr lang="ru-RU" altLang="ru-RU" sz="1400" dirty="0">
              <a:solidFill>
                <a:schemeClr val="tx1"/>
              </a:solidFill>
              <a:latin typeface="Arial" charset="0"/>
              <a:ea typeface="Calibri" pitchFamily="34" charset="0"/>
              <a:cs typeface="Arial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81000" y="5212080"/>
            <a:ext cx="3048000" cy="11734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altLang="ru-RU" sz="1400" dirty="0" smtClean="0">
              <a:solidFill>
                <a:schemeClr val="tx1"/>
              </a:solidFill>
              <a:latin typeface="Arial" charset="0"/>
              <a:ea typeface="Calibri" pitchFamily="34" charset="0"/>
              <a:cs typeface="Arial" charset="0"/>
            </a:endParaRPr>
          </a:p>
          <a:p>
            <a:pPr algn="ctr" eaLnBrk="0" hangingPunct="0"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  <a:t>Участие  представителей </a:t>
            </a:r>
            <a:r>
              <a:rPr lang="ru-RU" altLang="ru-RU" sz="1400" dirty="0" err="1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  <a:t>интернатных</a:t>
            </a:r>
            <a:r>
              <a:rPr lang="ru-RU" altLang="ru-RU" sz="1400" dirty="0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  <a:t> учреждений в работе Педагогического совета, Совета профилактики </a:t>
            </a:r>
            <a:r>
              <a:rPr lang="ru-RU" altLang="ru-RU" sz="1400" dirty="0" err="1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  <a:t>МОО</a:t>
            </a:r>
            <a:endParaRPr lang="ru-RU" altLang="ru-RU" sz="1400" dirty="0" smtClean="0">
              <a:solidFill>
                <a:schemeClr val="tx1"/>
              </a:solidFill>
              <a:latin typeface="Arial" charset="0"/>
              <a:ea typeface="Calibri" pitchFamily="34" charset="0"/>
              <a:cs typeface="Arial" charset="0"/>
            </a:endParaRPr>
          </a:p>
          <a:p>
            <a:pPr algn="ctr" eaLnBrk="0" hangingPunct="0">
              <a:defRPr/>
            </a:pPr>
            <a:endParaRPr lang="ru-RU" altLang="ru-RU" sz="1400" dirty="0" smtClean="0">
              <a:solidFill>
                <a:schemeClr val="tx1"/>
              </a:solidFill>
              <a:latin typeface="Arial" charset="0"/>
              <a:ea typeface="Calibri" pitchFamily="34" charset="0"/>
              <a:cs typeface="Arial" charset="0"/>
            </a:endParaRPr>
          </a:p>
          <a:p>
            <a:pPr algn="ctr" eaLnBrk="0" hangingPunct="0">
              <a:defRPr/>
            </a:pPr>
            <a:endParaRPr lang="ru-RU" sz="1200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840480" y="5135879"/>
            <a:ext cx="4977384" cy="15392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  <a:t>Введение практики проведения  рабочих совещаний на уровне руководства школ и детских домов по вопросам психолого-педагогического сопровождения детей-сирот и детей, оставшихся без попечения родителей.  Совместное подведение итогов учебного года, выявление проблем и планирование совместной работы по их решению</a:t>
            </a:r>
            <a:endParaRPr lang="ru-RU" altLang="ru-RU" sz="1400" dirty="0">
              <a:solidFill>
                <a:schemeClr val="tx1"/>
              </a:solidFill>
              <a:latin typeface="Arial" charset="0"/>
              <a:ea typeface="Calibri" pitchFamily="34" charset="0"/>
              <a:cs typeface="Arial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5379720" y="4892040"/>
            <a:ext cx="1295400" cy="213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2773680" y="4922520"/>
            <a:ext cx="1478280" cy="259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ubtitle 12" descr="444444"/>
          <p:cNvSpPr txBox="1">
            <a:spLocks/>
          </p:cNvSpPr>
          <p:nvPr/>
        </p:nvSpPr>
        <p:spPr bwMode="auto">
          <a:xfrm>
            <a:off x="0" y="808038"/>
            <a:ext cx="9144000" cy="5334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13500000" algn="ctr" rotWithShape="0">
              <a:srgbClr val="008080"/>
            </a:outerShdw>
          </a:effectLst>
        </p:spPr>
        <p:txBody>
          <a:bodyPr anchor="ctr" anchorCtr="1"/>
          <a:lstStyle/>
          <a:p>
            <a:pPr algn="ctr">
              <a:lnSpc>
                <a:spcPct val="80000"/>
              </a:lnSpc>
              <a:spcBef>
                <a:spcPts val="1000"/>
              </a:spcBef>
              <a:buFont typeface="Arial" charset="0"/>
              <a:buNone/>
              <a:defRPr/>
            </a:pPr>
            <a:endParaRPr lang="en-US" altLang="ru-RU" sz="2400" b="1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966788" y="3457575"/>
            <a:ext cx="71580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>
                <a:latin typeface="Arial Black" pitchFamily="34" charset="0"/>
              </a:rPr>
              <a:t>Бригида О.Ю., начальник управления образования администрации МО ГО «Сыктывкар»</a:t>
            </a:r>
          </a:p>
          <a:p>
            <a:pPr eaLnBrk="1" hangingPunct="1"/>
            <a:r>
              <a:rPr lang="ru-RU" altLang="ru-RU">
                <a:latin typeface="Arial Black" pitchFamily="34" charset="0"/>
              </a:rPr>
              <a:t>тел. 24-37-52, </a:t>
            </a:r>
            <a:r>
              <a:rPr lang="en-US" altLang="ru-RU">
                <a:latin typeface="Arial Black" pitchFamily="34" charset="0"/>
              </a:rPr>
              <a:t> e- mail</a:t>
            </a:r>
            <a:r>
              <a:rPr lang="ru-RU" altLang="ru-RU">
                <a:latin typeface="Arial Black" pitchFamily="34" charset="0"/>
              </a:rPr>
              <a:t>:</a:t>
            </a:r>
            <a:r>
              <a:rPr lang="en-US" altLang="ru-RU">
                <a:latin typeface="Arial Black" pitchFamily="34" charset="0"/>
              </a:rPr>
              <a:t> uo@syktyvkar.komi.com</a:t>
            </a:r>
            <a:endParaRPr lang="ru-RU" altLang="ru-RU">
              <a:latin typeface="Arial Black" pitchFamily="34" charset="0"/>
            </a:endParaRP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1697038" y="2698750"/>
            <a:ext cx="5741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>
                <a:solidFill>
                  <a:srgbClr val="002060"/>
                </a:solidFill>
                <a:latin typeface="Arial Black" pitchFamily="34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ubtitle 12" descr="444444"/>
          <p:cNvSpPr txBox="1">
            <a:spLocks/>
          </p:cNvSpPr>
          <p:nvPr/>
        </p:nvSpPr>
        <p:spPr bwMode="auto">
          <a:xfrm>
            <a:off x="0" y="844550"/>
            <a:ext cx="9144000" cy="5334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13500000" algn="ctr" rotWithShape="0">
              <a:srgbClr val="008080"/>
            </a:outerShdw>
          </a:effectLst>
        </p:spPr>
        <p:txBody>
          <a:bodyPr anchor="ctr" anchorCtr="1"/>
          <a:lstStyle/>
          <a:p>
            <a:pPr indent="449263" algn="just">
              <a:defRPr/>
            </a:pPr>
            <a:r>
              <a:rPr lang="ru-RU" b="1" dirty="0">
                <a:latin typeface="Arial Black" panose="020B0A04020102020204" pitchFamily="34" charset="0"/>
                <a:ea typeface="Calibri" pitchFamily="34" charset="0"/>
                <a:cs typeface="Arial" pitchFamily="34" charset="0"/>
              </a:rPr>
              <a:t>Цели и ожидаемые результаты проекта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2563" y="1377950"/>
            <a:ext cx="8669337" cy="12557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b="1" dirty="0">
                <a:latin typeface="Arial" pitchFamily="34" charset="0"/>
                <a:ea typeface="Calibri" pitchFamily="34" charset="0"/>
                <a:cs typeface="Arial" pitchFamily="34" charset="0"/>
              </a:rPr>
              <a:t>Характерные особенности детей-сирот и детей, оставшихся без попечения родителей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: 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низкий уровень социальных навыков; повышенный уровень тревожности,  низкая учебная мотивация; уклонение их от посещения общеобразовательных организаций; сложность выстраивания межличностных отношений с детьми в классе, </a:t>
            </a:r>
            <a:r>
              <a:rPr lang="ru-RU" sz="1400" dirty="0">
                <a:latin typeface="Arial" pitchFamily="34" charset="0"/>
                <a:ea typeface="Calibri" pitchFamily="34" charset="0"/>
                <a:cs typeface="Arial" pitchFamily="34" charset="0"/>
              </a:rPr>
              <a:t>затруднения в ориентации в системе школьной поддержки; затруднения в самостоятельной организации школьной жизни.</a:t>
            </a:r>
            <a:endParaRPr lang="ru-RU" sz="1400" dirty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23291" y="2762106"/>
            <a:ext cx="6167438" cy="8286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b="1" dirty="0">
                <a:latin typeface="Arial" pitchFamily="34" charset="0"/>
                <a:ea typeface="Calibri" pitchFamily="34" charset="0"/>
                <a:cs typeface="Arial" pitchFamily="34" charset="0"/>
              </a:rPr>
              <a:t>Профессиональные затруднения педагогов в </a:t>
            </a:r>
            <a:r>
              <a:rPr lang="ru-RU" sz="1400" dirty="0">
                <a:latin typeface="Arial" pitchFamily="34" charset="0"/>
                <a:ea typeface="Calibri" pitchFamily="34" charset="0"/>
                <a:cs typeface="Arial" pitchFamily="34" charset="0"/>
              </a:rPr>
              <a:t>выборе и реализации эффективных форм, методов и приемов психолого-педагогического взаимодействия с детьми, активизации их учебной деятельности, выстраиванию конструктивных межличностных отношений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82563" y="3770142"/>
            <a:ext cx="8716962" cy="5462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Цель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проекта: повышение психолого-педагогической компетентности педагогических работников в области воспитания и обучения детей-сирот и их успешной школьной адаптации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5263" y="4383088"/>
            <a:ext cx="8766175" cy="24749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Ожидаемые результаты проекта:</a:t>
            </a:r>
          </a:p>
          <a:p>
            <a:pPr marL="450850" indent="-184150" algn="just">
              <a:buFont typeface="Arial" panose="020B0604020202020204" pitchFamily="34" charset="0"/>
              <a:buChar char="‒"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Освоение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педагогами практических методов и технологий работы с детьми-сиротами и детьми, оставшимися без попечения родителей, по их адаптации и мотивации к обучению, по созданию благоприятного психологического климата в детских коллективах, выстраиванию педагогического поведения в проблемных ситуациях межличностных взаимоотношений с детьми и специалистами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интернатных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учреждений.</a:t>
            </a:r>
          </a:p>
          <a:p>
            <a:pPr algn="just">
              <a:defRPr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Показатели эффективности:</a:t>
            </a:r>
          </a:p>
          <a:p>
            <a:pPr marL="455613" indent="-188913" algn="just">
              <a:buFont typeface="Arial" panose="020B0604020202020204" pitchFamily="34" charset="0"/>
              <a:buChar char="‒"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Повышение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уровня профессиональной психолого-педагогической компетентности у 80%  участников проекта;</a:t>
            </a:r>
          </a:p>
          <a:p>
            <a:pPr marL="455613" indent="-188913" algn="just">
              <a:buFont typeface="Arial" panose="020B0604020202020204" pitchFamily="34" charset="0"/>
              <a:buChar char="‒"/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Сокращение 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количества самовольных уходов, отчислений их муниципальных общеобразовательных организаций воспитанников ГУ РК «Детский дои им. А.А. </a:t>
            </a:r>
            <a:r>
              <a:rPr lang="ru-R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Католикова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ubtitle 12" descr="444444"/>
          <p:cNvSpPr txBox="1">
            <a:spLocks/>
          </p:cNvSpPr>
          <p:nvPr/>
        </p:nvSpPr>
        <p:spPr bwMode="auto">
          <a:xfrm>
            <a:off x="0" y="808038"/>
            <a:ext cx="9144000" cy="5334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13500000" algn="ctr" rotWithShape="0">
              <a:srgbClr val="008080"/>
            </a:outerShdw>
          </a:effectLst>
        </p:spPr>
        <p:txBody>
          <a:bodyPr anchor="ctr" anchorCtr="1"/>
          <a:lstStyle/>
          <a:p>
            <a:pPr>
              <a:defRPr/>
            </a:pPr>
            <a:r>
              <a:rPr lang="ru-RU" b="1" dirty="0">
                <a:latin typeface="Arial" pitchFamily="34" charset="0"/>
              </a:rPr>
              <a:t>Организационные механизмы участия в проекте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7038" y="1519238"/>
            <a:ext cx="8339137" cy="18145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</a:rPr>
              <a:t>Приказы управления образования администрации МО ГО «Сыктывкар»:</a:t>
            </a:r>
          </a:p>
          <a:p>
            <a:pPr marL="450850" indent="-184150" algn="just">
              <a:buFont typeface="Arial" panose="020B0604020202020204" pitchFamily="34" charset="0"/>
              <a:buChar char="‒"/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</a:rPr>
              <a:t>от 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</a:rPr>
              <a:t>25.07.2018 № 634 «Об участии в реализации проекта «Психолого-педагогическое и методическое сопровождение педагогических работников в муниципальных общеобразовательных организаций и государственных организаций, в которых обучаются, воспитываются дети – сироты и дети, оставшиеся без попечения родителей» в 2018-2019 учебном году» .</a:t>
            </a:r>
          </a:p>
          <a:p>
            <a:pPr marL="450850" indent="-184150" algn="just">
              <a:buFont typeface="Arial" panose="020B0604020202020204" pitchFamily="34" charset="0"/>
              <a:buChar char="‒"/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</a:rPr>
              <a:t>от 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</a:rPr>
              <a:t>14. 09. 2018 № 710 «Об участии муниципальных образовательных организаций в семинарах «В класс пришел ребенок-сирота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</a:rPr>
              <a:t>».</a:t>
            </a:r>
            <a:endParaRPr lang="ru-RU" sz="14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400" y="3705225"/>
            <a:ext cx="4359275" cy="1569660"/>
          </a:xfrm>
          <a:prstGeom prst="rect">
            <a:avLst/>
          </a:prstGeom>
          <a:solidFill>
            <a:srgbClr val="ECFEF5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11.08.2019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– Рабочее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совещание с участниками проекта с целью определения приоритетов по реализации проекта и психолого-педагогических проблемных «зон» образовательных учреждений, участников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проекта.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67325" y="3689350"/>
            <a:ext cx="3571875" cy="1569660"/>
          </a:xfrm>
          <a:prstGeom prst="rect">
            <a:avLst/>
          </a:prstGeom>
          <a:solidFill>
            <a:srgbClr val="ECFEF5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1">
            <a:noAutofit/>
          </a:bodyPr>
          <a:lstStyle/>
          <a:p>
            <a:pPr algn="ctr">
              <a:defRPr/>
            </a:pP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График 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реализации курсов повышения квалификации педагогов муниципальных образовательных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организаций, участвующих в  проекте </a:t>
            </a:r>
          </a:p>
          <a:p>
            <a:pPr algn="ctr">
              <a:defRPr/>
            </a:pP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15 МОО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6113" y="5668962"/>
            <a:ext cx="7851775" cy="478619"/>
          </a:xfrm>
          <a:prstGeom prst="rect">
            <a:avLst/>
          </a:prstGeom>
          <a:solidFill>
            <a:srgbClr val="ECFEF5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1">
            <a:noAutofit/>
          </a:bodyPr>
          <a:lstStyle/>
          <a:p>
            <a:pPr algn="ctr">
              <a:defRPr/>
            </a:pP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План сопровождения реализации проекта на муниципальном уровне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646363" y="3328988"/>
            <a:ext cx="1449387" cy="328612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608638" y="3328988"/>
            <a:ext cx="1438275" cy="304800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4827588" y="3328988"/>
            <a:ext cx="12700" cy="2290762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12" descr="444444"/>
          <p:cNvSpPr txBox="1">
            <a:spLocks/>
          </p:cNvSpPr>
          <p:nvPr/>
        </p:nvSpPr>
        <p:spPr bwMode="auto">
          <a:xfrm>
            <a:off x="0" y="808038"/>
            <a:ext cx="9144000" cy="5334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13500000" algn="ctr" rotWithShape="0">
              <a:srgbClr val="008080"/>
            </a:outerShdw>
          </a:effectLst>
        </p:spPr>
        <p:txBody>
          <a:bodyPr anchor="ctr" anchorCtr="1"/>
          <a:lstStyle/>
          <a:p>
            <a:pPr algn="ctr">
              <a:lnSpc>
                <a:spcPct val="8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altLang="ru-RU" b="1" dirty="0">
                <a:solidFill>
                  <a:srgbClr val="000000"/>
                </a:solidFill>
                <a:latin typeface="Arial Black" pitchFamily="34" charset="0"/>
              </a:rPr>
              <a:t>Реализация проекта</a:t>
            </a:r>
            <a:endParaRPr lang="en-US" altLang="ru-RU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5508" y="1415563"/>
            <a:ext cx="8897815" cy="11517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ГОУ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РК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РЦО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>
              <a:defRPr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Реализация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программы повышения квалификации  «Психолого-педагогические приемы эффективного взаимодействия с детьми-сиротами»</a:t>
            </a:r>
          </a:p>
          <a:p>
            <a:pPr algn="ctr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на базе 15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муниципальных общеобразовательных организаций, </a:t>
            </a:r>
          </a:p>
          <a:p>
            <a:pPr algn="ctr">
              <a:defRPr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детских домов и школ-интернатов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4470" y="2682240"/>
            <a:ext cx="4946650" cy="1893253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 </a:t>
            </a:r>
            <a:r>
              <a:rPr lang="ru-RU" sz="14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«</a:t>
            </a:r>
            <a:r>
              <a:rPr lang="ru-RU" sz="1400" b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ЦППМиСП</a:t>
            </a:r>
            <a:r>
              <a:rPr lang="ru-RU" sz="14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г. Сыктывкара: </a:t>
            </a:r>
            <a:endParaRPr lang="ru-RU" sz="1400" b="1" dirty="0" smtClean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sz="1400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закрепление педагога-психолога  Центра в качестве консультанта по работе с «трудными» детьми;</a:t>
            </a:r>
            <a:endParaRPr lang="ru-RU" sz="1400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sz="800" dirty="0" smtClean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sz="1400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проведение </a:t>
            </a:r>
            <a:r>
              <a:rPr lang="ru-RU" sz="14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 семинаров для руководителей муниципальных образовательных организаций, педагогов, педагогов-психологов, социальных педагогов, работающих с детьми-сиротами, детьми, оставшимися без попечения </a:t>
            </a:r>
            <a:r>
              <a:rPr lang="ru-RU" sz="1400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родителей:</a:t>
            </a:r>
            <a:endParaRPr lang="ru-RU" sz="1400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333999" y="2687638"/>
            <a:ext cx="3432175" cy="1853882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</a:t>
            </a:r>
            <a:r>
              <a:rPr lang="ru-RU" sz="14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«</a:t>
            </a:r>
            <a:r>
              <a:rPr lang="ru-RU" sz="1400" b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ЦППМиСП</a:t>
            </a:r>
            <a:r>
              <a:rPr lang="ru-RU" sz="14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г. Сыктывкара: </a:t>
            </a:r>
          </a:p>
          <a:p>
            <a:pPr algn="just">
              <a:defRPr/>
            </a:pPr>
            <a:endParaRPr lang="ru-RU" sz="800" dirty="0" smtClean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sz="1400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-проведение </a:t>
            </a:r>
            <a:r>
              <a:rPr lang="ru-RU" sz="14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бесед, групповых консультации, занятий с элементами </a:t>
            </a:r>
            <a:r>
              <a:rPr lang="ru-RU" sz="1400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тренинга, направленных </a:t>
            </a:r>
            <a:r>
              <a:rPr lang="ru-RU" sz="14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повышение правовой культуры детей-сирот и детей, оставшихся без попечения родителей по темам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9393" y="4717928"/>
            <a:ext cx="4931727" cy="1941952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01613" algn="just">
              <a:buFont typeface="Arial" panose="020B0604020202020204" pitchFamily="34" charset="0"/>
              <a:buChar char="‒"/>
              <a:defRPr/>
            </a:pPr>
            <a:r>
              <a:rPr lang="ru-RU" sz="1400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семинар </a:t>
            </a:r>
            <a:r>
              <a:rPr lang="ru-RU" sz="14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«Юридическая ответственность педагогов» (СОШ №№ 21, 28, </a:t>
            </a:r>
            <a:r>
              <a:rPr lang="ru-RU" sz="1400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7, 43. </a:t>
            </a:r>
            <a:r>
              <a:rPr lang="ru-RU" sz="14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Охват </a:t>
            </a:r>
            <a:r>
              <a:rPr lang="ru-RU" sz="1400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-143 педагога).</a:t>
            </a:r>
            <a:endParaRPr lang="ru-RU" sz="1400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01613" algn="just">
              <a:buFont typeface="Arial" panose="020B0604020202020204" pitchFamily="34" charset="0"/>
              <a:buChar char="‒"/>
              <a:defRPr/>
            </a:pPr>
            <a:r>
              <a:rPr lang="ru-RU" sz="14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семинар «Организация работы с детьми с </a:t>
            </a:r>
            <a:r>
              <a:rPr lang="ru-RU" sz="1400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девиантным</a:t>
            </a:r>
            <a:r>
              <a:rPr lang="ru-RU" sz="14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поведением» (НОШ № 37, СОШ </a:t>
            </a:r>
            <a:r>
              <a:rPr lang="ru-RU" sz="1400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№№ 26</a:t>
            </a:r>
            <a:r>
              <a:rPr lang="ru-RU" sz="14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36, 3, 15,7. Охват </a:t>
            </a:r>
            <a:r>
              <a:rPr lang="ru-RU" sz="1400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-154 </a:t>
            </a:r>
            <a:r>
              <a:rPr lang="ru-RU" sz="14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педагога. </a:t>
            </a:r>
          </a:p>
          <a:p>
            <a:pPr marL="285750" indent="-201613" algn="just">
              <a:buFont typeface="Arial" panose="020B0604020202020204" pitchFamily="34" charset="0"/>
              <a:buChar char="‒"/>
              <a:defRPr/>
            </a:pPr>
            <a:r>
              <a:rPr lang="ru-RU" sz="14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«Правовые аспекты профилактики </a:t>
            </a:r>
            <a:r>
              <a:rPr lang="ru-RU" sz="1400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буллинга</a:t>
            </a:r>
            <a:r>
              <a:rPr lang="ru-RU" sz="14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школьной среде» (НОШ № 37, КНГ, СОШ №№ 16</a:t>
            </a:r>
            <a:r>
              <a:rPr lang="ru-RU" sz="1400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1, 38, 9, 4</a:t>
            </a:r>
            <a:r>
              <a:rPr lang="ru-RU" sz="14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социальные педагоги МОО г. Сыктывкара. </a:t>
            </a:r>
            <a:r>
              <a:rPr lang="ru-RU" sz="1400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Охват -309 </a:t>
            </a:r>
            <a:r>
              <a:rPr lang="ru-RU" sz="14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4961" y="4693920"/>
            <a:ext cx="3408044" cy="1937824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65125" indent="-182563" eaLnBrk="0" hangingPunct="0">
              <a:buFont typeface="Arial" panose="020B0604020202020204" pitchFamily="34" charset="0"/>
              <a:buChar char="‒"/>
              <a:defRPr/>
            </a:pPr>
            <a:r>
              <a:rPr lang="ru-RU" sz="1400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 </a:t>
            </a:r>
            <a:r>
              <a:rPr lang="ru-RU" sz="14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РК «Детский дом им. А.А. </a:t>
            </a:r>
            <a:r>
              <a:rPr lang="ru-RU" sz="1400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Католикова</a:t>
            </a:r>
            <a:r>
              <a:rPr lang="ru-RU" sz="14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  <a:r>
              <a:rPr lang="ru-RU" sz="1400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Охват </a:t>
            </a:r>
            <a:r>
              <a:rPr lang="ru-RU" sz="14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 </a:t>
            </a:r>
            <a:r>
              <a:rPr lang="ru-RU" sz="1400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воспитанников</a:t>
            </a:r>
            <a:r>
              <a:rPr lang="ru-RU" sz="14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65125" indent="-182563" eaLnBrk="0" hangingPunct="0">
              <a:spcBef>
                <a:spcPts val="600"/>
              </a:spcBef>
              <a:buFont typeface="Arial" panose="020B0604020202020204" pitchFamily="34" charset="0"/>
              <a:buChar char="‒"/>
              <a:defRPr/>
            </a:pPr>
            <a:r>
              <a:rPr lang="ru-RU" sz="1400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 </a:t>
            </a:r>
            <a:r>
              <a:rPr lang="ru-RU" sz="14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РК «Детский дом </a:t>
            </a:r>
            <a:r>
              <a:rPr lang="ru-RU" sz="1400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3».</a:t>
            </a:r>
            <a:br>
              <a:rPr lang="ru-RU" sz="1400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Охват 30 </a:t>
            </a:r>
            <a:r>
              <a:rPr lang="ru-RU" sz="14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воспитанников.</a:t>
            </a:r>
          </a:p>
          <a:p>
            <a:pPr marL="365125" indent="-182563" eaLnBrk="0" hangingPunct="0">
              <a:spcBef>
                <a:spcPts val="600"/>
              </a:spcBef>
              <a:buFont typeface="Arial" panose="020B0604020202020204" pitchFamily="34" charset="0"/>
              <a:buChar char="‒"/>
              <a:defRPr/>
            </a:pPr>
            <a:r>
              <a:rPr lang="ru-RU" sz="1400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 </a:t>
            </a:r>
            <a:r>
              <a:rPr lang="ru-RU" sz="14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РК «Детский дом </a:t>
            </a:r>
            <a:r>
              <a:rPr lang="ru-RU" sz="1400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1».</a:t>
            </a:r>
            <a:br>
              <a:rPr lang="ru-RU" sz="1400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Охват 30 </a:t>
            </a:r>
            <a:r>
              <a:rPr lang="ru-RU" sz="14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воспитанников.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ubtitle 12" descr="444444"/>
          <p:cNvSpPr txBox="1">
            <a:spLocks/>
          </p:cNvSpPr>
          <p:nvPr/>
        </p:nvSpPr>
        <p:spPr bwMode="auto">
          <a:xfrm>
            <a:off x="0" y="820738"/>
            <a:ext cx="9144000" cy="5334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13500000" algn="ctr" rotWithShape="0">
              <a:srgbClr val="008080"/>
            </a:outerShdw>
          </a:effectLst>
        </p:spPr>
        <p:txBody>
          <a:bodyPr anchor="ctr" anchorCtr="1"/>
          <a:lstStyle/>
          <a:p>
            <a:pPr algn="ctr">
              <a:lnSpc>
                <a:spcPct val="8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altLang="ru-RU" b="1" dirty="0">
                <a:solidFill>
                  <a:srgbClr val="000000"/>
                </a:solidFill>
                <a:latin typeface="Arial Black" pitchFamily="34" charset="0"/>
              </a:rPr>
              <a:t>Реализация проекта</a:t>
            </a:r>
            <a:endParaRPr lang="en-US" altLang="ru-RU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0417" y="1354137"/>
            <a:ext cx="8570976" cy="3175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Разработаны методические рекомендации и алгоритм действий для педагогов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МОО</a:t>
            </a:r>
            <a:br>
              <a:rPr lang="ru-RU" sz="14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по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работе с детьми-сиротами по фактам самовольного ухода из муниципальных образовательных организаций.  </a:t>
            </a:r>
          </a:p>
          <a:p>
            <a:pPr>
              <a:defRPr/>
            </a:pPr>
            <a:endParaRPr lang="ru-RU" sz="1400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>
              <a:defRPr/>
            </a:pPr>
            <a:endParaRPr lang="ru-RU" sz="1400" dirty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Алгоритм включает все необходимые действия педагогов в соответствии с требованиями действующих законов : </a:t>
            </a:r>
          </a:p>
          <a:p>
            <a:pPr marL="369888" indent="-187325">
              <a:spcBef>
                <a:spcPts val="600"/>
              </a:spcBef>
              <a:buFont typeface="Arial" panose="020B0604020202020204" pitchFamily="34" charset="0"/>
              <a:buChar char="‒"/>
              <a:defRPr/>
            </a:pPr>
            <a:r>
              <a:rPr lang="ru-RU" sz="14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Федерального закона от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29.12.2012 </a:t>
            </a:r>
            <a:r>
              <a:rPr lang="ru-RU" sz="14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№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273-ФЗ </a:t>
            </a:r>
            <a:r>
              <a:rPr lang="ru-RU" sz="14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«Об образовании в Российской Федерации», </a:t>
            </a:r>
          </a:p>
          <a:p>
            <a:pPr marL="369888" indent="-187325">
              <a:spcBef>
                <a:spcPts val="600"/>
              </a:spcBef>
              <a:buFont typeface="Arial" panose="020B0604020202020204" pitchFamily="34" charset="0"/>
              <a:buChar char="‒"/>
              <a:defRPr/>
            </a:pPr>
            <a:r>
              <a:rPr lang="ru-RU" sz="14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Федерального закона от 24.06.1999 №120-ФЗ «Об основах профилактики безнадзорности и правонарушений несовершеннолетних», </a:t>
            </a:r>
          </a:p>
          <a:p>
            <a:pPr marL="369888" indent="-187325">
              <a:spcBef>
                <a:spcPts val="600"/>
              </a:spcBef>
              <a:buFont typeface="Arial" panose="020B0604020202020204" pitchFamily="34" charset="0"/>
              <a:buChar char="‒"/>
              <a:defRPr/>
            </a:pPr>
            <a:r>
              <a:rPr lang="ru-RU" sz="14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Закона Республики Коми от 23.12.2008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№ 148-РЗ </a:t>
            </a:r>
            <a:r>
              <a:rPr lang="ru-RU" sz="14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«О некоторых мерах по профилактике безнадзорности и правонарушений несовершеннолетних в Республике Коми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».</a:t>
            </a:r>
            <a:endParaRPr lang="ru-RU" sz="1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4321" y="4628281"/>
            <a:ext cx="8577072" cy="9219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Разработана и направлена для использования в муниципальных образовательных организациях форма 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индивидуальных карт психолого-педагогического сопровождения детей-сирот, детей, оставшихся без попечения родителей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0416" y="5691953"/>
            <a:ext cx="8570977" cy="801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Мониторинг качества реализации программ повышения квалификации  «Психолого-педагогические приемы эффективного взаимодействия с детьми-сиротами»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ubtitle 12" descr="444444"/>
          <p:cNvSpPr txBox="1">
            <a:spLocks/>
          </p:cNvSpPr>
          <p:nvPr/>
        </p:nvSpPr>
        <p:spPr bwMode="auto">
          <a:xfrm>
            <a:off x="0" y="808038"/>
            <a:ext cx="9144000" cy="63023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13500000" algn="ctr" rotWithShape="0">
              <a:srgbClr val="008080"/>
            </a:outerShdw>
          </a:effectLst>
        </p:spPr>
        <p:txBody>
          <a:bodyPr anchor="ctr" anchorCtr="1"/>
          <a:lstStyle/>
          <a:p>
            <a:pPr indent="449263" algn="just"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Оценка результатов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12" descr="444444"/>
          <p:cNvSpPr txBox="1">
            <a:spLocks/>
          </p:cNvSpPr>
          <p:nvPr/>
        </p:nvSpPr>
        <p:spPr bwMode="auto">
          <a:xfrm>
            <a:off x="0" y="1859598"/>
            <a:ext cx="9144000" cy="63023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13500000" algn="ctr" rotWithShape="0">
              <a:srgbClr val="008080"/>
            </a:outerShdw>
          </a:effectLst>
        </p:spPr>
        <p:txBody>
          <a:bodyPr anchor="ctr" anchorCtr="1"/>
          <a:lstStyle/>
          <a:p>
            <a:pPr indent="449263" algn="just">
              <a:defRPr/>
            </a:pPr>
            <a:r>
              <a:rPr lang="ru-RU" dirty="0" smtClean="0">
                <a:ea typeface="Calibri" pitchFamily="34" charset="0"/>
                <a:cs typeface="Arial" charset="0"/>
              </a:rPr>
              <a:t>Оценка  педагогами качества реализации курсов повышения квалификации</a:t>
            </a:r>
          </a:p>
          <a:p>
            <a:pPr indent="449263" algn="just">
              <a:defRPr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12" descr="444444"/>
          <p:cNvSpPr txBox="1">
            <a:spLocks/>
          </p:cNvSpPr>
          <p:nvPr/>
        </p:nvSpPr>
        <p:spPr bwMode="auto">
          <a:xfrm>
            <a:off x="243840" y="2926080"/>
            <a:ext cx="2743200" cy="246888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13500000" algn="ctr" rotWithShape="0">
              <a:srgbClr val="008080"/>
            </a:outerShdw>
          </a:effectLst>
        </p:spPr>
        <p:txBody>
          <a:bodyPr anchor="ctr" anchorCtr="1"/>
          <a:lstStyle/>
          <a:p>
            <a:pPr indent="449263" algn="ctr">
              <a:defRPr/>
            </a:pP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от 78% до 85% педагогов  дали высокую оценку актуальности полученных профессиональных знаний по работе с детьми</a:t>
            </a:r>
          </a:p>
          <a:p>
            <a:pPr indent="449263" algn="just">
              <a:defRPr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itle 12" descr="444444"/>
          <p:cNvSpPr txBox="1">
            <a:spLocks/>
          </p:cNvSpPr>
          <p:nvPr/>
        </p:nvSpPr>
        <p:spPr bwMode="auto">
          <a:xfrm>
            <a:off x="3307080" y="2941320"/>
            <a:ext cx="2682240" cy="245364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13500000" algn="ctr" rotWithShape="0">
              <a:srgbClr val="008080"/>
            </a:outerShdw>
          </a:effectLst>
        </p:spPr>
        <p:txBody>
          <a:bodyPr anchor="ctr" anchorCtr="1"/>
          <a:lstStyle/>
          <a:p>
            <a:pPr algn="ctr">
              <a:defRPr/>
            </a:pP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от 74 до 81%  педагогов отметили </a:t>
            </a:r>
            <a:r>
              <a:rPr lang="ru-RU" dirty="0" smtClean="0"/>
              <a:t>актуальность психолого-педагогических приемов работы с детьми</a:t>
            </a: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449263" algn="just">
              <a:defRPr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12" descr="444444"/>
          <p:cNvSpPr txBox="1">
            <a:spLocks/>
          </p:cNvSpPr>
          <p:nvPr/>
        </p:nvSpPr>
        <p:spPr bwMode="auto">
          <a:xfrm>
            <a:off x="6248400" y="2987040"/>
            <a:ext cx="2636520" cy="240792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13500000" algn="ctr" rotWithShape="0">
              <a:srgbClr val="008080"/>
            </a:outerShdw>
          </a:effectLst>
        </p:spPr>
        <p:txBody>
          <a:bodyPr anchor="ctr" anchorCtr="1"/>
          <a:lstStyle/>
          <a:p>
            <a:pPr indent="449263" algn="ctr">
              <a:defRPr/>
            </a:pP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от 80% до 100%   отметили продуктивность сочетания теоретических материалов с практической отработкой умений</a:t>
            </a:r>
          </a:p>
          <a:p>
            <a:pPr indent="449263" algn="just">
              <a:defRPr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1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Ш 2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079418" y="2915725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5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ubtitle 12" descr="444444"/>
          <p:cNvSpPr txBox="1">
            <a:spLocks/>
          </p:cNvSpPr>
          <p:nvPr/>
        </p:nvSpPr>
        <p:spPr bwMode="auto">
          <a:xfrm>
            <a:off x="0" y="808038"/>
            <a:ext cx="9144000" cy="63023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13500000" algn="ctr" rotWithShape="0">
              <a:srgbClr val="008080"/>
            </a:outerShdw>
          </a:effectLst>
        </p:spPr>
        <p:txBody>
          <a:bodyPr anchor="ctr" anchorCtr="1"/>
          <a:lstStyle/>
          <a:p>
            <a:pPr indent="449263" algn="just"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Оценка результатов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169434"/>
              </p:ext>
            </p:extLst>
          </p:nvPr>
        </p:nvGraphicFramePr>
        <p:xfrm>
          <a:off x="225085" y="2325969"/>
          <a:ext cx="8659837" cy="3968150"/>
        </p:xfrm>
        <a:graphic>
          <a:graphicData uri="http://schemas.openxmlformats.org/drawingml/2006/table">
            <a:tbl>
              <a:tblPr/>
              <a:tblGrid>
                <a:gridCol w="5227400"/>
                <a:gridCol w="1234473"/>
                <a:gridCol w="993600"/>
                <a:gridCol w="1204364"/>
              </a:tblGrid>
              <a:tr h="46576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Показатели</a:t>
                      </a:r>
                      <a:endParaRPr lang="ru-RU" sz="1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651" marR="54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Динамик</a:t>
                      </a:r>
                      <a:r>
                        <a:rPr lang="ru-RU" sz="100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показателей</a:t>
                      </a:r>
                      <a:endParaRPr lang="ru-RU" sz="1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651" marR="54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651" marR="54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651" marR="54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5762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651" marR="54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положительные </a:t>
                      </a:r>
                      <a:r>
                        <a:rPr lang="ru-RU" sz="1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изменения</a:t>
                      </a:r>
                    </a:p>
                  </a:txBody>
                  <a:tcPr marL="54651" marR="54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стабильность</a:t>
                      </a:r>
                      <a:endParaRPr lang="ru-RU" sz="1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651" marR="54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отрицательные </a:t>
                      </a:r>
                      <a:r>
                        <a:rPr lang="ru-RU" sz="1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изменения</a:t>
                      </a:r>
                    </a:p>
                  </a:txBody>
                  <a:tcPr marL="54651" marR="54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802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Создание благоприятного психологического климата в классных коллективах, в которых обучаются дети-сироты и дети, оставшиеся без попечения родителей</a:t>
                      </a:r>
                    </a:p>
                  </a:txBody>
                  <a:tcPr marL="54651" marR="54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МОО</a:t>
                      </a:r>
                      <a:r>
                        <a:rPr lang="ru-RU" sz="11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: 3, 21,15, 38, 43, </a:t>
                      </a:r>
                      <a:endParaRPr lang="ru-RU" sz="11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651" marR="54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МОО</a:t>
                      </a:r>
                      <a:r>
                        <a:rPr lang="ru-RU" sz="11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: 7</a:t>
                      </a:r>
                      <a:endParaRPr lang="ru-RU" sz="11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651" marR="54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11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651" marR="54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35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Включенность детей-сирот во внеурочную жизнь школы</a:t>
                      </a:r>
                    </a:p>
                  </a:txBody>
                  <a:tcPr marL="54651" marR="54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МОО</a:t>
                      </a:r>
                      <a:r>
                        <a:rPr lang="ru-RU" sz="11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: 3, 21,15, 43,</a:t>
                      </a:r>
                      <a:endParaRPr lang="ru-RU" sz="11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651" marR="54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МОО</a:t>
                      </a:r>
                      <a:r>
                        <a:rPr lang="ru-RU" sz="11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: 7, 38</a:t>
                      </a:r>
                      <a:endParaRPr lang="ru-RU" sz="11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651" marR="54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11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651" marR="54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21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Поведение педагогов в проблемных ситуациях межличностного общения с  детьми-сиротами и детьми, оставшимися без попечения родителей</a:t>
                      </a:r>
                    </a:p>
                  </a:txBody>
                  <a:tcPr marL="54651" marR="54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МОО</a:t>
                      </a:r>
                      <a:r>
                        <a:rPr lang="ru-RU" sz="11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: 3, 7, 21, 15, 38, 43</a:t>
                      </a:r>
                      <a:endParaRPr lang="ru-RU" sz="11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651" marR="54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651" marR="54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11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651" marR="54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35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Взаимодействие педагогов и администрации школы со специалистами </a:t>
                      </a:r>
                      <a:r>
                        <a:rPr lang="ru-RU" sz="1100" b="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интернатного</a:t>
                      </a:r>
                      <a:r>
                        <a:rPr lang="ru-RU" sz="11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учреждения</a:t>
                      </a:r>
                    </a:p>
                  </a:txBody>
                  <a:tcPr marL="54651" marR="54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МОО</a:t>
                      </a:r>
                      <a:r>
                        <a:rPr lang="ru-RU" sz="11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: 7, 43</a:t>
                      </a:r>
                      <a:endParaRPr lang="ru-RU" sz="11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651" marR="54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МОО</a:t>
                      </a:r>
                      <a:r>
                        <a:rPr lang="ru-RU" sz="11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: 21, 38</a:t>
                      </a:r>
                      <a:endParaRPr lang="ru-RU" sz="11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651" marR="54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11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651" marR="54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35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Взаимодействие с директором детского дома в решении задач обучения воспитанников в школе</a:t>
                      </a:r>
                    </a:p>
                  </a:txBody>
                  <a:tcPr marL="54651" marR="54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МОО</a:t>
                      </a:r>
                      <a:r>
                        <a:rPr lang="ru-RU" sz="11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: 7, 21,43,</a:t>
                      </a:r>
                      <a:endParaRPr lang="ru-RU" sz="11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651" marR="54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МОО</a:t>
                      </a:r>
                      <a:r>
                        <a:rPr lang="ru-RU" sz="11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: 38</a:t>
                      </a:r>
                      <a:endParaRPr lang="ru-RU" sz="11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651" marR="54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11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651" marR="54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35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Определённость </a:t>
                      </a:r>
                      <a:r>
                        <a:rPr lang="ru-RU" sz="11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системы школьной поддержки детей-сирот и детей, оставшихся без попечения родителей.</a:t>
                      </a:r>
                    </a:p>
                  </a:txBody>
                  <a:tcPr marL="54651" marR="54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МОО</a:t>
                      </a:r>
                      <a:r>
                        <a:rPr lang="ru-RU" sz="11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:</a:t>
                      </a:r>
                      <a:r>
                        <a:rPr lang="ru-RU" sz="1100" b="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1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21, 43,15</a:t>
                      </a:r>
                      <a:endParaRPr lang="ru-RU" sz="11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651" marR="54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МОО: 7, 38</a:t>
                      </a:r>
                      <a:endParaRPr lang="ru-RU" sz="11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651" marR="54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11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651" marR="54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03939" y="1625757"/>
            <a:ext cx="8743540" cy="2923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00" b="1" dirty="0">
                <a:latin typeface="Arial" pitchFamily="34" charset="0"/>
              </a:rPr>
              <a:t>Оценка  результативности проекта директорами общеобразовательных </a:t>
            </a:r>
            <a:r>
              <a:rPr lang="ru-RU" sz="1300" b="1" dirty="0" smtClean="0">
                <a:latin typeface="Arial" pitchFamily="34" charset="0"/>
              </a:rPr>
              <a:t>организаций:</a:t>
            </a:r>
          </a:p>
        </p:txBody>
      </p:sp>
    </p:spTree>
    <p:extLst>
      <p:ext uri="{BB962C8B-B14F-4D97-AF65-F5344CB8AC3E}">
        <p14:creationId xmlns:p14="http://schemas.microsoft.com/office/powerpoint/2010/main" val="343531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ubtitle 12" descr="444444"/>
          <p:cNvSpPr txBox="1">
            <a:spLocks/>
          </p:cNvSpPr>
          <p:nvPr/>
        </p:nvSpPr>
        <p:spPr bwMode="auto">
          <a:xfrm>
            <a:off x="0" y="808038"/>
            <a:ext cx="9144000" cy="63023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13500000" algn="ctr" rotWithShape="0">
              <a:srgbClr val="008080"/>
            </a:outerShdw>
          </a:effectLst>
        </p:spPr>
        <p:txBody>
          <a:bodyPr anchor="ctr" anchorCtr="1"/>
          <a:lstStyle/>
          <a:p>
            <a:pPr algn="ctr"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Оценка результатов проекта: сокращение количества самовольных уходов, положительные изменения в отношении детей к школе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565497"/>
              </p:ext>
            </p:extLst>
          </p:nvPr>
        </p:nvGraphicFramePr>
        <p:xfrm>
          <a:off x="357188" y="2023287"/>
          <a:ext cx="8424862" cy="4487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215"/>
                <a:gridCol w="1825387"/>
                <a:gridCol w="2487340"/>
                <a:gridCol w="1002960"/>
                <a:gridCol w="1002960"/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i="1" dirty="0" err="1" smtClean="0">
                          <a:latin typeface="Arial" pitchFamily="34" charset="0"/>
                          <a:cs typeface="Arial" pitchFamily="34" charset="0"/>
                        </a:rPr>
                        <a:t>МОО</a:t>
                      </a:r>
                      <a:endParaRPr lang="ru-RU" sz="14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6" marB="45726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Arial" pitchFamily="34" charset="0"/>
                          <a:cs typeface="Arial" pitchFamily="34" charset="0"/>
                        </a:rPr>
                        <a:t>Количество детей-сирот, детей, оставшихся без попечения родителей</a:t>
                      </a:r>
                      <a:endParaRPr lang="ru-RU" sz="14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6" marB="45726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latin typeface="Arial" pitchFamily="34" charset="0"/>
                          <a:cs typeface="Arial" pitchFamily="34" charset="0"/>
                        </a:rPr>
                        <a:t>Количество детей с положительной динамикой отношения к школе</a:t>
                      </a:r>
                    </a:p>
                    <a:p>
                      <a:endParaRPr lang="ru-RU" sz="14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6" marB="45726" anchor="ctr"/>
                </a:tc>
                <a:tc gridSpan="2"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Arial" pitchFamily="34" charset="0"/>
                          <a:cs typeface="Arial" pitchFamily="34" charset="0"/>
                        </a:rPr>
                        <a:t>Количество детей, систематически пропускающих занятия</a:t>
                      </a:r>
                      <a:endParaRPr lang="ru-RU" sz="14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6" marB="45726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Arial" pitchFamily="34" charset="0"/>
                          <a:cs typeface="Arial" pitchFamily="34" charset="0"/>
                        </a:rPr>
                        <a:t>Начало года</a:t>
                      </a:r>
                      <a:endParaRPr lang="ru-RU" sz="14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Arial" pitchFamily="34" charset="0"/>
                          <a:cs typeface="Arial" pitchFamily="34" charset="0"/>
                        </a:rPr>
                        <a:t>Конец года</a:t>
                      </a:r>
                      <a:endParaRPr lang="ru-RU" sz="14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6" marB="45726" anchor="ctr"/>
                </a:tc>
              </a:tr>
              <a:tr h="432000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Arial" pitchFamily="34" charset="0"/>
                          <a:cs typeface="Arial" pitchFamily="34" charset="0"/>
                        </a:rPr>
                        <a:t>МАОУ «СОШ № 7»</a:t>
                      </a:r>
                      <a:endParaRPr lang="ru-RU" sz="14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ru-RU" sz="14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4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4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4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6" marB="45726" anchor="ctr"/>
                </a:tc>
              </a:tr>
              <a:tr h="432000">
                <a:tc>
                  <a:txBody>
                    <a:bodyPr/>
                    <a:lstStyle/>
                    <a:p>
                      <a:r>
                        <a:rPr lang="ru-RU" sz="1400" i="1" dirty="0" err="1" smtClean="0">
                          <a:latin typeface="Arial" pitchFamily="34" charset="0"/>
                          <a:cs typeface="Arial" pitchFamily="34" charset="0"/>
                        </a:rPr>
                        <a:t>МАОУ</a:t>
                      </a:r>
                      <a:r>
                        <a:rPr lang="ru-RU" sz="1400" i="1" dirty="0" smtClean="0">
                          <a:latin typeface="Arial" pitchFamily="34" charset="0"/>
                          <a:cs typeface="Arial" pitchFamily="34" charset="0"/>
                        </a:rPr>
                        <a:t> «</a:t>
                      </a:r>
                      <a:r>
                        <a:rPr lang="ru-RU" sz="1400" i="1" dirty="0" err="1" smtClean="0">
                          <a:latin typeface="Arial" pitchFamily="34" charset="0"/>
                          <a:cs typeface="Arial" pitchFamily="34" charset="0"/>
                        </a:rPr>
                        <a:t>СОШ</a:t>
                      </a:r>
                      <a:r>
                        <a:rPr lang="ru-RU" sz="1400" i="1" dirty="0" smtClean="0">
                          <a:latin typeface="Arial" pitchFamily="34" charset="0"/>
                          <a:cs typeface="Arial" pitchFamily="34" charset="0"/>
                        </a:rPr>
                        <a:t> № 21»</a:t>
                      </a:r>
                      <a:endParaRPr lang="ru-RU" sz="14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4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4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4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4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6" marB="45726" anchor="ctr"/>
                </a:tc>
              </a:tr>
              <a:tr h="432000">
                <a:tc>
                  <a:txBody>
                    <a:bodyPr/>
                    <a:lstStyle/>
                    <a:p>
                      <a:r>
                        <a:rPr lang="ru-RU" sz="1400" i="1" dirty="0" err="1" smtClean="0">
                          <a:latin typeface="Arial" pitchFamily="34" charset="0"/>
                          <a:cs typeface="Arial" pitchFamily="34" charset="0"/>
                        </a:rPr>
                        <a:t>МАОУ</a:t>
                      </a:r>
                      <a:r>
                        <a:rPr lang="ru-RU" sz="1400" i="1" dirty="0" smtClean="0">
                          <a:latin typeface="Arial" pitchFamily="34" charset="0"/>
                          <a:cs typeface="Arial" pitchFamily="34" charset="0"/>
                        </a:rPr>
                        <a:t> «</a:t>
                      </a:r>
                      <a:r>
                        <a:rPr lang="ru-RU" sz="1400" i="1" dirty="0" err="1" smtClean="0">
                          <a:latin typeface="Arial" pitchFamily="34" charset="0"/>
                          <a:cs typeface="Arial" pitchFamily="34" charset="0"/>
                        </a:rPr>
                        <a:t>СОШ</a:t>
                      </a:r>
                      <a:r>
                        <a:rPr lang="ru-RU" sz="1400" i="1" dirty="0" smtClean="0">
                          <a:latin typeface="Arial" pitchFamily="34" charset="0"/>
                          <a:cs typeface="Arial" pitchFamily="34" charset="0"/>
                        </a:rPr>
                        <a:t> № 43»</a:t>
                      </a:r>
                      <a:endParaRPr lang="ru-RU" sz="14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4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4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6" marB="45726" anchor="ctr"/>
                </a:tc>
              </a:tr>
              <a:tr h="432000">
                <a:tc>
                  <a:txBody>
                    <a:bodyPr/>
                    <a:lstStyle/>
                    <a:p>
                      <a:r>
                        <a:rPr lang="ru-RU" sz="1400" i="1" dirty="0" err="1" smtClean="0">
                          <a:latin typeface="Arial" pitchFamily="34" charset="0"/>
                          <a:cs typeface="Arial" pitchFamily="34" charset="0"/>
                        </a:rPr>
                        <a:t>МОУ</a:t>
                      </a:r>
                      <a:r>
                        <a:rPr lang="ru-RU" sz="1400" i="1" dirty="0" smtClean="0">
                          <a:latin typeface="Arial" pitchFamily="34" charset="0"/>
                          <a:cs typeface="Arial" pitchFamily="34" charset="0"/>
                        </a:rPr>
                        <a:t> «</a:t>
                      </a:r>
                      <a:r>
                        <a:rPr lang="ru-RU" sz="1400" i="1" dirty="0" err="1" smtClean="0">
                          <a:latin typeface="Arial" pitchFamily="34" charset="0"/>
                          <a:cs typeface="Arial" pitchFamily="34" charset="0"/>
                        </a:rPr>
                        <a:t>СОШ</a:t>
                      </a:r>
                      <a:r>
                        <a:rPr lang="ru-RU" sz="1400" i="1" dirty="0" smtClean="0">
                          <a:latin typeface="Arial" pitchFamily="34" charset="0"/>
                          <a:cs typeface="Arial" pitchFamily="34" charset="0"/>
                        </a:rPr>
                        <a:t> № 3»</a:t>
                      </a:r>
                      <a:endParaRPr lang="ru-RU" sz="14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4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4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4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6" marB="45726" anchor="ctr"/>
                </a:tc>
              </a:tr>
              <a:tr h="432000">
                <a:tc>
                  <a:txBody>
                    <a:bodyPr/>
                    <a:lstStyle/>
                    <a:p>
                      <a:r>
                        <a:rPr lang="ru-RU" sz="1400" i="1" dirty="0" err="1" smtClean="0">
                          <a:latin typeface="Arial" pitchFamily="34" charset="0"/>
                          <a:cs typeface="Arial" pitchFamily="34" charset="0"/>
                        </a:rPr>
                        <a:t>МАОУ</a:t>
                      </a:r>
                      <a:r>
                        <a:rPr lang="ru-RU" sz="1400" i="1" dirty="0" smtClean="0">
                          <a:latin typeface="Arial" pitchFamily="34" charset="0"/>
                          <a:cs typeface="Arial" pitchFamily="34" charset="0"/>
                        </a:rPr>
                        <a:t> «</a:t>
                      </a:r>
                      <a:r>
                        <a:rPr lang="ru-RU" sz="1400" i="1" dirty="0" err="1" smtClean="0">
                          <a:latin typeface="Arial" pitchFamily="34" charset="0"/>
                          <a:cs typeface="Arial" pitchFamily="34" charset="0"/>
                        </a:rPr>
                        <a:t>СОШ</a:t>
                      </a:r>
                      <a:r>
                        <a:rPr lang="ru-RU" sz="1400" i="1" dirty="0" smtClean="0">
                          <a:latin typeface="Arial" pitchFamily="34" charset="0"/>
                          <a:cs typeface="Arial" pitchFamily="34" charset="0"/>
                        </a:rPr>
                        <a:t> № 38»</a:t>
                      </a:r>
                      <a:endParaRPr lang="ru-RU" sz="14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ru-RU" sz="14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ru-RU" sz="14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4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4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6" marB="45726" anchor="ctr"/>
                </a:tc>
              </a:tr>
              <a:tr h="432000">
                <a:tc>
                  <a:txBody>
                    <a:bodyPr/>
                    <a:lstStyle/>
                    <a:p>
                      <a:r>
                        <a:rPr lang="ru-RU" sz="1400" i="1" dirty="0" err="1" smtClean="0">
                          <a:latin typeface="Arial" pitchFamily="34" charset="0"/>
                          <a:cs typeface="Arial" pitchFamily="34" charset="0"/>
                        </a:rPr>
                        <a:t>МОУ</a:t>
                      </a:r>
                      <a:r>
                        <a:rPr lang="ru-RU" sz="1400" i="1" dirty="0" smtClean="0">
                          <a:latin typeface="Arial" pitchFamily="34" charset="0"/>
                          <a:cs typeface="Arial" pitchFamily="34" charset="0"/>
                        </a:rPr>
                        <a:t> «</a:t>
                      </a:r>
                      <a:r>
                        <a:rPr lang="ru-RU" sz="1400" i="1" dirty="0" err="1" smtClean="0">
                          <a:latin typeface="Arial" pitchFamily="34" charset="0"/>
                          <a:cs typeface="Arial" pitchFamily="34" charset="0"/>
                        </a:rPr>
                        <a:t>СОШ</a:t>
                      </a:r>
                      <a:r>
                        <a:rPr lang="ru-RU" sz="1400" i="1" dirty="0" smtClean="0">
                          <a:latin typeface="Arial" pitchFamily="34" charset="0"/>
                          <a:cs typeface="Arial" pitchFamily="34" charset="0"/>
                        </a:rPr>
                        <a:t> № 15»</a:t>
                      </a:r>
                      <a:endParaRPr lang="ru-RU" sz="14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4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4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4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4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6" marB="45726" anchor="ctr"/>
                </a:tc>
              </a:tr>
              <a:tr h="432000">
                <a:tc>
                  <a:txBody>
                    <a:bodyPr/>
                    <a:lstStyle/>
                    <a:p>
                      <a:endParaRPr lang="ru-RU" sz="14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Arial" pitchFamily="34" charset="0"/>
                          <a:cs typeface="Arial" pitchFamily="34" charset="0"/>
                        </a:rPr>
                        <a:t>76</a:t>
                      </a:r>
                      <a:endParaRPr lang="ru-RU" sz="14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  <a:endParaRPr lang="ru-RU" sz="14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4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4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6" marB="45726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3">
  <a:themeElements>
    <a:clrScheme name="Другая 2">
      <a:dk1>
        <a:srgbClr val="39302A"/>
      </a:dk1>
      <a:lt1>
        <a:srgbClr val="39302A"/>
      </a:lt1>
      <a:dk2>
        <a:srgbClr val="39302A"/>
      </a:dk2>
      <a:lt2>
        <a:srgbClr val="E5DEDB"/>
      </a:lt2>
      <a:accent1>
        <a:srgbClr val="FFDF6A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Другая 2">
      <a:majorFont>
        <a:latin typeface="Monotype Corsiva"/>
        <a:ea typeface=""/>
        <a:cs typeface=""/>
      </a:majorFont>
      <a:minorFont>
        <a:latin typeface="Monotype Corsiv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103</Template>
  <TotalTime>2245</TotalTime>
  <Words>2677</Words>
  <Application>Microsoft Office PowerPoint</Application>
  <PresentationFormat>Экран (4:3)</PresentationFormat>
  <Paragraphs>243</Paragraphs>
  <Slides>15</Slides>
  <Notes>15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103</vt:lpstr>
      <vt:lpstr>Об итогах реализации республиканского проекта  «Психолого-педагогическое и методическое сопровождение педагогических работников муниципальных общеобразовательных организаций и государственных организаций, в которых обучаются, воспитываются дети-сироты и дети, оставшиеся без попечения родителей» в 2018 – 2019 учебном году»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Михайлова Лариса Васильевна</cp:lastModifiedBy>
  <cp:revision>261</cp:revision>
  <dcterms:created xsi:type="dcterms:W3CDTF">2014-11-21T11:00:06Z</dcterms:created>
  <dcterms:modified xsi:type="dcterms:W3CDTF">2019-06-14T06:42:33Z</dcterms:modified>
</cp:coreProperties>
</file>