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3" r:id="rId3"/>
    <p:sldId id="285" r:id="rId4"/>
    <p:sldId id="289" r:id="rId5"/>
    <p:sldId id="287" r:id="rId6"/>
    <p:sldId id="258" r:id="rId7"/>
    <p:sldId id="259" r:id="rId8"/>
    <p:sldId id="261" r:id="rId9"/>
    <p:sldId id="263" r:id="rId10"/>
    <p:sldId id="264" r:id="rId11"/>
    <p:sldId id="262" r:id="rId12"/>
    <p:sldId id="266" r:id="rId13"/>
    <p:sldId id="273" r:id="rId14"/>
    <p:sldId id="268" r:id="rId15"/>
    <p:sldId id="267"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BD1D9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4829E48-7E43-4F66-B915-66120B43CB5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4829E48-7E43-4F66-B915-66120B43CB5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4829E48-7E43-4F66-B915-66120B43CB5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4829E48-7E43-4F66-B915-66120B43CB5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C44A7B3A-B09C-474A-9E61-26EBA2962A89}" type="datetimeFigureOut">
              <a:rPr lang="ru-RU" smtClean="0"/>
              <a:pPr/>
              <a:t>12.02.2016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4829E48-7E43-4F66-B915-66120B43CB5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44A7B3A-B09C-474A-9E61-26EBA2962A89}" type="datetimeFigureOut">
              <a:rPr lang="ru-RU" smtClean="0"/>
              <a:pPr/>
              <a:t>12.02.2016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4829E48-7E43-4F66-B915-66120B43CB5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1071569"/>
          </a:xfrm>
        </p:spPr>
        <p:txBody>
          <a:bodyPr>
            <a:normAutofit/>
          </a:bodyPr>
          <a:lstStyle/>
          <a:p>
            <a:pPr algn="ctr"/>
            <a:r>
              <a:rPr lang="ru-RU" sz="2000" b="1" i="1" dirty="0" smtClean="0">
                <a:solidFill>
                  <a:srgbClr val="002060"/>
                </a:solidFill>
                <a:latin typeface="Times New Roman" pitchFamily="18" charset="0"/>
                <a:cs typeface="Times New Roman" pitchFamily="18" charset="0"/>
              </a:rPr>
              <a:t>Управление образования Администрации МО ГО «Сыктывкар»</a:t>
            </a:r>
            <a:br>
              <a:rPr lang="ru-RU" sz="2000" b="1" i="1" dirty="0" smtClean="0">
                <a:solidFill>
                  <a:srgbClr val="002060"/>
                </a:solidFill>
                <a:latin typeface="Times New Roman" pitchFamily="18" charset="0"/>
                <a:cs typeface="Times New Roman" pitchFamily="18" charset="0"/>
              </a:rPr>
            </a:br>
            <a:r>
              <a:rPr lang="ru-RU" sz="2000" b="1" i="1" dirty="0" smtClean="0">
                <a:solidFill>
                  <a:srgbClr val="002060"/>
                </a:solidFill>
                <a:latin typeface="Times New Roman" pitchFamily="18" charset="0"/>
                <a:cs typeface="Times New Roman" pitchFamily="18" charset="0"/>
              </a:rPr>
              <a:t>МОУ «Центр психолого-педагогической, медицинской, социальной помощи» </a:t>
            </a:r>
            <a:endParaRPr lang="ru-RU" sz="2000" b="1" i="1"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14282" y="1643050"/>
            <a:ext cx="8643998" cy="5000660"/>
          </a:xfrm>
        </p:spPr>
        <p:txBody>
          <a:bodyPr>
            <a:normAutofit/>
          </a:bodyPr>
          <a:lstStyle/>
          <a:p>
            <a:pPr algn="ctr"/>
            <a:r>
              <a:rPr lang="ru-RU" sz="4400" b="1" i="1" dirty="0" smtClean="0">
                <a:solidFill>
                  <a:schemeClr val="accent4">
                    <a:lumMod val="50000"/>
                  </a:schemeClr>
                </a:solidFill>
                <a:latin typeface="Times New Roman" pitchFamily="18" charset="0"/>
                <a:cs typeface="Times New Roman" pitchFamily="18" charset="0"/>
              </a:rPr>
              <a:t>  Профилактика жестокого обращения с несовершеннолетними</a:t>
            </a:r>
            <a:r>
              <a:rPr lang="ru-RU" sz="4400" b="1" dirty="0" smtClean="0">
                <a:solidFill>
                  <a:schemeClr val="accent4">
                    <a:lumMod val="50000"/>
                  </a:schemeClr>
                </a:solidFill>
                <a:latin typeface="Times New Roman" pitchFamily="18" charset="0"/>
                <a:cs typeface="Times New Roman" pitchFamily="18" charset="0"/>
              </a:rPr>
              <a:t> </a:t>
            </a:r>
            <a:endParaRPr lang="ru-RU" sz="4400" b="1" dirty="0" smtClean="0">
              <a:solidFill>
                <a:schemeClr val="accent4">
                  <a:lumMod val="50000"/>
                </a:schemeClr>
              </a:solidFill>
              <a:latin typeface="Times New Roman" pitchFamily="18" charset="0"/>
              <a:cs typeface="Times New Roman" pitchFamily="18" charset="0"/>
            </a:endParaRPr>
          </a:p>
          <a:p>
            <a:pPr algn="l"/>
            <a:endParaRPr lang="ru-RU" sz="4400" b="1" i="1" dirty="0" smtClean="0">
              <a:solidFill>
                <a:schemeClr val="accent4">
                  <a:lumMod val="50000"/>
                </a:schemeClr>
              </a:solidFill>
            </a:endParaRPr>
          </a:p>
          <a:p>
            <a:pPr algn="l"/>
            <a:r>
              <a:rPr lang="ru-RU" sz="4400" b="1" i="1" dirty="0" smtClean="0">
                <a:solidFill>
                  <a:schemeClr val="accent4">
                    <a:lumMod val="50000"/>
                  </a:schemeClr>
                </a:solidFill>
              </a:rPr>
              <a:t>     </a:t>
            </a:r>
            <a:r>
              <a:rPr lang="ru-RU" sz="4400" b="1" i="1" dirty="0" smtClean="0">
                <a:solidFill>
                  <a:srgbClr val="C00000"/>
                </a:solidFill>
                <a:latin typeface="Times New Roman" pitchFamily="18" charset="0"/>
                <a:cs typeface="Times New Roman" pitchFamily="18" charset="0"/>
              </a:rPr>
              <a:t>Что говорит</a:t>
            </a:r>
          </a:p>
          <a:p>
            <a:pPr algn="l"/>
            <a:r>
              <a:rPr lang="ru-RU" sz="4400" b="1" i="1" dirty="0" smtClean="0">
                <a:solidFill>
                  <a:srgbClr val="C00000"/>
                </a:solidFill>
                <a:latin typeface="Times New Roman" pitchFamily="18" charset="0"/>
                <a:cs typeface="Times New Roman" pitchFamily="18" charset="0"/>
              </a:rPr>
              <a:t>             закон?</a:t>
            </a:r>
          </a:p>
          <a:p>
            <a:r>
              <a:rPr lang="ru-RU" dirty="0" smtClean="0">
                <a:solidFill>
                  <a:schemeClr val="tx1"/>
                </a:solidFill>
              </a:rPr>
              <a:t> </a:t>
            </a:r>
            <a:endParaRPr lang="ru-RU" dirty="0"/>
          </a:p>
        </p:txBody>
      </p:sp>
      <p:pic>
        <p:nvPicPr>
          <p:cNvPr id="4" name="Рисунок 3" descr="Если ребенка обижают в школе"/>
          <p:cNvPicPr/>
          <p:nvPr/>
        </p:nvPicPr>
        <p:blipFill>
          <a:blip r:embed="rId2" cstate="print"/>
          <a:srcRect/>
          <a:stretch>
            <a:fillRect/>
          </a:stretch>
        </p:blipFill>
        <p:spPr bwMode="auto">
          <a:xfrm>
            <a:off x="4572000" y="3571876"/>
            <a:ext cx="4572000" cy="328612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pic>
        <p:nvPicPr>
          <p:cNvPr id="8" name="Picture 2" descr="http://im1-tub-ru.yandex.net/i?id=df79000f70e181649d949c8e644b4155-31-144&amp;n=33&amp;h=210"/>
          <p:cNvPicPr>
            <a:picLocks noGrp="1" noChangeAspect="1" noChangeArrowheads="1"/>
          </p:cNvPicPr>
          <p:nvPr>
            <p:ph sz="half" idx="1"/>
          </p:nvPr>
        </p:nvPicPr>
        <p:blipFill>
          <a:blip r:embed="rId2" cstate="print"/>
          <a:srcRect/>
          <a:stretch>
            <a:fillRect/>
          </a:stretch>
        </p:blipFill>
        <p:spPr bwMode="auto">
          <a:xfrm>
            <a:off x="214282" y="1428736"/>
            <a:ext cx="1643074" cy="2314580"/>
          </a:xfrm>
          <a:prstGeom prst="rect">
            <a:avLst/>
          </a:prstGeom>
          <a:noFill/>
        </p:spPr>
      </p:pic>
      <p:sp>
        <p:nvSpPr>
          <p:cNvPr id="7" name="Содержимое 6"/>
          <p:cNvSpPr>
            <a:spLocks noGrp="1"/>
          </p:cNvSpPr>
          <p:nvPr>
            <p:ph sz="half" idx="2"/>
          </p:nvPr>
        </p:nvSpPr>
        <p:spPr>
          <a:xfrm>
            <a:off x="2071670" y="1428736"/>
            <a:ext cx="7072330" cy="5143535"/>
          </a:xfrm>
          <a:solidFill>
            <a:schemeClr val="accent3">
              <a:lumMod val="20000"/>
              <a:lumOff val="80000"/>
            </a:schemeClr>
          </a:solidFill>
        </p:spPr>
        <p:txBody>
          <a:bodyPr>
            <a:normAutofit/>
          </a:bodyPr>
          <a:lstStyle/>
          <a:p>
            <a:pPr>
              <a:buNone/>
            </a:pPr>
            <a:r>
              <a:rPr lang="ru-RU" sz="2000" b="1" i="1" u="sng" dirty="0" smtClean="0">
                <a:solidFill>
                  <a:srgbClr val="002060"/>
                </a:solidFill>
                <a:latin typeface="Times New Roman" pitchFamily="18" charset="0"/>
                <a:cs typeface="Times New Roman" pitchFamily="18" charset="0"/>
              </a:rPr>
              <a:t>Часть 4 статьи 43</a:t>
            </a:r>
            <a:r>
              <a:rPr lang="ru-RU" sz="2000" b="1" i="1" dirty="0" smtClean="0">
                <a:solidFill>
                  <a:srgbClr val="002060"/>
                </a:solidFill>
                <a:latin typeface="Times New Roman" pitchFamily="18" charset="0"/>
                <a:cs typeface="Times New Roman" pitchFamily="18" charset="0"/>
              </a:rPr>
              <a:t>.</a:t>
            </a:r>
          </a:p>
          <a:p>
            <a:pPr algn="just">
              <a:buNone/>
            </a:pPr>
            <a:r>
              <a:rPr lang="ru-RU" sz="2000" b="1" i="1" dirty="0" smtClean="0">
                <a:solidFill>
                  <a:srgbClr val="002060"/>
                </a:solidFill>
                <a:latin typeface="Times New Roman" pitchFamily="18" charset="0"/>
                <a:cs typeface="Times New Roman" pitchFamily="18" charset="0"/>
              </a:rPr>
              <a:t>		За неисполнение или нарушение устава организации, осуществляющей образовательную деятельность, правил внутреннего распорядка и иных локальных нормативных актов по вопросам организации и осуществления образовательной деятельности к обучающимся могут быть применены меры дисциплинарного взыскания:</a:t>
            </a:r>
          </a:p>
          <a:p>
            <a:pPr algn="just">
              <a:buNone/>
            </a:pPr>
            <a:r>
              <a:rPr lang="ru-RU" sz="2400" b="1" i="1" dirty="0" smtClean="0">
                <a:solidFill>
                  <a:srgbClr val="002060"/>
                </a:solidFill>
                <a:latin typeface="Times New Roman" pitchFamily="18" charset="0"/>
                <a:cs typeface="Times New Roman" pitchFamily="18" charset="0"/>
              </a:rPr>
              <a:t>-      </a:t>
            </a:r>
            <a:r>
              <a:rPr lang="ru-RU" sz="2400" b="1" i="1" u="sng" dirty="0" smtClean="0">
                <a:solidFill>
                  <a:srgbClr val="002060"/>
                </a:solidFill>
                <a:latin typeface="Times New Roman" pitchFamily="18" charset="0"/>
                <a:cs typeface="Times New Roman" pitchFamily="18" charset="0"/>
              </a:rPr>
              <a:t>замечание,</a:t>
            </a:r>
          </a:p>
          <a:p>
            <a:pPr algn="just">
              <a:buNone/>
            </a:pPr>
            <a:r>
              <a:rPr lang="ru-RU" sz="2400" b="1" i="1" dirty="0" smtClean="0">
                <a:solidFill>
                  <a:srgbClr val="002060"/>
                </a:solidFill>
                <a:latin typeface="Times New Roman" pitchFamily="18" charset="0"/>
                <a:cs typeface="Times New Roman" pitchFamily="18" charset="0"/>
              </a:rPr>
              <a:t>-       </a:t>
            </a:r>
            <a:r>
              <a:rPr lang="ru-RU" sz="2400" b="1" i="1" u="sng" dirty="0" smtClean="0">
                <a:solidFill>
                  <a:srgbClr val="002060"/>
                </a:solidFill>
                <a:latin typeface="Times New Roman" pitchFamily="18" charset="0"/>
                <a:cs typeface="Times New Roman" pitchFamily="18" charset="0"/>
              </a:rPr>
              <a:t>выговор,</a:t>
            </a:r>
            <a:r>
              <a:rPr lang="ru-RU" sz="2400" b="1" i="1" dirty="0" smtClean="0">
                <a:solidFill>
                  <a:srgbClr val="002060"/>
                </a:solidFill>
                <a:latin typeface="Times New Roman" pitchFamily="18" charset="0"/>
                <a:cs typeface="Times New Roman" pitchFamily="18" charset="0"/>
              </a:rPr>
              <a:t> </a:t>
            </a:r>
          </a:p>
          <a:p>
            <a:pPr algn="just">
              <a:buNone/>
            </a:pPr>
            <a:r>
              <a:rPr lang="ru-RU" sz="2400" b="1" i="1" dirty="0" smtClean="0">
                <a:solidFill>
                  <a:srgbClr val="002060"/>
                </a:solidFill>
                <a:latin typeface="Times New Roman" pitchFamily="18" charset="0"/>
                <a:cs typeface="Times New Roman" pitchFamily="18" charset="0"/>
              </a:rPr>
              <a:t>- </a:t>
            </a:r>
            <a:r>
              <a:rPr lang="ru-RU" sz="2400" b="1" i="1" u="sng" dirty="0" smtClean="0">
                <a:solidFill>
                  <a:srgbClr val="002060"/>
                </a:solidFill>
                <a:latin typeface="Times New Roman" pitchFamily="18" charset="0"/>
                <a:cs typeface="Times New Roman" pitchFamily="18" charset="0"/>
              </a:rPr>
              <a:t>отчисление</a:t>
            </a:r>
            <a:r>
              <a:rPr lang="ru-RU" sz="2400" b="1" i="1" dirty="0" smtClean="0">
                <a:solidFill>
                  <a:srgbClr val="002060"/>
                </a:solidFill>
                <a:latin typeface="Times New Roman" pitchFamily="18" charset="0"/>
                <a:cs typeface="Times New Roman" pitchFamily="18" charset="0"/>
              </a:rPr>
              <a:t> </a:t>
            </a:r>
            <a:r>
              <a:rPr lang="ru-RU" sz="2000" b="1" i="1" dirty="0" smtClean="0">
                <a:solidFill>
                  <a:srgbClr val="002060"/>
                </a:solidFill>
                <a:latin typeface="Times New Roman" pitchFamily="18" charset="0"/>
                <a:cs typeface="Times New Roman" pitchFamily="18" charset="0"/>
              </a:rPr>
              <a:t>из организации, осуществляющей образовательную деятельность (допускается применение отчисления несовершеннолетнего обучающегося, достигшего </a:t>
            </a:r>
            <a:r>
              <a:rPr lang="ru-RU" sz="2000" b="1" i="1" u="sng" dirty="0" smtClean="0">
                <a:solidFill>
                  <a:srgbClr val="002060"/>
                </a:solidFill>
                <a:latin typeface="Times New Roman" pitchFamily="18" charset="0"/>
                <a:cs typeface="Times New Roman" pitchFamily="18" charset="0"/>
              </a:rPr>
              <a:t>возраста пятнадцати лет</a:t>
            </a:r>
            <a:r>
              <a:rPr lang="ru-RU" sz="2000" b="1" i="1" dirty="0" smtClean="0">
                <a:solidFill>
                  <a:srgbClr val="002060"/>
                </a:solidFill>
                <a:latin typeface="Times New Roman" pitchFamily="18" charset="0"/>
                <a:cs typeface="Times New Roman" pitchFamily="18" charset="0"/>
              </a:rPr>
              <a:t>).</a:t>
            </a:r>
            <a:endParaRPr lang="ru-RU" sz="20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i="1" dirty="0" smtClean="0">
                <a:solidFill>
                  <a:srgbClr val="002060"/>
                </a:solidFill>
                <a:latin typeface="Times New Roman" pitchFamily="18" charset="0"/>
                <a:cs typeface="Times New Roman" pitchFamily="18" charset="0"/>
              </a:rPr>
              <a:t>Если совершено преступление (к примеру, вымогательство, побои, уничтожение и повреждение имущества и т.п.)?</a:t>
            </a:r>
            <a:endParaRPr lang="ru-RU" sz="2400" b="1"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r>
              <a:rPr lang="ru-RU" sz="2800" b="1" i="1" dirty="0" smtClean="0">
                <a:solidFill>
                  <a:schemeClr val="accent3">
                    <a:lumMod val="50000"/>
                  </a:schemeClr>
                </a:solidFill>
                <a:latin typeface="Times New Roman" pitchFamily="18" charset="0"/>
                <a:cs typeface="Times New Roman" pitchFamily="18" charset="0"/>
              </a:rPr>
              <a:t>Что делать?</a:t>
            </a:r>
          </a:p>
          <a:p>
            <a:pPr>
              <a:buNone/>
            </a:pPr>
            <a:endParaRPr lang="ru-RU" sz="2400" b="1" i="1" dirty="0" smtClean="0">
              <a:solidFill>
                <a:srgbClr val="660033"/>
              </a:solidFill>
              <a:latin typeface="Times New Roman" pitchFamily="18" charset="0"/>
              <a:cs typeface="Times New Roman" pitchFamily="18" charset="0"/>
            </a:endParaRPr>
          </a:p>
          <a:p>
            <a:pPr>
              <a:buNone/>
            </a:pPr>
            <a:r>
              <a:rPr lang="ru-RU" sz="2800" b="1" i="1" dirty="0" smtClean="0">
                <a:solidFill>
                  <a:srgbClr val="660033"/>
                </a:solidFill>
                <a:latin typeface="Times New Roman" pitchFamily="18" charset="0"/>
                <a:cs typeface="Times New Roman" pitchFamily="18" charset="0"/>
              </a:rPr>
              <a:t>Обратиться в правоохранительные органы</a:t>
            </a:r>
            <a:r>
              <a:rPr lang="ru-RU" sz="2400" b="1" i="1" dirty="0" smtClean="0">
                <a:solidFill>
                  <a:srgbClr val="660033"/>
                </a:solidFill>
                <a:latin typeface="Times New Roman" pitchFamily="18" charset="0"/>
                <a:cs typeface="Times New Roman" pitchFamily="18" charset="0"/>
              </a:rPr>
              <a:t>.</a:t>
            </a:r>
          </a:p>
          <a:p>
            <a:pPr algn="just">
              <a:buNone/>
            </a:pPr>
            <a:r>
              <a:rPr lang="ru-RU" sz="2400" b="1" i="1" dirty="0" smtClean="0">
                <a:solidFill>
                  <a:srgbClr val="660033"/>
                </a:solidFill>
                <a:latin typeface="Times New Roman" pitchFamily="18" charset="0"/>
                <a:cs typeface="Times New Roman" pitchFamily="18" charset="0"/>
              </a:rPr>
              <a:t> </a:t>
            </a:r>
            <a:endParaRPr lang="ru-RU" sz="2000" b="1" i="1" dirty="0" smtClean="0">
              <a:solidFill>
                <a:srgbClr val="660033"/>
              </a:solidFill>
              <a:latin typeface="Times New Roman" pitchFamily="18" charset="0"/>
              <a:cs typeface="Times New Roman" pitchFamily="18" charset="0"/>
            </a:endParaRPr>
          </a:p>
          <a:p>
            <a:pPr>
              <a:buNone/>
            </a:pPr>
            <a:endParaRPr lang="ru-RU" sz="2400" b="1" dirty="0" smtClean="0">
              <a:solidFill>
                <a:srgbClr val="BD1D97"/>
              </a:solidFill>
              <a:latin typeface="Times New Roman" pitchFamily="18" charset="0"/>
              <a:cs typeface="Times New Roman" pitchFamily="18" charset="0"/>
            </a:endParaRPr>
          </a:p>
          <a:p>
            <a:pPr>
              <a:buNone/>
            </a:pPr>
            <a:r>
              <a:rPr lang="ru-RU" sz="2400" b="1" dirty="0" smtClean="0">
                <a:solidFill>
                  <a:srgbClr val="BD1D97"/>
                </a:solidFill>
                <a:latin typeface="Times New Roman" pitchFamily="18" charset="0"/>
                <a:cs typeface="Times New Roman" pitchFamily="18" charset="0"/>
              </a:rPr>
              <a:t>                  </a:t>
            </a:r>
            <a:endParaRPr lang="ru-RU" sz="2400" b="1" dirty="0">
              <a:solidFill>
                <a:srgbClr val="BD1D97"/>
              </a:solidFill>
              <a:latin typeface="Times New Roman" pitchFamily="18" charset="0"/>
              <a:cs typeface="Times New Roman" pitchFamily="18" charset="0"/>
            </a:endParaRPr>
          </a:p>
        </p:txBody>
      </p:sp>
      <p:pic>
        <p:nvPicPr>
          <p:cNvPr id="19462" name="Picture 6" descr="http://s001.radikal.ru/i196/1201/3c/5e57536521d4.gif"/>
          <p:cNvPicPr>
            <a:picLocks noChangeAspect="1" noChangeArrowheads="1"/>
          </p:cNvPicPr>
          <p:nvPr/>
        </p:nvPicPr>
        <p:blipFill>
          <a:blip r:embed="rId2" cstate="print"/>
          <a:srcRect/>
          <a:stretch>
            <a:fillRect/>
          </a:stretch>
        </p:blipFill>
        <p:spPr bwMode="auto">
          <a:xfrm>
            <a:off x="1142976" y="2928934"/>
            <a:ext cx="2643206" cy="3786191"/>
          </a:xfrm>
          <a:prstGeom prst="rect">
            <a:avLst/>
          </a:prstGeom>
          <a:noFill/>
        </p:spPr>
      </p:pic>
      <p:pic>
        <p:nvPicPr>
          <p:cNvPr id="7" name="Picture 2" descr="http://gov.cap.ru/UserFiles/news/20130906/Original/koap(1).jpg"/>
          <p:cNvPicPr>
            <a:picLocks noChangeAspect="1" noChangeArrowheads="1"/>
          </p:cNvPicPr>
          <p:nvPr/>
        </p:nvPicPr>
        <p:blipFill>
          <a:blip r:embed="rId3" cstate="print"/>
          <a:srcRect/>
          <a:stretch>
            <a:fillRect/>
          </a:stretch>
        </p:blipFill>
        <p:spPr bwMode="auto">
          <a:xfrm>
            <a:off x="4071934" y="4143380"/>
            <a:ext cx="1643074" cy="2428892"/>
          </a:xfrm>
          <a:prstGeom prst="rect">
            <a:avLst/>
          </a:prstGeom>
          <a:noFill/>
        </p:spPr>
      </p:pic>
      <p:pic>
        <p:nvPicPr>
          <p:cNvPr id="8" name="Picture 2" descr="http://www.combook.ru/pictures/10176537.jpg"/>
          <p:cNvPicPr>
            <a:picLocks noChangeAspect="1" noChangeArrowheads="1"/>
          </p:cNvPicPr>
          <p:nvPr/>
        </p:nvPicPr>
        <p:blipFill>
          <a:blip r:embed="rId4" cstate="print"/>
          <a:srcRect/>
          <a:stretch>
            <a:fillRect/>
          </a:stretch>
        </p:blipFill>
        <p:spPr bwMode="auto">
          <a:xfrm>
            <a:off x="6786578" y="4071942"/>
            <a:ext cx="1714512" cy="250033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5" presetClass="entr" presetSubtype="1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sp>
        <p:nvSpPr>
          <p:cNvPr id="4" name="Содержимое 3"/>
          <p:cNvSpPr>
            <a:spLocks noGrp="1"/>
          </p:cNvSpPr>
          <p:nvPr>
            <p:ph sz="half" idx="1"/>
          </p:nvPr>
        </p:nvSpPr>
        <p:spPr>
          <a:xfrm>
            <a:off x="609600" y="1589567"/>
            <a:ext cx="1319194" cy="4572000"/>
          </a:xfrm>
        </p:spPr>
        <p:txBody>
          <a:bodyPr>
            <a:normAutofit/>
          </a:bodyPr>
          <a:lstStyle/>
          <a:p>
            <a:endParaRPr lang="ru-RU" dirty="0"/>
          </a:p>
        </p:txBody>
      </p:sp>
      <p:sp>
        <p:nvSpPr>
          <p:cNvPr id="5" name="Содержимое 4"/>
          <p:cNvSpPr>
            <a:spLocks noGrp="1"/>
          </p:cNvSpPr>
          <p:nvPr>
            <p:ph sz="half" idx="2"/>
          </p:nvPr>
        </p:nvSpPr>
        <p:spPr>
          <a:xfrm>
            <a:off x="2000232" y="1589566"/>
            <a:ext cx="6929486" cy="5054143"/>
          </a:xfrm>
          <a:solidFill>
            <a:schemeClr val="accent3">
              <a:lumMod val="20000"/>
              <a:lumOff val="80000"/>
            </a:schemeClr>
          </a:solidFill>
        </p:spPr>
        <p:txBody>
          <a:bodyPr>
            <a:normAutofit/>
          </a:bodyPr>
          <a:lstStyle/>
          <a:p>
            <a:pPr>
              <a:buNone/>
            </a:pPr>
            <a:r>
              <a:rPr lang="ru-RU" sz="2400" dirty="0" smtClean="0">
                <a:latin typeface="Times New Roman" pitchFamily="18" charset="0"/>
                <a:cs typeface="Times New Roman" pitchFamily="18" charset="0"/>
              </a:rPr>
              <a:t>	</a:t>
            </a:r>
            <a:r>
              <a:rPr lang="ru-RU" sz="2400" b="1" i="1" u="sng" dirty="0" smtClean="0">
                <a:solidFill>
                  <a:srgbClr val="660033"/>
                </a:solidFill>
                <a:latin typeface="Times New Roman" pitchFamily="18" charset="0"/>
                <a:cs typeface="Times New Roman" pitchFamily="18" charset="0"/>
              </a:rPr>
              <a:t>Часть 1 статьи 5.61. «Оскорбление»</a:t>
            </a:r>
            <a:r>
              <a:rPr lang="ru-RU" sz="2400" b="1" i="1" dirty="0" smtClean="0">
                <a:solidFill>
                  <a:srgbClr val="660033"/>
                </a:solidFill>
                <a:latin typeface="Times New Roman" pitchFamily="18" charset="0"/>
                <a:cs typeface="Times New Roman" pitchFamily="18" charset="0"/>
              </a:rPr>
              <a:t>.</a:t>
            </a:r>
          </a:p>
          <a:p>
            <a:pPr>
              <a:buNone/>
            </a:pPr>
            <a:r>
              <a:rPr lang="ru-RU" sz="2400" b="1" i="1" dirty="0" smtClean="0">
                <a:solidFill>
                  <a:srgbClr val="002060"/>
                </a:solidFill>
                <a:latin typeface="Times New Roman" pitchFamily="18" charset="0"/>
                <a:cs typeface="Times New Roman" pitchFamily="18" charset="0"/>
              </a:rPr>
              <a:t>	Оскорбление, то есть унижение чести и достоинства другого лица, выраженное в неприличной форме, </a:t>
            </a:r>
          </a:p>
          <a:p>
            <a:pPr>
              <a:buNone/>
            </a:pPr>
            <a:r>
              <a:rPr lang="ru-RU" sz="2400" b="1" i="1" dirty="0" smtClean="0">
                <a:solidFill>
                  <a:srgbClr val="002060"/>
                </a:solidFill>
                <a:latin typeface="Times New Roman" pitchFamily="18" charset="0"/>
                <a:cs typeface="Times New Roman" pitchFamily="18" charset="0"/>
              </a:rPr>
              <a:t>	- влечет наложение административного штрафа на граждан в </a:t>
            </a:r>
            <a:r>
              <a:rPr lang="ru-RU" sz="2400" b="1" i="1" dirty="0" smtClean="0">
                <a:solidFill>
                  <a:srgbClr val="660033"/>
                </a:solidFill>
                <a:latin typeface="Times New Roman" pitchFamily="18" charset="0"/>
                <a:cs typeface="Times New Roman" pitchFamily="18" charset="0"/>
              </a:rPr>
              <a:t>размере от одной тысячи до трех тысяч рублей </a:t>
            </a:r>
            <a:r>
              <a:rPr lang="ru-RU" sz="2400" b="1" i="1" dirty="0" smtClean="0">
                <a:solidFill>
                  <a:srgbClr val="002060"/>
                </a:solidFill>
                <a:latin typeface="Times New Roman" pitchFamily="18" charset="0"/>
                <a:cs typeface="Times New Roman" pitchFamily="18" charset="0"/>
              </a:rPr>
              <a:t>…</a:t>
            </a:r>
          </a:p>
          <a:p>
            <a:pPr>
              <a:buNone/>
            </a:pPr>
            <a:endParaRPr lang="ru-RU" sz="2400" b="1" i="1" dirty="0" smtClean="0">
              <a:solidFill>
                <a:srgbClr val="002060"/>
              </a:solidFill>
              <a:latin typeface="Times New Roman" pitchFamily="18" charset="0"/>
              <a:cs typeface="Times New Roman" pitchFamily="18" charset="0"/>
            </a:endParaRPr>
          </a:p>
          <a:p>
            <a:pPr>
              <a:buNone/>
            </a:pPr>
            <a:r>
              <a:rPr lang="ru-RU" b="1" i="1" dirty="0" smtClean="0">
                <a:solidFill>
                  <a:srgbClr val="660033"/>
                </a:solidFill>
                <a:latin typeface="Times New Roman" pitchFamily="18" charset="0"/>
                <a:cs typeface="Times New Roman" pitchFamily="18" charset="0"/>
              </a:rPr>
              <a:t>Административная ответственность наступает с 16 лет.</a:t>
            </a:r>
            <a:endParaRPr lang="ru-RU" b="1" i="1" dirty="0">
              <a:solidFill>
                <a:srgbClr val="660033"/>
              </a:solidFill>
            </a:endParaRPr>
          </a:p>
        </p:txBody>
      </p:sp>
      <p:pic>
        <p:nvPicPr>
          <p:cNvPr id="6" name="Picture 2" descr="http://gov.cap.ru/UserFiles/news/20130906/Original/koap(1).jpg"/>
          <p:cNvPicPr>
            <a:picLocks noChangeAspect="1" noChangeArrowheads="1"/>
          </p:cNvPicPr>
          <p:nvPr/>
        </p:nvPicPr>
        <p:blipFill>
          <a:blip r:embed="rId2" cstate="print"/>
          <a:srcRect/>
          <a:stretch>
            <a:fillRect/>
          </a:stretch>
        </p:blipFill>
        <p:spPr bwMode="auto">
          <a:xfrm>
            <a:off x="142844" y="2643182"/>
            <a:ext cx="1643074" cy="242889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sp>
        <p:nvSpPr>
          <p:cNvPr id="6" name="Содержимое 5"/>
          <p:cNvSpPr>
            <a:spLocks noGrp="1"/>
          </p:cNvSpPr>
          <p:nvPr>
            <p:ph sz="half" idx="1"/>
          </p:nvPr>
        </p:nvSpPr>
        <p:spPr>
          <a:xfrm>
            <a:off x="1428728" y="1571612"/>
            <a:ext cx="500066" cy="4663440"/>
          </a:xfrm>
        </p:spPr>
        <p:txBody>
          <a:bodyPr>
            <a:normAutofit fontScale="92500" lnSpcReduction="10000"/>
          </a:bodyPr>
          <a:lstStyle/>
          <a:p>
            <a:endParaRPr lang="ru-RU" dirty="0"/>
          </a:p>
        </p:txBody>
      </p:sp>
      <p:sp>
        <p:nvSpPr>
          <p:cNvPr id="7" name="Содержимое 6"/>
          <p:cNvSpPr>
            <a:spLocks noGrp="1"/>
          </p:cNvSpPr>
          <p:nvPr>
            <p:ph sz="half" idx="2"/>
          </p:nvPr>
        </p:nvSpPr>
        <p:spPr>
          <a:xfrm>
            <a:off x="1857356" y="1524000"/>
            <a:ext cx="7076332" cy="5119710"/>
          </a:xfrm>
          <a:solidFill>
            <a:schemeClr val="accent3">
              <a:lumMod val="20000"/>
              <a:lumOff val="80000"/>
            </a:schemeClr>
          </a:solidFill>
        </p:spPr>
        <p:txBody>
          <a:bodyPr>
            <a:normAutofit fontScale="92500" lnSpcReduction="10000"/>
          </a:bodyPr>
          <a:lstStyle/>
          <a:p>
            <a:pPr>
              <a:buNone/>
            </a:pPr>
            <a:r>
              <a:rPr lang="ru-RU" sz="2600" b="1" i="1" u="sng" dirty="0" smtClean="0">
                <a:solidFill>
                  <a:srgbClr val="660033"/>
                </a:solidFill>
                <a:latin typeface="Times New Roman" pitchFamily="18" charset="0"/>
                <a:cs typeface="Times New Roman" pitchFamily="18" charset="0"/>
              </a:rPr>
              <a:t>Часть 1 стать 20.1.  «Мелкое хулиганство»</a:t>
            </a:r>
          </a:p>
          <a:p>
            <a:pPr algn="just">
              <a:buNone/>
            </a:pPr>
            <a:r>
              <a:rPr lang="ru-RU" sz="2600" b="1" i="1" dirty="0" smtClean="0">
                <a:solidFill>
                  <a:srgbClr val="002060"/>
                </a:solidFill>
                <a:latin typeface="Times New Roman" pitchFamily="18" charset="0"/>
                <a:cs typeface="Times New Roman" pitchFamily="18" charset="0"/>
              </a:rPr>
              <a:t> 		Мелкое хулиганство, то есть нарушение общественного порядка, выражающее явное неуважение к обществу, сопровождающееся нецензурной бранью в общественных местах, оскорбительным приставанием к гражданам, а равно уничтожением или повреждением чужого имущества, -</a:t>
            </a:r>
          </a:p>
          <a:p>
            <a:pPr algn="just">
              <a:buNone/>
            </a:pPr>
            <a:r>
              <a:rPr lang="ru-RU" sz="2600" b="1" i="1" dirty="0" smtClean="0">
                <a:solidFill>
                  <a:srgbClr val="002060"/>
                </a:solidFill>
                <a:latin typeface="Times New Roman" pitchFamily="18" charset="0"/>
                <a:cs typeface="Times New Roman" pitchFamily="18" charset="0"/>
              </a:rPr>
              <a:t>    влечет наложение административного штрафа в размере </a:t>
            </a:r>
            <a:r>
              <a:rPr lang="ru-RU" sz="2600" b="1" i="1" dirty="0" smtClean="0">
                <a:solidFill>
                  <a:srgbClr val="660033"/>
                </a:solidFill>
                <a:latin typeface="Times New Roman" pitchFamily="18" charset="0"/>
                <a:cs typeface="Times New Roman" pitchFamily="18" charset="0"/>
              </a:rPr>
              <a:t>от пятисот до одной тысячи рублей</a:t>
            </a:r>
            <a:r>
              <a:rPr lang="ru-RU" sz="2600" b="1" i="1" dirty="0" smtClean="0">
                <a:solidFill>
                  <a:srgbClr val="002060"/>
                </a:solidFill>
                <a:latin typeface="Times New Roman" pitchFamily="18" charset="0"/>
                <a:cs typeface="Times New Roman" pitchFamily="18" charset="0"/>
              </a:rPr>
              <a:t> или административный арест на срок до пятнадцати суток.</a:t>
            </a:r>
            <a:br>
              <a:rPr lang="ru-RU" sz="2600" b="1" i="1" dirty="0" smtClean="0">
                <a:solidFill>
                  <a:srgbClr val="002060"/>
                </a:solidFill>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pic>
        <p:nvPicPr>
          <p:cNvPr id="8" name="Picture 2" descr="http://gov.cap.ru/UserFiles/news/20130906/Original/koap(1).jpg"/>
          <p:cNvPicPr>
            <a:picLocks noChangeAspect="1" noChangeArrowheads="1"/>
          </p:cNvPicPr>
          <p:nvPr/>
        </p:nvPicPr>
        <p:blipFill>
          <a:blip r:embed="rId2" cstate="print"/>
          <a:srcRect/>
          <a:stretch>
            <a:fillRect/>
          </a:stretch>
        </p:blipFill>
        <p:spPr bwMode="auto">
          <a:xfrm>
            <a:off x="142844" y="2643182"/>
            <a:ext cx="1643074" cy="242889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sp>
        <p:nvSpPr>
          <p:cNvPr id="6" name="Содержимое 5"/>
          <p:cNvSpPr>
            <a:spLocks noGrp="1"/>
          </p:cNvSpPr>
          <p:nvPr>
            <p:ph sz="half" idx="1"/>
          </p:nvPr>
        </p:nvSpPr>
        <p:spPr>
          <a:xfrm>
            <a:off x="142844" y="1589567"/>
            <a:ext cx="1571636" cy="4572000"/>
          </a:xfrm>
        </p:spPr>
        <p:txBody>
          <a:bodyPr>
            <a:normAutofit/>
          </a:bodyPr>
          <a:lstStyle/>
          <a:p>
            <a:endParaRPr lang="ru-RU" dirty="0"/>
          </a:p>
        </p:txBody>
      </p:sp>
      <p:sp>
        <p:nvSpPr>
          <p:cNvPr id="7" name="Содержимое 6"/>
          <p:cNvSpPr>
            <a:spLocks noGrp="1"/>
          </p:cNvSpPr>
          <p:nvPr>
            <p:ph sz="half" idx="2"/>
          </p:nvPr>
        </p:nvSpPr>
        <p:spPr>
          <a:xfrm>
            <a:off x="1785918" y="1285860"/>
            <a:ext cx="7358082" cy="5286411"/>
          </a:xfrm>
          <a:solidFill>
            <a:schemeClr val="accent3">
              <a:lumMod val="20000"/>
              <a:lumOff val="80000"/>
            </a:schemeClr>
          </a:solidFill>
        </p:spPr>
        <p:txBody>
          <a:bodyPr>
            <a:noAutofit/>
          </a:bodyPr>
          <a:lstStyle/>
          <a:p>
            <a:pPr>
              <a:buNone/>
            </a:pPr>
            <a:r>
              <a:rPr lang="ru-RU" sz="1800" b="1" i="1" u="sng" dirty="0" smtClean="0">
                <a:solidFill>
                  <a:srgbClr val="660033"/>
                </a:solidFill>
                <a:latin typeface="Times New Roman" pitchFamily="18" charset="0"/>
                <a:cs typeface="Times New Roman" pitchFamily="18" charset="0"/>
              </a:rPr>
              <a:t>Статья 20  (извлечение).</a:t>
            </a:r>
          </a:p>
          <a:p>
            <a:pPr marL="425196" indent="-342900" algn="just">
              <a:buNone/>
            </a:pPr>
            <a:r>
              <a:rPr lang="ru-RU" sz="1800" b="1" i="1" dirty="0" smtClean="0">
                <a:solidFill>
                  <a:srgbClr val="002060"/>
                </a:solidFill>
                <a:latin typeface="Times New Roman" pitchFamily="18" charset="0"/>
                <a:cs typeface="Times New Roman" pitchFamily="18" charset="0"/>
              </a:rPr>
              <a:t>1. Уголовной ответственности подлежит лицо, достигшее ко времени совершения преступления </a:t>
            </a:r>
            <a:r>
              <a:rPr lang="ru-RU" sz="2000" b="1" i="1" dirty="0" smtClean="0">
                <a:solidFill>
                  <a:srgbClr val="FF0000"/>
                </a:solidFill>
                <a:latin typeface="Times New Roman" pitchFamily="18" charset="0"/>
                <a:cs typeface="Times New Roman" pitchFamily="18" charset="0"/>
              </a:rPr>
              <a:t>шестнадцатилетнего возраста</a:t>
            </a:r>
            <a:r>
              <a:rPr lang="ru-RU" sz="2000" b="1" i="1" dirty="0" smtClean="0">
                <a:solidFill>
                  <a:srgbClr val="660033"/>
                </a:solidFill>
                <a:latin typeface="Times New Roman" pitchFamily="18" charset="0"/>
                <a:cs typeface="Times New Roman" pitchFamily="18" charset="0"/>
              </a:rPr>
              <a:t>.</a:t>
            </a:r>
          </a:p>
          <a:p>
            <a:pPr marL="425196" indent="-342900" algn="just">
              <a:spcBef>
                <a:spcPts val="0"/>
              </a:spcBef>
              <a:buNone/>
            </a:pPr>
            <a:r>
              <a:rPr lang="ru-RU" sz="1800" b="1" i="1" dirty="0" smtClean="0">
                <a:solidFill>
                  <a:srgbClr val="002060"/>
                </a:solidFill>
                <a:latin typeface="Times New Roman" pitchFamily="18" charset="0"/>
                <a:cs typeface="Times New Roman" pitchFamily="18" charset="0"/>
              </a:rPr>
              <a:t>2. Лица, достигшие ко времени совершения преступления </a:t>
            </a:r>
            <a:r>
              <a:rPr lang="ru-RU" sz="2000" b="1" i="1" dirty="0" smtClean="0">
                <a:solidFill>
                  <a:srgbClr val="FF0000"/>
                </a:solidFill>
                <a:latin typeface="Times New Roman" pitchFamily="18" charset="0"/>
                <a:cs typeface="Times New Roman" pitchFamily="18" charset="0"/>
              </a:rPr>
              <a:t>четырнадцатилетнего возраста</a:t>
            </a:r>
            <a:r>
              <a:rPr lang="ru-RU" sz="1800" b="1" i="1" dirty="0" smtClean="0">
                <a:solidFill>
                  <a:srgbClr val="002060"/>
                </a:solidFill>
                <a:latin typeface="Times New Roman" pitchFamily="18" charset="0"/>
                <a:cs typeface="Times New Roman" pitchFamily="18" charset="0"/>
              </a:rPr>
              <a:t>, подлежат уголовной ответственности за:</a:t>
            </a:r>
          </a:p>
          <a:p>
            <a:pPr algn="just">
              <a:spcBef>
                <a:spcPts val="0"/>
              </a:spcBef>
              <a:buNone/>
            </a:pPr>
            <a:r>
              <a:rPr lang="ru-RU" sz="2000" b="1" i="1" dirty="0" smtClean="0">
                <a:solidFill>
                  <a:srgbClr val="002060"/>
                </a:solidFill>
                <a:latin typeface="Times New Roman" pitchFamily="18" charset="0"/>
                <a:cs typeface="Times New Roman" pitchFamily="18" charset="0"/>
              </a:rPr>
              <a:t>- убийство (статья 105); </a:t>
            </a:r>
          </a:p>
          <a:p>
            <a:pPr algn="just">
              <a:spcBef>
                <a:spcPts val="0"/>
              </a:spcBef>
              <a:buNone/>
            </a:pPr>
            <a:r>
              <a:rPr lang="ru-RU" sz="2000" b="1" i="1" dirty="0" smtClean="0">
                <a:solidFill>
                  <a:srgbClr val="002060"/>
                </a:solidFill>
                <a:latin typeface="Times New Roman" pitchFamily="18" charset="0"/>
                <a:cs typeface="Times New Roman" pitchFamily="18" charset="0"/>
              </a:rPr>
              <a:t>- умышленное причинение тяжкого вреда здоровью (статья 111); </a:t>
            </a:r>
          </a:p>
          <a:p>
            <a:pPr algn="just">
              <a:spcBef>
                <a:spcPts val="0"/>
              </a:spcBef>
              <a:buNone/>
            </a:pPr>
            <a:r>
              <a:rPr lang="ru-RU" sz="2000" b="1" i="1" dirty="0" smtClean="0">
                <a:solidFill>
                  <a:srgbClr val="002060"/>
                </a:solidFill>
                <a:latin typeface="Times New Roman" pitchFamily="18" charset="0"/>
                <a:cs typeface="Times New Roman" pitchFamily="18" charset="0"/>
              </a:rPr>
              <a:t>- умышленное причинение средней тяжести вреда здоровью (статья 112); </a:t>
            </a:r>
          </a:p>
          <a:p>
            <a:pPr algn="just">
              <a:spcBef>
                <a:spcPts val="0"/>
              </a:spcBef>
              <a:buNone/>
            </a:pPr>
            <a:r>
              <a:rPr lang="ru-RU" sz="2000" b="1" i="1" dirty="0" smtClean="0">
                <a:solidFill>
                  <a:srgbClr val="002060"/>
                </a:solidFill>
                <a:latin typeface="Times New Roman" pitchFamily="18" charset="0"/>
                <a:cs typeface="Times New Roman" pitchFamily="18" charset="0"/>
              </a:rPr>
              <a:t>- изнасилование (статья 131), насильственные действия сексуального характера (статья 132); </a:t>
            </a:r>
          </a:p>
          <a:p>
            <a:pPr algn="just">
              <a:spcBef>
                <a:spcPts val="0"/>
              </a:spcBef>
              <a:buNone/>
            </a:pPr>
            <a:r>
              <a:rPr lang="ru-RU" sz="2000" b="1" i="1" dirty="0" smtClean="0">
                <a:solidFill>
                  <a:srgbClr val="002060"/>
                </a:solidFill>
                <a:latin typeface="Times New Roman" pitchFamily="18" charset="0"/>
                <a:cs typeface="Times New Roman" pitchFamily="18" charset="0"/>
              </a:rPr>
              <a:t>- кражу (статья 158), грабеж (статья 161), разбой (статья 162), вымогательство (статья 163); </a:t>
            </a:r>
          </a:p>
          <a:p>
            <a:pPr algn="just">
              <a:spcBef>
                <a:spcPts val="0"/>
              </a:spcBef>
              <a:buNone/>
            </a:pPr>
            <a:r>
              <a:rPr lang="ru-RU" sz="2000" b="1" i="1" dirty="0" smtClean="0">
                <a:solidFill>
                  <a:srgbClr val="002060"/>
                </a:solidFill>
                <a:latin typeface="Times New Roman" pitchFamily="18" charset="0"/>
                <a:cs typeface="Times New Roman" pitchFamily="18" charset="0"/>
              </a:rPr>
              <a:t>-  другие, всего </a:t>
            </a:r>
            <a:r>
              <a:rPr lang="ru-RU" sz="2000" b="1" i="1" dirty="0" smtClean="0">
                <a:solidFill>
                  <a:srgbClr val="002060"/>
                </a:solidFill>
                <a:latin typeface="Times New Roman" pitchFamily="18" charset="0"/>
                <a:cs typeface="Times New Roman" pitchFamily="18" charset="0"/>
              </a:rPr>
              <a:t>22 состава.</a:t>
            </a:r>
            <a:endParaRPr lang="ru-RU" sz="2000" b="1" i="1" dirty="0" smtClean="0">
              <a:solidFill>
                <a:srgbClr val="002060"/>
              </a:solidFill>
              <a:latin typeface="Times New Roman" pitchFamily="18" charset="0"/>
              <a:cs typeface="Times New Roman" pitchFamily="18" charset="0"/>
            </a:endParaRPr>
          </a:p>
          <a:p>
            <a:endParaRPr lang="ru-RU" sz="1800" b="1" dirty="0">
              <a:solidFill>
                <a:srgbClr val="002060"/>
              </a:solidFill>
            </a:endParaRPr>
          </a:p>
        </p:txBody>
      </p:sp>
      <p:pic>
        <p:nvPicPr>
          <p:cNvPr id="22530" name="Picture 2" descr="http://www.combook.ru/pictures/10176537.jpg"/>
          <p:cNvPicPr>
            <a:picLocks noChangeAspect="1" noChangeArrowheads="1"/>
          </p:cNvPicPr>
          <p:nvPr/>
        </p:nvPicPr>
        <p:blipFill>
          <a:blip r:embed="rId2" cstate="print"/>
          <a:srcRect/>
          <a:stretch>
            <a:fillRect/>
          </a:stretch>
        </p:blipFill>
        <p:spPr bwMode="auto">
          <a:xfrm>
            <a:off x="142844" y="2786058"/>
            <a:ext cx="1552576" cy="221457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sp>
        <p:nvSpPr>
          <p:cNvPr id="6" name="Содержимое 5"/>
          <p:cNvSpPr>
            <a:spLocks noGrp="1"/>
          </p:cNvSpPr>
          <p:nvPr>
            <p:ph sz="half" idx="1"/>
          </p:nvPr>
        </p:nvSpPr>
        <p:spPr>
          <a:xfrm>
            <a:off x="285720" y="1589567"/>
            <a:ext cx="1714512" cy="4572000"/>
          </a:xfrm>
        </p:spPr>
        <p:txBody>
          <a:bodyPr>
            <a:normAutofit fontScale="70000" lnSpcReduction="20000"/>
          </a:bodyPr>
          <a:lstStyle/>
          <a:p>
            <a:endParaRPr lang="ru-RU" dirty="0"/>
          </a:p>
        </p:txBody>
      </p:sp>
      <p:sp>
        <p:nvSpPr>
          <p:cNvPr id="7" name="Содержимое 6"/>
          <p:cNvSpPr>
            <a:spLocks noGrp="1"/>
          </p:cNvSpPr>
          <p:nvPr>
            <p:ph sz="half" idx="2"/>
          </p:nvPr>
        </p:nvSpPr>
        <p:spPr>
          <a:xfrm>
            <a:off x="2000232" y="1500175"/>
            <a:ext cx="7000924" cy="5214974"/>
          </a:xfrm>
          <a:solidFill>
            <a:schemeClr val="accent3">
              <a:lumMod val="20000"/>
              <a:lumOff val="80000"/>
            </a:schemeClr>
          </a:solidFill>
        </p:spPr>
        <p:txBody>
          <a:bodyPr>
            <a:normAutofit fontScale="70000" lnSpcReduction="20000"/>
          </a:bodyPr>
          <a:lstStyle/>
          <a:p>
            <a:pPr>
              <a:buNone/>
            </a:pPr>
            <a:r>
              <a:rPr lang="ru-RU" b="1" i="1" u="sng" dirty="0" smtClean="0">
                <a:solidFill>
                  <a:srgbClr val="660033"/>
                </a:solidFill>
                <a:latin typeface="Times New Roman" pitchFamily="18" charset="0"/>
                <a:cs typeface="Times New Roman" pitchFamily="18" charset="0"/>
              </a:rPr>
              <a:t>Статья 152.1. «Охрана изображения гражданина» (извлечение) </a:t>
            </a:r>
          </a:p>
          <a:p>
            <a:pPr algn="just">
              <a:buNone/>
            </a:pPr>
            <a:r>
              <a:rPr lang="ru-RU" b="1" i="1" dirty="0" smtClean="0">
                <a:solidFill>
                  <a:srgbClr val="002060"/>
                </a:solidFill>
                <a:latin typeface="Times New Roman" pitchFamily="18" charset="0"/>
                <a:cs typeface="Times New Roman" pitchFamily="18" charset="0"/>
              </a:rPr>
              <a:t>            Обнародование и дальнейшее использование изображения гражданина (в том числе его фотографии, а также видеозаписи, в которых он изображен) допускаются только с согласия этого гражданина.  Такое согласие не требуется в случаях, когда:</a:t>
            </a:r>
          </a:p>
          <a:p>
            <a:pPr algn="just">
              <a:buNone/>
            </a:pPr>
            <a:r>
              <a:rPr lang="ru-RU" b="1" i="1" dirty="0" smtClean="0">
                <a:solidFill>
                  <a:srgbClr val="002060"/>
                </a:solidFill>
                <a:latin typeface="Times New Roman" pitchFamily="18" charset="0"/>
                <a:cs typeface="Times New Roman" pitchFamily="18" charset="0"/>
              </a:rPr>
              <a:t> 1) использование изображения осуществляется в государственных, общественных или иных публичных интересах;</a:t>
            </a:r>
          </a:p>
          <a:p>
            <a:pPr algn="just">
              <a:buNone/>
            </a:pPr>
            <a:r>
              <a:rPr lang="ru-RU" b="1" i="1" dirty="0" smtClean="0">
                <a:solidFill>
                  <a:srgbClr val="002060"/>
                </a:solidFill>
                <a:latin typeface="Times New Roman" pitchFamily="18" charset="0"/>
                <a:cs typeface="Times New Roman" pitchFamily="18" charset="0"/>
              </a:rPr>
              <a:t> 2) изображение гражданина получено при съемке, которая проводится в местах, открытых для свободного посещения, или на публичных мероприятиях (собраниях, съездах, конференциях, концертах, представлениях, спортивных соревнованиях и подобных мероприятиях), за исключением случаев, когда такое изображение является основным объектом использования; </a:t>
            </a:r>
          </a:p>
          <a:p>
            <a:pPr algn="just">
              <a:buNone/>
            </a:pPr>
            <a:r>
              <a:rPr lang="ru-RU" b="1" i="1" dirty="0" smtClean="0">
                <a:solidFill>
                  <a:srgbClr val="002060"/>
                </a:solidFill>
                <a:latin typeface="Times New Roman" pitchFamily="18" charset="0"/>
                <a:cs typeface="Times New Roman" pitchFamily="18" charset="0"/>
              </a:rPr>
              <a:t>3)  гражданин позировал за плату.</a:t>
            </a:r>
            <a:endParaRPr lang="ru-RU" b="1" i="1" dirty="0">
              <a:solidFill>
                <a:srgbClr val="002060"/>
              </a:solidFill>
              <a:latin typeface="Times New Roman" pitchFamily="18" charset="0"/>
              <a:cs typeface="Times New Roman" pitchFamily="18" charset="0"/>
            </a:endParaRPr>
          </a:p>
        </p:txBody>
      </p:sp>
      <p:pic>
        <p:nvPicPr>
          <p:cNvPr id="1026" name="Picture 2" descr="http://static.ozone.ru/multimedia/books_covers/1003885368.jpg"/>
          <p:cNvPicPr>
            <a:picLocks noChangeAspect="1" noChangeArrowheads="1"/>
          </p:cNvPicPr>
          <p:nvPr/>
        </p:nvPicPr>
        <p:blipFill>
          <a:blip r:embed="rId2" cstate="print"/>
          <a:srcRect/>
          <a:stretch>
            <a:fillRect/>
          </a:stretch>
        </p:blipFill>
        <p:spPr bwMode="auto">
          <a:xfrm>
            <a:off x="285720" y="2643182"/>
            <a:ext cx="1643074" cy="257176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dirty="0" smtClean="0">
                <a:latin typeface="Times New Roman" pitchFamily="18" charset="0"/>
                <a:cs typeface="Times New Roman" pitchFamily="18" charset="0"/>
              </a:rPr>
              <a:t>Что говорит закон?</a:t>
            </a:r>
            <a:endParaRPr lang="ru-RU" b="1" i="1" dirty="0">
              <a:latin typeface="Times New Roman" pitchFamily="18" charset="0"/>
              <a:cs typeface="Times New Roman" pitchFamily="18" charset="0"/>
            </a:endParaRPr>
          </a:p>
        </p:txBody>
      </p:sp>
      <p:pic>
        <p:nvPicPr>
          <p:cNvPr id="8" name="Picture 2" descr="http://www.combook.ru/pictures/10176537.jpg"/>
          <p:cNvPicPr>
            <a:picLocks noGrp="1" noChangeAspect="1" noChangeArrowheads="1"/>
          </p:cNvPicPr>
          <p:nvPr>
            <p:ph sz="half" idx="1"/>
          </p:nvPr>
        </p:nvPicPr>
        <p:blipFill>
          <a:blip r:embed="rId2" cstate="print"/>
          <a:srcRect/>
          <a:stretch>
            <a:fillRect/>
          </a:stretch>
        </p:blipFill>
        <p:spPr bwMode="auto">
          <a:xfrm>
            <a:off x="142844" y="3000372"/>
            <a:ext cx="1428760" cy="2000264"/>
          </a:xfrm>
          <a:prstGeom prst="rect">
            <a:avLst/>
          </a:prstGeom>
          <a:noFill/>
        </p:spPr>
      </p:pic>
      <p:sp>
        <p:nvSpPr>
          <p:cNvPr id="7" name="Содержимое 6"/>
          <p:cNvSpPr>
            <a:spLocks noGrp="1"/>
          </p:cNvSpPr>
          <p:nvPr>
            <p:ph sz="half" idx="2"/>
          </p:nvPr>
        </p:nvSpPr>
        <p:spPr>
          <a:xfrm>
            <a:off x="1643042" y="1428736"/>
            <a:ext cx="7215238" cy="5143536"/>
          </a:xfrm>
          <a:solidFill>
            <a:schemeClr val="accent3">
              <a:lumMod val="20000"/>
              <a:lumOff val="80000"/>
            </a:schemeClr>
          </a:solidFill>
        </p:spPr>
        <p:txBody>
          <a:bodyPr>
            <a:noAutofit/>
          </a:bodyPr>
          <a:lstStyle/>
          <a:p>
            <a:pPr algn="just">
              <a:buNone/>
            </a:pPr>
            <a:r>
              <a:rPr lang="ru-RU" b="1" i="1" u="sng" dirty="0" smtClean="0">
                <a:solidFill>
                  <a:srgbClr val="660033"/>
                </a:solidFill>
                <a:latin typeface="Times New Roman" pitchFamily="18" charset="0"/>
                <a:cs typeface="Times New Roman" pitchFamily="18" charset="0"/>
              </a:rPr>
              <a:t>Статья 137. «Нарушение неприкосновенности частной жизни».</a:t>
            </a:r>
            <a:br>
              <a:rPr lang="ru-RU" b="1" i="1" u="sng" dirty="0" smtClean="0">
                <a:solidFill>
                  <a:srgbClr val="660033"/>
                </a:solidFill>
                <a:latin typeface="Times New Roman" pitchFamily="18" charset="0"/>
                <a:cs typeface="Times New Roman" pitchFamily="18" charset="0"/>
              </a:rPr>
            </a:br>
            <a:r>
              <a:rPr lang="ru-RU" sz="2000" b="1" i="1" dirty="0" smtClean="0">
                <a:solidFill>
                  <a:srgbClr val="002060"/>
                </a:solidFill>
                <a:latin typeface="Times New Roman" pitchFamily="18" charset="0"/>
                <a:cs typeface="Times New Roman" pitchFamily="18" charset="0"/>
              </a:rPr>
              <a:t/>
            </a:r>
            <a:br>
              <a:rPr lang="ru-RU" sz="2000" b="1" i="1" dirty="0" smtClean="0">
                <a:solidFill>
                  <a:srgbClr val="002060"/>
                </a:solidFill>
                <a:latin typeface="Times New Roman" pitchFamily="18" charset="0"/>
                <a:cs typeface="Times New Roman" pitchFamily="18" charset="0"/>
              </a:rPr>
            </a:br>
            <a:r>
              <a:rPr lang="ru-RU" sz="2000" b="1" i="1" dirty="0" smtClean="0">
                <a:solidFill>
                  <a:srgbClr val="002060"/>
                </a:solidFill>
                <a:latin typeface="Times New Roman" pitchFamily="18" charset="0"/>
                <a:cs typeface="Times New Roman" pitchFamily="18" charset="0"/>
              </a:rPr>
              <a:t>Часть 1. Незаконное собирание или распространение сведений о частной жизни лица, составляющих его личную или семейную тайну, без его согласия либо распространение этих сведений в публичном выступлении, публично демонстрирующемся произведении или средствах массовой информации -</a:t>
            </a:r>
          </a:p>
          <a:p>
            <a:pPr>
              <a:buNone/>
            </a:pPr>
            <a:r>
              <a:rPr lang="ru-RU" sz="2000" b="1" i="1" dirty="0" smtClean="0">
                <a:solidFill>
                  <a:srgbClr val="002060"/>
                </a:solidFill>
                <a:latin typeface="Times New Roman" pitchFamily="18" charset="0"/>
                <a:cs typeface="Times New Roman" pitchFamily="18" charset="0"/>
              </a:rPr>
              <a:t>      	наказываются штрафом в </a:t>
            </a:r>
            <a:r>
              <a:rPr lang="ru-RU" sz="2000" b="1" i="1" dirty="0" smtClean="0">
                <a:solidFill>
                  <a:srgbClr val="660033"/>
                </a:solidFill>
                <a:latin typeface="Times New Roman" pitchFamily="18" charset="0"/>
                <a:cs typeface="Times New Roman" pitchFamily="18" charset="0"/>
              </a:rPr>
              <a:t>размере до двухсот тысяч рублей </a:t>
            </a:r>
            <a:r>
              <a:rPr lang="ru-RU" sz="2000" b="1" i="1" dirty="0" smtClean="0">
                <a:solidFill>
                  <a:srgbClr val="002060"/>
                </a:solidFill>
                <a:latin typeface="Times New Roman" pitchFamily="18" charset="0"/>
                <a:cs typeface="Times New Roman" pitchFamily="18" charset="0"/>
              </a:rPr>
              <a:t>или в размере заработной платы или иного дохода осужденного за период до восемнадцати месяцев, либо обязательными работами на срок от ста двадцати до ста восьмидесяти часов, либо исправительными работами на срок до одного года, либо арестом на срок до четырех месяцев.  </a:t>
            </a:r>
            <a:br>
              <a:rPr lang="ru-RU" sz="2000" b="1" i="1" dirty="0" smtClean="0">
                <a:solidFill>
                  <a:srgbClr val="002060"/>
                </a:solidFill>
                <a:latin typeface="Times New Roman" pitchFamily="18" charset="0"/>
                <a:cs typeface="Times New Roman" pitchFamily="18" charset="0"/>
              </a:rPr>
            </a:br>
            <a:endParaRPr lang="ru-RU" sz="20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premier.in.ua/uploads/board/post/2014-12/1418115227_rechtsstaatsdialog.jpg"/>
          <p:cNvPicPr>
            <a:picLocks noChangeAspect="1" noChangeArrowheads="1"/>
          </p:cNvPicPr>
          <p:nvPr/>
        </p:nvPicPr>
        <p:blipFill>
          <a:blip r:embed="rId2" cstate="print"/>
          <a:srcRect/>
          <a:stretch>
            <a:fillRect/>
          </a:stretch>
        </p:blipFill>
        <p:spPr bwMode="auto">
          <a:xfrm>
            <a:off x="5929322" y="3857628"/>
            <a:ext cx="3214678" cy="3000372"/>
          </a:xfrm>
          <a:prstGeom prst="rect">
            <a:avLst/>
          </a:prstGeom>
          <a:noFill/>
        </p:spPr>
      </p:pic>
      <p:sp>
        <p:nvSpPr>
          <p:cNvPr id="2" name="Заголовок 1"/>
          <p:cNvSpPr>
            <a:spLocks noGrp="1"/>
          </p:cNvSpPr>
          <p:nvPr>
            <p:ph type="title"/>
          </p:nvPr>
        </p:nvSpPr>
        <p:spPr>
          <a:xfrm>
            <a:off x="142844" y="274638"/>
            <a:ext cx="8543956" cy="1868478"/>
          </a:xfrm>
        </p:spPr>
        <p:txBody>
          <a:bodyPr>
            <a:noAutofit/>
          </a:bodyPr>
          <a:lstStyle/>
          <a:p>
            <a:r>
              <a:rPr lang="ru-RU" sz="2400" b="1" i="1" dirty="0" smtClean="0">
                <a:solidFill>
                  <a:schemeClr val="accent2">
                    <a:lumMod val="75000"/>
                  </a:schemeClr>
                </a:solidFill>
                <a:latin typeface="Arial" pitchFamily="34" charset="0"/>
                <a:cs typeface="Arial" pitchFamily="34" charset="0"/>
              </a:rPr>
              <a:t>Нормативно-правовые акты РФ, регламентирующие ответственность за жестокое обращение с несовершеннолетними</a:t>
            </a:r>
            <a:r>
              <a:rPr lang="ru-RU" sz="2400" i="1" dirty="0" smtClean="0">
                <a:latin typeface="Arial" pitchFamily="34" charset="0"/>
                <a:cs typeface="Arial" pitchFamily="34" charset="0"/>
              </a:rPr>
              <a:t/>
            </a:r>
            <a:br>
              <a:rPr lang="ru-RU" sz="2400" i="1" dirty="0" smtClean="0">
                <a:latin typeface="Arial" pitchFamily="34" charset="0"/>
                <a:cs typeface="Arial" pitchFamily="34" charset="0"/>
              </a:rPr>
            </a:br>
            <a:r>
              <a:rPr lang="ru-RU" sz="2400" b="1" i="1" dirty="0" smtClean="0">
                <a:latin typeface="Arial" pitchFamily="34" charset="0"/>
                <a:cs typeface="Arial" pitchFamily="34" charset="0"/>
              </a:rPr>
              <a:t> </a:t>
            </a:r>
            <a:endParaRPr lang="ru-RU" sz="2400" i="1" dirty="0">
              <a:latin typeface="Arial" pitchFamily="34" charset="0"/>
              <a:cs typeface="Arial" pitchFamily="34" charset="0"/>
            </a:endParaRPr>
          </a:p>
        </p:txBody>
      </p:sp>
      <p:sp>
        <p:nvSpPr>
          <p:cNvPr id="3" name="Содержимое 2"/>
          <p:cNvSpPr>
            <a:spLocks noGrp="1"/>
          </p:cNvSpPr>
          <p:nvPr>
            <p:ph sz="quarter" idx="1"/>
          </p:nvPr>
        </p:nvSpPr>
        <p:spPr>
          <a:xfrm>
            <a:off x="214282" y="2143116"/>
            <a:ext cx="8001056" cy="4312620"/>
          </a:xfrm>
        </p:spPr>
        <p:txBody>
          <a:bodyPr>
            <a:normAutofit/>
          </a:bodyPr>
          <a:lstStyle/>
          <a:p>
            <a:pPr>
              <a:buNone/>
            </a:pPr>
            <a:r>
              <a:rPr lang="ru-RU" b="1" i="1" dirty="0" smtClean="0">
                <a:solidFill>
                  <a:srgbClr val="002060"/>
                </a:solidFill>
                <a:latin typeface="Arial" pitchFamily="34" charset="0"/>
                <a:cs typeface="Arial" pitchFamily="34" charset="0"/>
              </a:rPr>
              <a:t>  </a:t>
            </a:r>
            <a:r>
              <a:rPr lang="ru-RU" sz="2400" b="1" i="1" dirty="0" smtClean="0">
                <a:solidFill>
                  <a:srgbClr val="002060"/>
                </a:solidFill>
                <a:latin typeface="Arial" pitchFamily="34" charset="0"/>
                <a:cs typeface="Arial" pitchFamily="34" charset="0"/>
              </a:rPr>
              <a:t>Конституция Российской Федерации;</a:t>
            </a:r>
          </a:p>
          <a:p>
            <a:pPr>
              <a:buNone/>
            </a:pPr>
            <a:r>
              <a:rPr lang="ru-RU" sz="2400" b="1" i="1" dirty="0" smtClean="0">
                <a:solidFill>
                  <a:srgbClr val="002060"/>
                </a:solidFill>
                <a:latin typeface="Arial" pitchFamily="34" charset="0"/>
                <a:cs typeface="Arial" pitchFamily="34" charset="0"/>
              </a:rPr>
              <a:t>  Семейный Кодекс РФ;</a:t>
            </a:r>
          </a:p>
          <a:p>
            <a:pPr>
              <a:buNone/>
            </a:pPr>
            <a:r>
              <a:rPr lang="ru-RU" sz="2400" b="1" i="1" dirty="0" smtClean="0">
                <a:solidFill>
                  <a:srgbClr val="002060"/>
                </a:solidFill>
                <a:latin typeface="Arial" pitchFamily="34" charset="0"/>
                <a:cs typeface="Arial" pitchFamily="34" charset="0"/>
              </a:rPr>
              <a:t>  Гражданский Кодекс РФ;</a:t>
            </a:r>
          </a:p>
          <a:p>
            <a:pPr>
              <a:buNone/>
            </a:pPr>
            <a:r>
              <a:rPr lang="ru-RU" sz="2400" b="1" i="1" dirty="0" smtClean="0">
                <a:solidFill>
                  <a:srgbClr val="002060"/>
                </a:solidFill>
                <a:latin typeface="Arial" pitchFamily="34" charset="0"/>
                <a:cs typeface="Arial" pitchFamily="34" charset="0"/>
              </a:rPr>
              <a:t>  Уголовный Кодекс РФ;</a:t>
            </a:r>
          </a:p>
          <a:p>
            <a:pPr>
              <a:buNone/>
            </a:pPr>
            <a:r>
              <a:rPr lang="ru-RU" sz="2400" b="1" i="1" dirty="0" smtClean="0">
                <a:solidFill>
                  <a:srgbClr val="002060"/>
                </a:solidFill>
                <a:latin typeface="Arial" pitchFamily="34" charset="0"/>
                <a:cs typeface="Arial" pitchFamily="34" charset="0"/>
              </a:rPr>
              <a:t>  Кодекс РФ об административных правонарушениях;</a:t>
            </a:r>
          </a:p>
          <a:p>
            <a:pPr>
              <a:buNone/>
            </a:pPr>
            <a:r>
              <a:rPr lang="ru-RU" sz="2400" b="1" i="1" dirty="0" smtClean="0">
                <a:solidFill>
                  <a:srgbClr val="002060"/>
                </a:solidFill>
                <a:latin typeface="Arial" pitchFamily="34" charset="0"/>
                <a:cs typeface="Arial" pitchFamily="34" charset="0"/>
              </a:rPr>
              <a:t> </a:t>
            </a:r>
            <a:endParaRPr lang="ru-RU" sz="2400" b="1" i="1" dirty="0">
              <a:solidFill>
                <a:srgbClr val="002060"/>
              </a:solidFill>
              <a:latin typeface="Arial" pitchFamily="34" charset="0"/>
              <a:cs typeface="Arial" pitchFamily="34" charset="0"/>
            </a:endParaRPr>
          </a:p>
        </p:txBody>
      </p:sp>
      <p:pic>
        <p:nvPicPr>
          <p:cNvPr id="5" name="Picture 2" descr="http://img10.proshkolu.ru/content/media/pic/std/4000000/3867000/3866096-c5f4cacd837b2d13.png"/>
          <p:cNvPicPr>
            <a:picLocks noChangeAspect="1" noChangeArrowheads="1"/>
          </p:cNvPicPr>
          <p:nvPr/>
        </p:nvPicPr>
        <p:blipFill>
          <a:blip r:embed="rId3" cstate="print"/>
          <a:srcRect/>
          <a:stretch>
            <a:fillRect/>
          </a:stretch>
        </p:blipFill>
        <p:spPr bwMode="auto">
          <a:xfrm>
            <a:off x="142844" y="5214950"/>
            <a:ext cx="2714644" cy="16430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checkerboard(across)">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solidFill>
                  <a:schemeClr val="accent1">
                    <a:lumMod val="75000"/>
                  </a:schemeClr>
                </a:solidFill>
                <a:latin typeface="Arial" pitchFamily="34" charset="0"/>
                <a:cs typeface="Arial" pitchFamily="34" charset="0"/>
              </a:rPr>
              <a:t>Конституция РФ</a:t>
            </a:r>
            <a:endParaRPr lang="ru-RU" b="1" i="1" dirty="0">
              <a:solidFill>
                <a:schemeClr val="accent1">
                  <a:lumMod val="75000"/>
                </a:schemeClr>
              </a:solidFill>
              <a:latin typeface="Arial" pitchFamily="34" charset="0"/>
              <a:cs typeface="Arial" pitchFamily="34" charset="0"/>
            </a:endParaRPr>
          </a:p>
        </p:txBody>
      </p:sp>
      <p:sp>
        <p:nvSpPr>
          <p:cNvPr id="3" name="Содержимое 2"/>
          <p:cNvSpPr>
            <a:spLocks noGrp="1"/>
          </p:cNvSpPr>
          <p:nvPr>
            <p:ph sz="quarter" idx="1"/>
          </p:nvPr>
        </p:nvSpPr>
        <p:spPr>
          <a:xfrm>
            <a:off x="428596" y="1447800"/>
            <a:ext cx="8258204" cy="5053034"/>
          </a:xfrm>
        </p:spPr>
        <p:txBody>
          <a:bodyPr>
            <a:normAutofit lnSpcReduction="10000"/>
          </a:bodyPr>
          <a:lstStyle/>
          <a:p>
            <a:pPr algn="just"/>
            <a:endParaRPr lang="ru-RU" sz="2400" b="1" i="1" dirty="0" smtClean="0">
              <a:solidFill>
                <a:srgbClr val="C00000"/>
              </a:solidFill>
              <a:latin typeface="Arial" pitchFamily="34" charset="0"/>
              <a:cs typeface="Arial" pitchFamily="34" charset="0"/>
            </a:endParaRPr>
          </a:p>
          <a:p>
            <a:pPr algn="just"/>
            <a:r>
              <a:rPr lang="ru-RU" sz="2400" b="1" i="1" dirty="0" smtClean="0">
                <a:solidFill>
                  <a:srgbClr val="C00000"/>
                </a:solidFill>
                <a:latin typeface="Arial" pitchFamily="34" charset="0"/>
                <a:cs typeface="Arial" pitchFamily="34" charset="0"/>
              </a:rPr>
              <a:t>Статья 20. </a:t>
            </a:r>
            <a:r>
              <a:rPr lang="ru-RU" sz="2400" b="1" i="1" dirty="0" smtClean="0">
                <a:solidFill>
                  <a:srgbClr val="002060"/>
                </a:solidFill>
                <a:latin typeface="Arial" pitchFamily="34" charset="0"/>
                <a:cs typeface="Arial" pitchFamily="34" charset="0"/>
              </a:rPr>
              <a:t>Каждый имеет право на жизнь.</a:t>
            </a:r>
          </a:p>
          <a:p>
            <a:pPr algn="just">
              <a:buNone/>
            </a:pPr>
            <a:endParaRPr lang="ru-RU" sz="2400" b="1" i="1" dirty="0" smtClean="0">
              <a:solidFill>
                <a:srgbClr val="002060"/>
              </a:solidFill>
              <a:latin typeface="Arial" pitchFamily="34" charset="0"/>
              <a:cs typeface="Arial" pitchFamily="34" charset="0"/>
            </a:endParaRPr>
          </a:p>
          <a:p>
            <a:pPr algn="just"/>
            <a:r>
              <a:rPr lang="ru-RU" sz="2400" b="1" i="1" dirty="0" smtClean="0">
                <a:solidFill>
                  <a:srgbClr val="C00000"/>
                </a:solidFill>
                <a:latin typeface="Arial" pitchFamily="34" charset="0"/>
                <a:cs typeface="Arial" pitchFamily="34" charset="0"/>
              </a:rPr>
              <a:t>Статья</a:t>
            </a:r>
            <a:r>
              <a:rPr lang="en-US" sz="2400" b="1" i="1" dirty="0" smtClean="0">
                <a:solidFill>
                  <a:srgbClr val="C00000"/>
                </a:solidFill>
                <a:latin typeface="Arial" pitchFamily="34" charset="0"/>
                <a:cs typeface="Arial" pitchFamily="34" charset="0"/>
              </a:rPr>
              <a:t> </a:t>
            </a:r>
            <a:r>
              <a:rPr lang="ru-RU" sz="2400" b="1" i="1" dirty="0" smtClean="0">
                <a:solidFill>
                  <a:srgbClr val="C00000"/>
                </a:solidFill>
                <a:latin typeface="Arial" pitchFamily="34" charset="0"/>
                <a:cs typeface="Arial" pitchFamily="34" charset="0"/>
              </a:rPr>
              <a:t>21.  </a:t>
            </a:r>
            <a:r>
              <a:rPr lang="ru-RU" sz="2400" b="1" i="1" dirty="0" smtClean="0">
                <a:solidFill>
                  <a:srgbClr val="002060"/>
                </a:solidFill>
                <a:latin typeface="Arial" pitchFamily="34" charset="0"/>
                <a:cs typeface="Arial" pitchFamily="34" charset="0"/>
              </a:rPr>
              <a:t>Достоинство личности охраняется государством. Ничто не может быть основанием для его умаления. Никто не должен подвергаться пыткам, насилию, другому жестокому или унижающему человеческое достоинство обращению или наказанию.</a:t>
            </a:r>
          </a:p>
          <a:p>
            <a:pPr algn="just">
              <a:buNone/>
            </a:pPr>
            <a:endParaRPr lang="ru-RU" sz="2400" b="1" i="1" dirty="0" smtClean="0">
              <a:solidFill>
                <a:srgbClr val="002060"/>
              </a:solidFill>
              <a:latin typeface="Arial" pitchFamily="34" charset="0"/>
              <a:cs typeface="Arial" pitchFamily="34" charset="0"/>
            </a:endParaRPr>
          </a:p>
          <a:p>
            <a:pPr algn="just"/>
            <a:r>
              <a:rPr lang="ru-RU" sz="2400" b="1" i="1" dirty="0" smtClean="0">
                <a:solidFill>
                  <a:srgbClr val="C00000"/>
                </a:solidFill>
                <a:latin typeface="Arial" pitchFamily="34" charset="0"/>
                <a:cs typeface="Arial" pitchFamily="34" charset="0"/>
              </a:rPr>
              <a:t>Статья 22. </a:t>
            </a:r>
            <a:r>
              <a:rPr lang="ru-RU" sz="2400" b="1" i="1" dirty="0" smtClean="0">
                <a:solidFill>
                  <a:srgbClr val="002060"/>
                </a:solidFill>
                <a:latin typeface="Arial" pitchFamily="34" charset="0"/>
                <a:cs typeface="Arial" pitchFamily="34" charset="0"/>
              </a:rPr>
              <a:t>Каждый имеет право на свободу и личную неприкосновенность.</a:t>
            </a:r>
          </a:p>
          <a:p>
            <a:pPr algn="just"/>
            <a:endParaRPr lang="ru-RU" sz="2000" b="1" i="1" dirty="0" smtClean="0">
              <a:solidFill>
                <a:srgbClr val="002060"/>
              </a:solidFill>
            </a:endParaRPr>
          </a:p>
          <a:p>
            <a:pPr algn="just">
              <a:buNone/>
            </a:pPr>
            <a:endParaRPr lang="ru-RU" sz="2000" b="1" i="1" dirty="0">
              <a:solidFill>
                <a:srgbClr val="002060"/>
              </a:solidFill>
            </a:endParaRPr>
          </a:p>
        </p:txBody>
      </p:sp>
      <p:pic>
        <p:nvPicPr>
          <p:cNvPr id="27650" name="Picture 2" descr="Конституция РФ - Картинка 8158/31"/>
          <p:cNvPicPr>
            <a:picLocks noChangeAspect="1" noChangeArrowheads="1"/>
          </p:cNvPicPr>
          <p:nvPr/>
        </p:nvPicPr>
        <p:blipFill>
          <a:blip r:embed="rId2" cstate="print"/>
          <a:srcRect/>
          <a:stretch>
            <a:fillRect/>
          </a:stretch>
        </p:blipFill>
        <p:spPr bwMode="auto">
          <a:xfrm>
            <a:off x="7572396" y="214290"/>
            <a:ext cx="1428728" cy="18573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i="1" dirty="0" smtClean="0">
                <a:solidFill>
                  <a:schemeClr val="accent1">
                    <a:lumMod val="75000"/>
                  </a:schemeClr>
                </a:solidFill>
                <a:latin typeface="Arial" pitchFamily="34" charset="0"/>
                <a:cs typeface="Arial" pitchFamily="34" charset="0"/>
              </a:rPr>
              <a:t>Уголовный кодекс</a:t>
            </a:r>
            <a:endParaRPr lang="ru-RU" b="1" i="1" dirty="0">
              <a:solidFill>
                <a:schemeClr val="accent1">
                  <a:lumMod val="75000"/>
                </a:schemeClr>
              </a:solidFill>
              <a:latin typeface="Arial" pitchFamily="34" charset="0"/>
              <a:cs typeface="Arial" pitchFamily="34" charset="0"/>
            </a:endParaRPr>
          </a:p>
        </p:txBody>
      </p:sp>
      <p:sp>
        <p:nvSpPr>
          <p:cNvPr id="3" name="Содержимое 2"/>
          <p:cNvSpPr>
            <a:spLocks noGrp="1"/>
          </p:cNvSpPr>
          <p:nvPr>
            <p:ph sz="quarter" idx="1"/>
          </p:nvPr>
        </p:nvSpPr>
        <p:spPr>
          <a:xfrm>
            <a:off x="214282" y="1447800"/>
            <a:ext cx="8472518" cy="4572000"/>
          </a:xfrm>
        </p:spPr>
        <p:txBody>
          <a:bodyPr>
            <a:normAutofit/>
          </a:bodyPr>
          <a:lstStyle/>
          <a:p>
            <a:pPr>
              <a:buNone/>
            </a:pPr>
            <a:r>
              <a:rPr lang="ru-RU" sz="2400" b="1" i="1" dirty="0" smtClean="0">
                <a:solidFill>
                  <a:srgbClr val="002060"/>
                </a:solidFill>
                <a:latin typeface="Arial" pitchFamily="34" charset="0"/>
                <a:cs typeface="Arial" pitchFamily="34" charset="0"/>
              </a:rPr>
              <a:t> </a:t>
            </a:r>
            <a:r>
              <a:rPr lang="ru-RU" sz="2400" b="1" i="1" dirty="0" smtClean="0">
                <a:solidFill>
                  <a:srgbClr val="C00000"/>
                </a:solidFill>
                <a:latin typeface="Arial" pitchFamily="34" charset="0"/>
                <a:cs typeface="Arial" pitchFamily="34" charset="0"/>
              </a:rPr>
              <a:t>Глава 16. </a:t>
            </a:r>
            <a:r>
              <a:rPr lang="ru-RU" sz="2400" b="1" i="1" dirty="0" smtClean="0">
                <a:solidFill>
                  <a:srgbClr val="002060"/>
                </a:solidFill>
                <a:latin typeface="Arial" pitchFamily="34" charset="0"/>
                <a:cs typeface="Arial" pitchFamily="34" charset="0"/>
              </a:rPr>
              <a:t>Преступления против жизни и </a:t>
            </a:r>
          </a:p>
          <a:p>
            <a:pPr>
              <a:buNone/>
            </a:pPr>
            <a:r>
              <a:rPr lang="ru-RU" sz="2400" b="1" i="1" dirty="0" smtClean="0">
                <a:solidFill>
                  <a:srgbClr val="002060"/>
                </a:solidFill>
                <a:latin typeface="Arial" pitchFamily="34" charset="0"/>
                <a:cs typeface="Arial" pitchFamily="34" charset="0"/>
              </a:rPr>
              <a:t>  здоровья (статьи 105-125).</a:t>
            </a:r>
          </a:p>
          <a:p>
            <a:pPr>
              <a:buNone/>
            </a:pPr>
            <a:r>
              <a:rPr lang="ru-RU" sz="2400" b="1" i="1" dirty="0" smtClean="0">
                <a:solidFill>
                  <a:srgbClr val="C00000"/>
                </a:solidFill>
                <a:latin typeface="Arial" pitchFamily="34" charset="0"/>
                <a:cs typeface="Arial" pitchFamily="34" charset="0"/>
              </a:rPr>
              <a:t>Глава 17. </a:t>
            </a:r>
            <a:r>
              <a:rPr lang="ru-RU" sz="2400" b="1" i="1" dirty="0" smtClean="0">
                <a:solidFill>
                  <a:srgbClr val="002060"/>
                </a:solidFill>
                <a:latin typeface="Arial" pitchFamily="34" charset="0"/>
                <a:cs typeface="Arial" pitchFamily="34" charset="0"/>
              </a:rPr>
              <a:t>Преступления против свободы, чести и достоинства личности (статьи 126-130).</a:t>
            </a:r>
          </a:p>
          <a:p>
            <a:pPr>
              <a:buNone/>
            </a:pPr>
            <a:r>
              <a:rPr lang="ru-RU" sz="2400" b="1" i="1" dirty="0" smtClean="0">
                <a:solidFill>
                  <a:srgbClr val="C00000"/>
                </a:solidFill>
                <a:latin typeface="Arial" pitchFamily="34" charset="0"/>
                <a:cs typeface="Arial" pitchFamily="34" charset="0"/>
              </a:rPr>
              <a:t>Глава 18</a:t>
            </a:r>
            <a:r>
              <a:rPr lang="ru-RU" sz="2400" b="1" i="1" dirty="0" smtClean="0">
                <a:solidFill>
                  <a:srgbClr val="002060"/>
                </a:solidFill>
                <a:latin typeface="Arial" pitchFamily="34" charset="0"/>
                <a:cs typeface="Arial" pitchFamily="34" charset="0"/>
              </a:rPr>
              <a:t>. Преступления против половой неприкосновенности и половой свободы личности (статьи 131-135).</a:t>
            </a:r>
          </a:p>
          <a:p>
            <a:pPr>
              <a:buNone/>
            </a:pPr>
            <a:r>
              <a:rPr lang="ru-RU" sz="2400" b="1" i="1" dirty="0" smtClean="0">
                <a:solidFill>
                  <a:srgbClr val="C00000"/>
                </a:solidFill>
                <a:latin typeface="Arial" pitchFamily="34" charset="0"/>
                <a:cs typeface="Arial" pitchFamily="34" charset="0"/>
              </a:rPr>
              <a:t>Глава 20. </a:t>
            </a:r>
            <a:r>
              <a:rPr lang="ru-RU" sz="2400" b="1" i="1" dirty="0" smtClean="0">
                <a:solidFill>
                  <a:srgbClr val="002060"/>
                </a:solidFill>
                <a:latin typeface="Arial" pitchFamily="34" charset="0"/>
                <a:cs typeface="Arial" pitchFamily="34" charset="0"/>
              </a:rPr>
              <a:t>Преступления против семьи и несовершеннолетних.</a:t>
            </a:r>
            <a:endParaRPr lang="ru-RU" sz="2400" b="1" i="1" dirty="0">
              <a:solidFill>
                <a:srgbClr val="002060"/>
              </a:solidFill>
              <a:latin typeface="Arial" pitchFamily="34" charset="0"/>
              <a:cs typeface="Arial" pitchFamily="34" charset="0"/>
            </a:endParaRPr>
          </a:p>
        </p:txBody>
      </p:sp>
      <p:pic>
        <p:nvPicPr>
          <p:cNvPr id="4" name="Picture 2" descr="Уголовный кодекс Уголовный кодекс Российской Федерации ISBN 5-9557-0120-6"/>
          <p:cNvPicPr>
            <a:picLocks noChangeAspect="1" noChangeArrowheads="1"/>
          </p:cNvPicPr>
          <p:nvPr/>
        </p:nvPicPr>
        <p:blipFill>
          <a:blip r:embed="rId2" cstate="print"/>
          <a:srcRect/>
          <a:stretch>
            <a:fillRect/>
          </a:stretch>
        </p:blipFill>
        <p:spPr bwMode="auto">
          <a:xfrm>
            <a:off x="7715272" y="1"/>
            <a:ext cx="1428728" cy="21431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solidFill>
                  <a:schemeClr val="accent1">
                    <a:lumMod val="75000"/>
                  </a:schemeClr>
                </a:solidFill>
                <a:latin typeface="Arial" pitchFamily="34" charset="0"/>
                <a:cs typeface="Arial" pitchFamily="34" charset="0"/>
              </a:rPr>
              <a:t>Семейный Кодекс РФ</a:t>
            </a:r>
            <a:endParaRPr lang="ru-RU" b="1" i="1" dirty="0">
              <a:solidFill>
                <a:schemeClr val="accent1">
                  <a:lumMod val="75000"/>
                </a:schemeClr>
              </a:solidFill>
              <a:latin typeface="Arial" pitchFamily="34" charset="0"/>
              <a:cs typeface="Arial" pitchFamily="34" charset="0"/>
            </a:endParaRPr>
          </a:p>
        </p:txBody>
      </p:sp>
      <p:sp>
        <p:nvSpPr>
          <p:cNvPr id="3" name="Содержимое 2"/>
          <p:cNvSpPr>
            <a:spLocks noGrp="1"/>
          </p:cNvSpPr>
          <p:nvPr>
            <p:ph sz="quarter" idx="1"/>
          </p:nvPr>
        </p:nvSpPr>
        <p:spPr>
          <a:xfrm>
            <a:off x="214282" y="1447800"/>
            <a:ext cx="8715436" cy="5053034"/>
          </a:xfrm>
        </p:spPr>
        <p:txBody>
          <a:bodyPr>
            <a:normAutofit/>
          </a:bodyPr>
          <a:lstStyle/>
          <a:p>
            <a:pPr algn="just">
              <a:buNone/>
            </a:pPr>
            <a:r>
              <a:rPr lang="ru-RU" sz="2000" b="1" i="1" dirty="0" smtClean="0">
                <a:solidFill>
                  <a:schemeClr val="accent1">
                    <a:lumMod val="75000"/>
                  </a:schemeClr>
                </a:solidFill>
              </a:rPr>
              <a:t>	</a:t>
            </a:r>
          </a:p>
          <a:p>
            <a:pPr algn="just">
              <a:buNone/>
            </a:pPr>
            <a:r>
              <a:rPr lang="ru-RU" sz="2000" b="1" i="1" dirty="0" smtClean="0">
                <a:solidFill>
                  <a:schemeClr val="accent1">
                    <a:lumMod val="75000"/>
                  </a:schemeClr>
                </a:solidFill>
              </a:rPr>
              <a:t>	</a:t>
            </a:r>
            <a:r>
              <a:rPr lang="ru-RU" sz="2400" b="1" i="1" dirty="0" smtClean="0">
                <a:solidFill>
                  <a:srgbClr val="C00000"/>
                </a:solidFill>
                <a:latin typeface="Arial" pitchFamily="34" charset="0"/>
                <a:cs typeface="Arial" pitchFamily="34" charset="0"/>
              </a:rPr>
              <a:t>Статья 56. </a:t>
            </a:r>
            <a:r>
              <a:rPr lang="ru-RU" sz="2400" b="1" i="1" dirty="0" smtClean="0">
                <a:solidFill>
                  <a:srgbClr val="002060"/>
                </a:solidFill>
                <a:latin typeface="Arial" pitchFamily="34" charset="0"/>
                <a:cs typeface="Arial" pitchFamily="34" charset="0"/>
              </a:rPr>
              <a:t>Ребенок имеет право на защиту от злоупотреблений со стороны родителей (лиц, их заменяющих). </a:t>
            </a:r>
          </a:p>
          <a:p>
            <a:pPr algn="just">
              <a:buNone/>
            </a:pPr>
            <a:r>
              <a:rPr lang="ru-RU" sz="2400" b="1" i="1" dirty="0" smtClean="0">
                <a:solidFill>
                  <a:srgbClr val="002060"/>
                </a:solidFill>
                <a:latin typeface="Arial" pitchFamily="34" charset="0"/>
                <a:cs typeface="Arial" pitchFamily="34" charset="0"/>
              </a:rPr>
              <a:t>		При нарушении прав и законных интересов ребенка, в том числе при невыполнении или ненадлежащем выполнении родителями (одним из них) обязанностей по воспитанию, образованию ребенка либо при злоупотреблении родительскими правами, ребенок вправе самостоятельно обращаться за их защитой в орган опеки и попечительства, а по достижении возраста 14 лет в суд.</a:t>
            </a:r>
            <a:endParaRPr lang="ru-RU" sz="2400" b="1" i="1" dirty="0">
              <a:solidFill>
                <a:srgbClr val="002060"/>
              </a:solidFill>
              <a:latin typeface="Arial" pitchFamily="34" charset="0"/>
              <a:cs typeface="Arial" pitchFamily="34" charset="0"/>
            </a:endParaRPr>
          </a:p>
        </p:txBody>
      </p:sp>
      <p:pic>
        <p:nvPicPr>
          <p:cNvPr id="4" name="Picture 2" descr="http://xn--90aofpkg4a5e.xn--p1ai/wp-content/uploads/%D0%A1%D0%B5%D0%BC%D0%B5%D0%B9%D0%BD%D1%8B%D0%B9-%D0%BA%D0%BE%D0%B4%D0%B5%D0%BA%D1%81-%D0%A0%D0%A4.jpg"/>
          <p:cNvPicPr>
            <a:picLocks noChangeAspect="1" noChangeArrowheads="1"/>
          </p:cNvPicPr>
          <p:nvPr/>
        </p:nvPicPr>
        <p:blipFill>
          <a:blip r:embed="rId2" cstate="print"/>
          <a:srcRect/>
          <a:stretch>
            <a:fillRect/>
          </a:stretch>
        </p:blipFill>
        <p:spPr bwMode="auto">
          <a:xfrm>
            <a:off x="7929554" y="0"/>
            <a:ext cx="1214446" cy="15716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42852"/>
            <a:ext cx="8153400" cy="1285884"/>
          </a:xfrm>
        </p:spPr>
        <p:txBody>
          <a:bodyPr>
            <a:noAutofit/>
          </a:bodyPr>
          <a:lstStyle/>
          <a:p>
            <a:pPr algn="just"/>
            <a:r>
              <a:rPr lang="ru-RU" sz="2400" b="1" i="1" dirty="0" smtClean="0">
                <a:solidFill>
                  <a:srgbClr val="002060"/>
                </a:solidFill>
                <a:latin typeface="Times New Roman" pitchFamily="18" charset="0"/>
                <a:cs typeface="Times New Roman" pitchFamily="18" charset="0"/>
              </a:rPr>
              <a:t>Насилие -</a:t>
            </a:r>
            <a:r>
              <a:rPr lang="ru-RU" sz="2400" i="1" dirty="0" smtClean="0">
                <a:solidFill>
                  <a:srgbClr val="002060"/>
                </a:solidFill>
                <a:latin typeface="Times New Roman" pitchFamily="18" charset="0"/>
                <a:cs typeface="Times New Roman" pitchFamily="18" charset="0"/>
              </a:rPr>
              <a:t> это любой совершенный акт, который причиняет или может причинить вред физическому, половому или психическому здоровью, а также угроза совершения таких актов.</a:t>
            </a:r>
            <a:endParaRPr lang="ru-RU" sz="2400" i="1" dirty="0">
              <a:latin typeface="Times New Roman" pitchFamily="18" charset="0"/>
              <a:cs typeface="Times New Roman" pitchFamily="18" charset="0"/>
            </a:endParaRPr>
          </a:p>
        </p:txBody>
      </p:sp>
      <p:sp>
        <p:nvSpPr>
          <p:cNvPr id="3" name="Содержимое 2"/>
          <p:cNvSpPr>
            <a:spLocks noGrp="1"/>
          </p:cNvSpPr>
          <p:nvPr>
            <p:ph sz="half" idx="1"/>
          </p:nvPr>
        </p:nvSpPr>
        <p:spPr>
          <a:xfrm>
            <a:off x="1071538" y="1524000"/>
            <a:ext cx="4021670" cy="4663440"/>
          </a:xfrm>
        </p:spPr>
        <p:txBody>
          <a:bodyPr>
            <a:normAutofit fontScale="92500" lnSpcReduction="10000"/>
          </a:bodyPr>
          <a:lstStyle/>
          <a:p>
            <a:pPr>
              <a:buNone/>
            </a:pPr>
            <a:endParaRPr lang="ru-RU" dirty="0"/>
          </a:p>
        </p:txBody>
      </p:sp>
      <p:sp>
        <p:nvSpPr>
          <p:cNvPr id="4" name="Содержимое 3"/>
          <p:cNvSpPr>
            <a:spLocks noGrp="1"/>
          </p:cNvSpPr>
          <p:nvPr>
            <p:ph sz="half" idx="2"/>
          </p:nvPr>
        </p:nvSpPr>
        <p:spPr>
          <a:xfrm>
            <a:off x="4572000" y="1428736"/>
            <a:ext cx="4159101" cy="4732831"/>
          </a:xfrm>
          <a:solidFill>
            <a:schemeClr val="accent3">
              <a:lumMod val="20000"/>
              <a:lumOff val="80000"/>
            </a:schemeClr>
          </a:solidFill>
          <a:ln>
            <a:solidFill>
              <a:schemeClr val="accent1"/>
            </a:solidFill>
          </a:ln>
        </p:spPr>
        <p:txBody>
          <a:bodyPr>
            <a:normAutofit fontScale="92500" lnSpcReduction="10000"/>
          </a:bodyPr>
          <a:lstStyle/>
          <a:p>
            <a:pPr algn="ctr">
              <a:buNone/>
            </a:pPr>
            <a:r>
              <a:rPr lang="ru-RU" b="1" i="1" u="sng" dirty="0" smtClean="0">
                <a:solidFill>
                  <a:srgbClr val="002060"/>
                </a:solidFill>
                <a:latin typeface="Times New Roman" pitchFamily="18" charset="0"/>
                <a:cs typeface="Times New Roman" pitchFamily="18" charset="0"/>
              </a:rPr>
              <a:t>Различают:</a:t>
            </a:r>
          </a:p>
          <a:p>
            <a:pPr algn="just">
              <a:buNone/>
            </a:pPr>
            <a:r>
              <a:rPr lang="ru-RU" b="1" i="1" dirty="0" smtClean="0">
                <a:solidFill>
                  <a:srgbClr val="002060"/>
                </a:solidFill>
                <a:latin typeface="Times New Roman" pitchFamily="18" charset="0"/>
                <a:cs typeface="Times New Roman" pitchFamily="18" charset="0"/>
              </a:rPr>
              <a:t>- физическое насилие; </a:t>
            </a:r>
          </a:p>
          <a:p>
            <a:pPr algn="just">
              <a:buNone/>
            </a:pPr>
            <a:r>
              <a:rPr lang="ru-RU" b="1" i="1" dirty="0" smtClean="0">
                <a:solidFill>
                  <a:srgbClr val="002060"/>
                </a:solidFill>
                <a:latin typeface="Times New Roman" pitchFamily="18" charset="0"/>
                <a:cs typeface="Times New Roman" pitchFamily="18" charset="0"/>
              </a:rPr>
              <a:t>- сексуальное насилие или развращение;</a:t>
            </a:r>
          </a:p>
          <a:p>
            <a:pPr>
              <a:buNone/>
            </a:pPr>
            <a:r>
              <a:rPr lang="ru-RU" b="1" i="1" dirty="0" smtClean="0">
                <a:solidFill>
                  <a:srgbClr val="002060"/>
                </a:solidFill>
                <a:latin typeface="Times New Roman" pitchFamily="18" charset="0"/>
                <a:cs typeface="Times New Roman" pitchFamily="18" charset="0"/>
              </a:rPr>
              <a:t>- психическое (эмоциональное) насилие;</a:t>
            </a:r>
          </a:p>
          <a:p>
            <a:pPr>
              <a:buNone/>
            </a:pPr>
            <a:r>
              <a:rPr lang="ru-RU" b="1" i="1" dirty="0" smtClean="0">
                <a:solidFill>
                  <a:srgbClr val="002060"/>
                </a:solidFill>
                <a:latin typeface="Times New Roman" pitchFamily="18" charset="0"/>
                <a:cs typeface="Times New Roman" pitchFamily="18" charset="0"/>
              </a:rPr>
              <a:t>- пренебрежение нуждами ребенка, означаемое некоторыми авторами как моральное насилие</a:t>
            </a:r>
            <a:r>
              <a:rPr lang="ru-RU" i="1" dirty="0" smtClean="0">
                <a:solidFill>
                  <a:srgbClr val="002060"/>
                </a:solidFill>
              </a:rPr>
              <a:t>.</a:t>
            </a:r>
          </a:p>
          <a:p>
            <a:endParaRPr lang="ru-RU" dirty="0"/>
          </a:p>
        </p:txBody>
      </p:sp>
      <p:pic>
        <p:nvPicPr>
          <p:cNvPr id="15362" name="Picture 2" descr="Стена ВКонтакте"/>
          <p:cNvPicPr>
            <a:picLocks noChangeAspect="1" noChangeArrowheads="1"/>
          </p:cNvPicPr>
          <p:nvPr/>
        </p:nvPicPr>
        <p:blipFill>
          <a:blip r:embed="rId2" cstate="print"/>
          <a:srcRect/>
          <a:stretch>
            <a:fillRect/>
          </a:stretch>
        </p:blipFill>
        <p:spPr bwMode="auto">
          <a:xfrm>
            <a:off x="1142976" y="2214553"/>
            <a:ext cx="3357586" cy="33575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heckerboard(across)">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heckerboard(across)">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heckerboard(across)">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checkerboard(across)">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628632"/>
          </a:xfrm>
        </p:spPr>
        <p:txBody>
          <a:bodyPr>
            <a:noAutofit/>
          </a:bodyPr>
          <a:lstStyle/>
          <a:p>
            <a:r>
              <a:rPr lang="ru-RU" sz="3200" b="1" i="1" dirty="0" smtClean="0">
                <a:solidFill>
                  <a:srgbClr val="002060"/>
                </a:solidFill>
              </a:rPr>
              <a:t/>
            </a:r>
            <a:br>
              <a:rPr lang="ru-RU" sz="3200" b="1" i="1" dirty="0" smtClean="0">
                <a:solidFill>
                  <a:srgbClr val="002060"/>
                </a:solidFill>
              </a:rPr>
            </a:br>
            <a:r>
              <a:rPr lang="ru-RU" sz="3200" b="1" i="1" dirty="0" smtClean="0">
                <a:solidFill>
                  <a:srgbClr val="002060"/>
                </a:solidFill>
                <a:latin typeface="Times New Roman" pitchFamily="18" charset="0"/>
                <a:cs typeface="Times New Roman" pitchFamily="18" charset="0"/>
              </a:rPr>
              <a:t>Насилием в школе является: </a:t>
            </a:r>
            <a:br>
              <a:rPr lang="ru-RU" sz="3200" b="1" i="1" dirty="0" smtClean="0">
                <a:solidFill>
                  <a:srgbClr val="002060"/>
                </a:solidFill>
                <a:latin typeface="Times New Roman" pitchFamily="18" charset="0"/>
                <a:cs typeface="Times New Roman" pitchFamily="18" charset="0"/>
              </a:rPr>
            </a:br>
            <a:endParaRPr lang="ru-RU" sz="3200" b="1"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000100" y="1285860"/>
            <a:ext cx="7858180" cy="4810140"/>
          </a:xfrm>
          <a:solidFill>
            <a:schemeClr val="accent3">
              <a:lumMod val="20000"/>
              <a:lumOff val="80000"/>
            </a:schemeClr>
          </a:solidFill>
        </p:spPr>
        <p:txBody>
          <a:bodyPr>
            <a:normAutofit/>
          </a:bodyPr>
          <a:lstStyle/>
          <a:p>
            <a:pPr algn="just">
              <a:buNone/>
            </a:pPr>
            <a:r>
              <a:rPr lang="ru-RU" sz="1800" b="1" i="1" dirty="0" smtClean="0">
                <a:solidFill>
                  <a:srgbClr val="002060"/>
                </a:solidFill>
                <a:latin typeface="Times New Roman" pitchFamily="18" charset="0"/>
                <a:cs typeface="Times New Roman" pitchFamily="18" charset="0"/>
              </a:rPr>
              <a:t>- избиение (школьные драки, побои и подзатыльники со стороны сверстников и взрослых);</a:t>
            </a:r>
          </a:p>
          <a:p>
            <a:pPr algn="just">
              <a:buNone/>
            </a:pPr>
            <a:r>
              <a:rPr lang="ru-RU" sz="1800" b="1" i="1" dirty="0" smtClean="0">
                <a:solidFill>
                  <a:srgbClr val="002060"/>
                </a:solidFill>
                <a:latin typeface="Times New Roman" pitchFamily="18" charset="0"/>
                <a:cs typeface="Times New Roman" pitchFamily="18" charset="0"/>
              </a:rPr>
              <a:t>- унижение (искажают фамилии, разглашают личную информацию, крик на учеников, неприятные прозвища);</a:t>
            </a:r>
          </a:p>
          <a:p>
            <a:pPr algn="just">
              <a:buNone/>
            </a:pPr>
            <a:r>
              <a:rPr lang="ru-RU" sz="1800" b="1" i="1" dirty="0" smtClean="0">
                <a:solidFill>
                  <a:srgbClr val="002060"/>
                </a:solidFill>
                <a:latin typeface="Times New Roman" pitchFamily="18" charset="0"/>
                <a:cs typeface="Times New Roman" pitchFamily="18" charset="0"/>
              </a:rPr>
              <a:t>- оскорбление как со стороны сверстников, так и со стороны взрослых (педагогов, работников столовой, библиотекаря и т.д.);</a:t>
            </a:r>
          </a:p>
          <a:p>
            <a:pPr algn="just">
              <a:buNone/>
            </a:pPr>
            <a:r>
              <a:rPr lang="ru-RU" sz="1800" b="1" i="1" dirty="0" smtClean="0">
                <a:solidFill>
                  <a:srgbClr val="002060"/>
                </a:solidFill>
                <a:latin typeface="Times New Roman" pitchFamily="18" charset="0"/>
                <a:cs typeface="Times New Roman" pitchFamily="18" charset="0"/>
              </a:rPr>
              <a:t>- пренебрежение физиологическими потребностями ученика (учителя не выпускают учеников в туалет во время уроков, игнорируют плохое самочувствие учащихся); </a:t>
            </a:r>
          </a:p>
          <a:p>
            <a:pPr>
              <a:buNone/>
            </a:pPr>
            <a:r>
              <a:rPr lang="ru-RU" sz="1800" b="1" i="1" dirty="0" smtClean="0">
                <a:solidFill>
                  <a:srgbClr val="002060"/>
                </a:solidFill>
                <a:latin typeface="Times New Roman" pitchFamily="18" charset="0"/>
                <a:cs typeface="Times New Roman" pitchFamily="18" charset="0"/>
              </a:rPr>
              <a:t>-    запугивание и шантаж со стороны учителей и учеников</a:t>
            </a:r>
            <a:r>
              <a:rPr lang="ru-RU" sz="1800" b="1" i="1" dirty="0" smtClean="0">
                <a:solidFill>
                  <a:srgbClr val="002060"/>
                </a:solidFill>
              </a:rPr>
              <a:t>.</a:t>
            </a:r>
          </a:p>
          <a:p>
            <a:endParaRPr lang="ru-RU" dirty="0"/>
          </a:p>
        </p:txBody>
      </p:sp>
      <p:pic>
        <p:nvPicPr>
          <p:cNvPr id="4" name="Рисунок 3" descr="Школьная драка: правовые последствия"/>
          <p:cNvPicPr/>
          <p:nvPr/>
        </p:nvPicPr>
        <p:blipFill>
          <a:blip r:embed="rId2" cstate="print"/>
          <a:srcRect/>
          <a:stretch>
            <a:fillRect/>
          </a:stretch>
        </p:blipFill>
        <p:spPr bwMode="auto">
          <a:xfrm>
            <a:off x="2357422" y="4500570"/>
            <a:ext cx="4929222" cy="2357430"/>
          </a:xfrm>
          <a:prstGeom prst="rect">
            <a:avLst/>
          </a:prstGeom>
          <a:noFill/>
          <a:ln w="9525">
            <a:noFill/>
            <a:miter lim="800000"/>
            <a:headEnd/>
            <a:tailEnd/>
          </a:ln>
        </p:spPr>
      </p:pic>
      <p:pic>
        <p:nvPicPr>
          <p:cNvPr id="17410" name="Picture 2" descr="http://im0-tub-ru.yandex.net/i?id=106bd433ed239fe2fd1e8c49d7f69262-80-144&amp;n=21"/>
          <p:cNvPicPr>
            <a:picLocks noChangeAspect="1" noChangeArrowheads="1"/>
          </p:cNvPicPr>
          <p:nvPr/>
        </p:nvPicPr>
        <p:blipFill>
          <a:blip r:embed="rId3" cstate="print"/>
          <a:srcRect/>
          <a:stretch>
            <a:fillRect/>
          </a:stretch>
        </p:blipFill>
        <p:spPr bwMode="auto">
          <a:xfrm>
            <a:off x="7215206" y="0"/>
            <a:ext cx="1690687" cy="12858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b="1" i="1" dirty="0" smtClean="0">
                <a:solidFill>
                  <a:schemeClr val="accent3">
                    <a:lumMod val="50000"/>
                  </a:schemeClr>
                </a:solidFill>
                <a:latin typeface="Times New Roman" pitchFamily="18" charset="0"/>
                <a:cs typeface="Times New Roman" pitchFamily="18" charset="0"/>
              </a:rPr>
              <a:t>Если ребенка дразнят, унижают, оскорбляют, запугивают, шантажируют, обзывают …</a:t>
            </a:r>
            <a:r>
              <a:rPr lang="ru-RU" sz="3100" dirty="0" smtClean="0">
                <a:solidFill>
                  <a:srgbClr val="002060"/>
                </a:solidFill>
                <a:latin typeface="Times New Roman" pitchFamily="18" charset="0"/>
                <a:cs typeface="Times New Roman" pitchFamily="18" charset="0"/>
              </a:rPr>
              <a:t/>
            </a:r>
            <a:br>
              <a:rPr lang="ru-RU" sz="3100" dirty="0" smtClean="0">
                <a:solidFill>
                  <a:srgbClr val="002060"/>
                </a:solidFill>
                <a:latin typeface="Times New Roman" pitchFamily="18" charset="0"/>
                <a:cs typeface="Times New Roman" pitchFamily="18" charset="0"/>
              </a:rPr>
            </a:br>
            <a:r>
              <a:rPr lang="ru-RU" dirty="0" smtClean="0"/>
              <a:t> </a:t>
            </a:r>
            <a:endParaRPr lang="ru-RU" dirty="0"/>
          </a:p>
        </p:txBody>
      </p:sp>
      <p:sp>
        <p:nvSpPr>
          <p:cNvPr id="3" name="Содержимое 2"/>
          <p:cNvSpPr>
            <a:spLocks noGrp="1"/>
          </p:cNvSpPr>
          <p:nvPr>
            <p:ph idx="1"/>
          </p:nvPr>
        </p:nvSpPr>
        <p:spPr>
          <a:xfrm>
            <a:off x="142844" y="1600200"/>
            <a:ext cx="8786874" cy="5114948"/>
          </a:xfrm>
        </p:spPr>
        <p:txBody>
          <a:bodyPr>
            <a:normAutofit/>
          </a:bodyPr>
          <a:lstStyle/>
          <a:p>
            <a:pPr>
              <a:buNone/>
            </a:pPr>
            <a:r>
              <a:rPr lang="ru-RU" sz="2600" b="1" dirty="0" smtClean="0">
                <a:solidFill>
                  <a:schemeClr val="accent3">
                    <a:lumMod val="50000"/>
                  </a:schemeClr>
                </a:solidFill>
                <a:latin typeface="Times New Roman" pitchFamily="18" charset="0"/>
                <a:cs typeface="Times New Roman" pitchFamily="18" charset="0"/>
              </a:rPr>
              <a:t>Что </a:t>
            </a:r>
            <a:r>
              <a:rPr lang="ru-RU" sz="2600" b="1" dirty="0" smtClean="0">
                <a:solidFill>
                  <a:schemeClr val="accent3">
                    <a:lumMod val="50000"/>
                  </a:schemeClr>
                </a:solidFill>
                <a:latin typeface="Times New Roman" pitchFamily="18" charset="0"/>
                <a:cs typeface="Times New Roman" pitchFamily="18" charset="0"/>
              </a:rPr>
              <a:t>делать? </a:t>
            </a:r>
            <a:endParaRPr lang="ru-RU" sz="2600" b="1" dirty="0" smtClean="0">
              <a:solidFill>
                <a:schemeClr val="accent3">
                  <a:lumMod val="50000"/>
                </a:schemeClr>
              </a:solidFill>
              <a:latin typeface="Times New Roman" pitchFamily="18" charset="0"/>
              <a:cs typeface="Times New Roman" pitchFamily="18" charset="0"/>
            </a:endParaRPr>
          </a:p>
          <a:p>
            <a:pPr>
              <a:buNone/>
            </a:pPr>
            <a:r>
              <a:rPr lang="ru-RU" b="1" i="1" dirty="0" smtClean="0">
                <a:solidFill>
                  <a:schemeClr val="accent6">
                    <a:lumMod val="50000"/>
                  </a:schemeClr>
                </a:solidFill>
                <a:latin typeface="Times New Roman" pitchFamily="18" charset="0"/>
                <a:cs typeface="Times New Roman" pitchFamily="18" charset="0"/>
              </a:rPr>
              <a:t>Обратиться в школу</a:t>
            </a:r>
            <a:r>
              <a:rPr lang="ru-RU" sz="2000" b="1" i="1" dirty="0" smtClean="0">
                <a:solidFill>
                  <a:srgbClr val="7030A0"/>
                </a:solidFill>
                <a:latin typeface="Times New Roman" pitchFamily="18" charset="0"/>
                <a:cs typeface="Times New Roman" pitchFamily="18" charset="0"/>
              </a:rPr>
              <a:t>.</a:t>
            </a:r>
          </a:p>
          <a:p>
            <a:pPr algn="just">
              <a:buNone/>
            </a:pPr>
            <a:r>
              <a:rPr lang="ru-RU" sz="2600" b="1" dirty="0" smtClean="0">
                <a:solidFill>
                  <a:schemeClr val="accent3">
                    <a:lumMod val="50000"/>
                  </a:schemeClr>
                </a:solidFill>
                <a:latin typeface="Times New Roman" pitchFamily="18" charset="0"/>
                <a:cs typeface="Times New Roman" pitchFamily="18" charset="0"/>
              </a:rPr>
              <a:t>Кто поможет? </a:t>
            </a:r>
          </a:p>
          <a:p>
            <a:pPr algn="just">
              <a:buNone/>
            </a:pPr>
            <a:r>
              <a:rPr lang="ru-RU" sz="2000" b="1" dirty="0" smtClean="0">
                <a:solidFill>
                  <a:schemeClr val="accent2">
                    <a:lumMod val="50000"/>
                  </a:schemeClr>
                </a:solidFill>
                <a:latin typeface="Times New Roman" pitchFamily="18" charset="0"/>
                <a:cs typeface="Times New Roman" pitchFamily="18" charset="0"/>
              </a:rPr>
              <a:t>		</a:t>
            </a:r>
            <a:r>
              <a:rPr lang="ru-RU" sz="2400" b="1" i="1" dirty="0" smtClean="0">
                <a:solidFill>
                  <a:schemeClr val="accent6">
                    <a:lumMod val="50000"/>
                  </a:schemeClr>
                </a:solidFill>
                <a:latin typeface="Times New Roman" pitchFamily="18" charset="0"/>
                <a:cs typeface="Times New Roman" pitchFamily="18" charset="0"/>
              </a:rPr>
              <a:t>Классный руководитель, социальный педагог, школьный психолог, администрация школы. </a:t>
            </a:r>
            <a:r>
              <a:rPr lang="ru-RU" sz="2400" b="1" i="1" dirty="0" smtClean="0">
                <a:solidFill>
                  <a:schemeClr val="accent6">
                    <a:lumMod val="50000"/>
                  </a:schemeClr>
                </a:solidFill>
                <a:latin typeface="Times New Roman" pitchFamily="18" charset="0"/>
                <a:cs typeface="Times New Roman" pitchFamily="18" charset="0"/>
              </a:rPr>
              <a:t> </a:t>
            </a:r>
          </a:p>
          <a:p>
            <a:pPr algn="just">
              <a:buNone/>
            </a:pPr>
            <a:r>
              <a:rPr lang="ru-RU" sz="2400" b="1" i="1" dirty="0" smtClean="0">
                <a:solidFill>
                  <a:schemeClr val="accent6">
                    <a:lumMod val="50000"/>
                  </a:schemeClr>
                </a:solidFill>
                <a:latin typeface="Times New Roman" pitchFamily="18" charset="0"/>
                <a:cs typeface="Times New Roman" pitchFamily="18" charset="0"/>
              </a:rPr>
              <a:t>	</a:t>
            </a:r>
            <a:r>
              <a:rPr lang="ru-RU" sz="2400" b="1" i="1" dirty="0" smtClean="0">
                <a:solidFill>
                  <a:schemeClr val="accent6">
                    <a:lumMod val="50000"/>
                  </a:schemeClr>
                </a:solidFill>
                <a:latin typeface="Times New Roman" pitchFamily="18" charset="0"/>
                <a:cs typeface="Times New Roman" pitchFamily="18" charset="0"/>
              </a:rPr>
              <a:t>	</a:t>
            </a:r>
            <a:r>
              <a:rPr lang="ru-RU" sz="2400" b="1" i="1" dirty="0" smtClean="0">
                <a:solidFill>
                  <a:schemeClr val="accent6">
                    <a:lumMod val="50000"/>
                  </a:schemeClr>
                </a:solidFill>
                <a:latin typeface="Times New Roman" pitchFamily="18" charset="0"/>
                <a:cs typeface="Times New Roman" pitchFamily="18" charset="0"/>
              </a:rPr>
              <a:t>В </a:t>
            </a:r>
            <a:r>
              <a:rPr lang="ru-RU" sz="2400" b="1" i="1" dirty="0" smtClean="0">
                <a:solidFill>
                  <a:schemeClr val="accent6">
                    <a:lumMod val="50000"/>
                  </a:schemeClr>
                </a:solidFill>
                <a:latin typeface="Times New Roman" pitchFamily="18" charset="0"/>
                <a:cs typeface="Times New Roman" pitchFamily="18" charset="0"/>
              </a:rPr>
              <a:t>случае отсутствия положительного результата - письменное обращение в органы управления образованием</a:t>
            </a:r>
            <a:r>
              <a:rPr lang="ru-RU" sz="2400" b="1" dirty="0" smtClean="0">
                <a:solidFill>
                  <a:schemeClr val="accent6">
                    <a:lumMod val="50000"/>
                  </a:schemeClr>
                </a:solidFill>
                <a:latin typeface="Times New Roman" pitchFamily="18" charset="0"/>
                <a:cs typeface="Times New Roman" pitchFamily="18" charset="0"/>
              </a:rPr>
              <a:t>.</a:t>
            </a:r>
          </a:p>
          <a:p>
            <a:endParaRPr lang="ru-RU" sz="2000" dirty="0" smtClean="0">
              <a:solidFill>
                <a:srgbClr val="002060"/>
              </a:solidFill>
              <a:latin typeface="Times New Roman" pitchFamily="18" charset="0"/>
              <a:cs typeface="Times New Roman" pitchFamily="18" charset="0"/>
            </a:endParaRPr>
          </a:p>
          <a:p>
            <a:pPr algn="just">
              <a:spcBef>
                <a:spcPts val="0"/>
              </a:spcBef>
              <a:buNone/>
            </a:pPr>
            <a:r>
              <a:rPr lang="ru-RU" sz="2600" b="1" dirty="0" smtClean="0">
                <a:solidFill>
                  <a:srgbClr val="C00000"/>
                </a:solidFill>
                <a:latin typeface="Times New Roman" pitchFamily="18" charset="0"/>
                <a:cs typeface="Times New Roman" pitchFamily="18" charset="0"/>
              </a:rPr>
              <a:t> </a:t>
            </a:r>
            <a:endParaRPr lang="ru-RU" sz="2200" dirty="0">
              <a:solidFill>
                <a:srgbClr val="002060"/>
              </a:solidFill>
            </a:endParaRPr>
          </a:p>
        </p:txBody>
      </p:sp>
      <p:pic>
        <p:nvPicPr>
          <p:cNvPr id="18436" name="Picture 4" descr="http://im2-tub-ru.yandex.net/i?id=4cc70b8e1394748cd10e8043c35d12fc-83-144&amp;n=21"/>
          <p:cNvPicPr>
            <a:picLocks noChangeAspect="1" noChangeArrowheads="1"/>
          </p:cNvPicPr>
          <p:nvPr/>
        </p:nvPicPr>
        <p:blipFill>
          <a:blip r:embed="rId2" cstate="print"/>
          <a:srcRect/>
          <a:stretch>
            <a:fillRect/>
          </a:stretch>
        </p:blipFill>
        <p:spPr bwMode="auto">
          <a:xfrm>
            <a:off x="7143768" y="1142984"/>
            <a:ext cx="1571625" cy="1428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Что говорит закон?</a:t>
            </a:r>
            <a:endParaRPr lang="ru-RU" b="1" i="1" dirty="0">
              <a:solidFill>
                <a:srgbClr val="002060"/>
              </a:solidFill>
              <a:latin typeface="Times New Roman" pitchFamily="18" charset="0"/>
              <a:cs typeface="Times New Roman" pitchFamily="18" charset="0"/>
            </a:endParaRPr>
          </a:p>
        </p:txBody>
      </p:sp>
      <p:sp>
        <p:nvSpPr>
          <p:cNvPr id="5" name="Содержимое 4"/>
          <p:cNvSpPr>
            <a:spLocks noGrp="1"/>
          </p:cNvSpPr>
          <p:nvPr>
            <p:ph sz="half" idx="1"/>
          </p:nvPr>
        </p:nvSpPr>
        <p:spPr>
          <a:xfrm>
            <a:off x="285720" y="1589566"/>
            <a:ext cx="2714644" cy="4911267"/>
          </a:xfrm>
        </p:spPr>
        <p:txBody>
          <a:bodyPr>
            <a:normAutofit fontScale="32500" lnSpcReduction="20000"/>
          </a:bodyPr>
          <a:lstStyle/>
          <a:p>
            <a:endParaRPr lang="ru-RU" dirty="0"/>
          </a:p>
        </p:txBody>
      </p:sp>
      <p:sp>
        <p:nvSpPr>
          <p:cNvPr id="6" name="Содержимое 5"/>
          <p:cNvSpPr>
            <a:spLocks noGrp="1"/>
          </p:cNvSpPr>
          <p:nvPr>
            <p:ph sz="half" idx="2"/>
          </p:nvPr>
        </p:nvSpPr>
        <p:spPr>
          <a:xfrm>
            <a:off x="2214547" y="1428736"/>
            <a:ext cx="6786610" cy="5214974"/>
          </a:xfrm>
          <a:solidFill>
            <a:schemeClr val="accent3">
              <a:lumMod val="20000"/>
              <a:lumOff val="80000"/>
            </a:schemeClr>
          </a:solidFill>
        </p:spPr>
        <p:txBody>
          <a:bodyPr>
            <a:normAutofit fontScale="32500" lnSpcReduction="20000"/>
          </a:bodyPr>
          <a:lstStyle/>
          <a:p>
            <a:pPr fontAlgn="base">
              <a:buNone/>
            </a:pPr>
            <a:endParaRPr lang="ru-RU" sz="1400" dirty="0" smtClean="0"/>
          </a:p>
          <a:p>
            <a:pPr>
              <a:buNone/>
            </a:pPr>
            <a:r>
              <a:rPr lang="ru-RU" sz="7400" b="1" i="1" u="sng" dirty="0" smtClean="0">
                <a:solidFill>
                  <a:srgbClr val="002060"/>
                </a:solidFill>
                <a:latin typeface="Times New Roman" pitchFamily="18" charset="0"/>
                <a:cs typeface="Times New Roman" pitchFamily="18" charset="0"/>
              </a:rPr>
              <a:t>Часть 1 статьи 43. Обучающиеся обязаны</a:t>
            </a:r>
            <a:r>
              <a:rPr lang="ru-RU" sz="7400" b="1" i="1" dirty="0" smtClean="0">
                <a:solidFill>
                  <a:srgbClr val="002060"/>
                </a:solidFill>
                <a:latin typeface="Times New Roman" pitchFamily="18" charset="0"/>
                <a:cs typeface="Times New Roman" pitchFamily="18" charset="0"/>
              </a:rPr>
              <a:t>:</a:t>
            </a:r>
          </a:p>
          <a:p>
            <a:pPr algn="just">
              <a:buNone/>
            </a:pPr>
            <a:r>
              <a:rPr lang="ru-RU" sz="7400" b="1" i="1" dirty="0" smtClean="0">
                <a:solidFill>
                  <a:srgbClr val="002060"/>
                </a:solidFill>
                <a:latin typeface="Times New Roman" pitchFamily="18" charset="0"/>
                <a:cs typeface="Times New Roman" pitchFamily="18" charset="0"/>
              </a:rPr>
              <a:t>- выполнять требования устава организации, осуществляющей образовательную деятельность, правил внутреннего распорядка,  и иных локальных нормативных актов по вопросам организации и осуществления образовательной деятельности;</a:t>
            </a:r>
          </a:p>
          <a:p>
            <a:pPr lvl="8" algn="just">
              <a:buNone/>
            </a:pPr>
            <a:r>
              <a:rPr lang="ru-RU" sz="7400" b="1" i="1" dirty="0" smtClean="0">
                <a:solidFill>
                  <a:srgbClr val="002060"/>
                </a:solidFill>
                <a:latin typeface="Times New Roman" pitchFamily="18" charset="0"/>
                <a:cs typeface="Times New Roman" pitchFamily="18" charset="0"/>
              </a:rPr>
              <a:t> </a:t>
            </a:r>
          </a:p>
          <a:p>
            <a:pPr algn="just">
              <a:buNone/>
            </a:pPr>
            <a:r>
              <a:rPr lang="ru-RU" sz="7400" b="1" i="1" dirty="0" smtClean="0">
                <a:solidFill>
                  <a:srgbClr val="002060"/>
                </a:solidFill>
                <a:latin typeface="Times New Roman" pitchFamily="18" charset="0"/>
                <a:cs typeface="Times New Roman" pitchFamily="18" charset="0"/>
              </a:rPr>
              <a:t>- уважать честь и достоинство других обучающихся и работников организации, осуществляющей образовательную деятельность, не создавать препятствий для получения образования другими обучающимися.</a:t>
            </a:r>
          </a:p>
          <a:p>
            <a:pPr algn="just">
              <a:buNone/>
            </a:pPr>
            <a:r>
              <a:rPr lang="ru-RU" sz="7400" b="1" i="1" dirty="0" smtClean="0">
                <a:solidFill>
                  <a:srgbClr val="002060"/>
                </a:solidFill>
                <a:latin typeface="Times New Roman" pitchFamily="18" charset="0"/>
                <a:cs typeface="Times New Roman" pitchFamily="18" charset="0"/>
              </a:rPr>
              <a:t>    </a:t>
            </a:r>
          </a:p>
          <a:p>
            <a:endParaRPr lang="ru-RU" sz="7400" b="1" dirty="0"/>
          </a:p>
        </p:txBody>
      </p:sp>
      <p:pic>
        <p:nvPicPr>
          <p:cNvPr id="1026" name="Picture 2" descr="http://im1-tub-ru.yandex.net/i?id=df79000f70e181649d949c8e644b4155-31-144&amp;n=33&amp;h=210"/>
          <p:cNvPicPr>
            <a:picLocks noChangeAspect="1" noChangeArrowheads="1"/>
          </p:cNvPicPr>
          <p:nvPr/>
        </p:nvPicPr>
        <p:blipFill>
          <a:blip r:embed="rId2" cstate="print"/>
          <a:srcRect/>
          <a:stretch>
            <a:fillRect/>
          </a:stretch>
        </p:blipFill>
        <p:spPr bwMode="auto">
          <a:xfrm>
            <a:off x="142844" y="1428736"/>
            <a:ext cx="1857388" cy="27146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559</TotalTime>
  <Words>670</Words>
  <Application>Microsoft Office PowerPoint</Application>
  <PresentationFormat>Экран (4:3)</PresentationFormat>
  <Paragraphs>99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Управление образования Администрации МО ГО «Сыктывкар» МОУ «Центр психолого-педагогической, медицинской, социальной помощи» </vt:lpstr>
      <vt:lpstr>Нормативно-правовые акты РФ, регламентирующие ответственность за жестокое обращение с несовершеннолетними  </vt:lpstr>
      <vt:lpstr>Конституция РФ</vt:lpstr>
      <vt:lpstr>Уголовный кодекс</vt:lpstr>
      <vt:lpstr>Семейный Кодекс РФ</vt:lpstr>
      <vt:lpstr>Насилие - это любой совершенный акт, который причиняет или может причинить вред физическому, половому или психическому здоровью, а также угроза совершения таких актов.</vt:lpstr>
      <vt:lpstr> Насилием в школе является:  </vt:lpstr>
      <vt:lpstr> Если ребенка дразнят, унижают, оскорбляют, запугивают, шантажируют, обзывают …  </vt:lpstr>
      <vt:lpstr>Что говорит закон?</vt:lpstr>
      <vt:lpstr>Что говорит закон?</vt:lpstr>
      <vt:lpstr>Если совершено преступление (к примеру, вымогательство, побои, уничтожение и повреждение имущества и т.п.)?</vt:lpstr>
      <vt:lpstr>Что говорит закон?</vt:lpstr>
      <vt:lpstr>Что говорит закон?</vt:lpstr>
      <vt:lpstr>Что говорит закон?</vt:lpstr>
      <vt:lpstr>Что говорит закон?</vt:lpstr>
      <vt:lpstr>Что говорит закон?</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Насилие в школе. Что говорит закон?</dc:title>
  <dc:creator>александра</dc:creator>
  <cp:lastModifiedBy>александра</cp:lastModifiedBy>
  <cp:revision>116</cp:revision>
  <dcterms:created xsi:type="dcterms:W3CDTF">2014-12-19T07:25:21Z</dcterms:created>
  <dcterms:modified xsi:type="dcterms:W3CDTF">2016-02-12T10:48:54Z</dcterms:modified>
</cp:coreProperties>
</file>