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09" r:id="rId4"/>
    <p:sldMasterId id="2147483721" r:id="rId5"/>
    <p:sldMasterId id="2147483745" r:id="rId6"/>
    <p:sldMasterId id="2147483781" r:id="rId7"/>
    <p:sldMasterId id="2147483793" r:id="rId8"/>
    <p:sldMasterId id="2147483805" r:id="rId9"/>
  </p:sldMasterIdLst>
  <p:notesMasterIdLst>
    <p:notesMasterId r:id="rId31"/>
  </p:notesMasterIdLst>
  <p:sldIdLst>
    <p:sldId id="257" r:id="rId10"/>
    <p:sldId id="331" r:id="rId11"/>
    <p:sldId id="332" r:id="rId12"/>
    <p:sldId id="334" r:id="rId13"/>
    <p:sldId id="356" r:id="rId14"/>
    <p:sldId id="335" r:id="rId15"/>
    <p:sldId id="348" r:id="rId16"/>
    <p:sldId id="337" r:id="rId17"/>
    <p:sldId id="340" r:id="rId18"/>
    <p:sldId id="325" r:id="rId19"/>
    <p:sldId id="326" r:id="rId20"/>
    <p:sldId id="352" r:id="rId21"/>
    <p:sldId id="355" r:id="rId22"/>
    <p:sldId id="345" r:id="rId23"/>
    <p:sldId id="346" r:id="rId24"/>
    <p:sldId id="357" r:id="rId25"/>
    <p:sldId id="349" r:id="rId26"/>
    <p:sldId id="361" r:id="rId27"/>
    <p:sldId id="341" r:id="rId28"/>
    <p:sldId id="342" r:id="rId29"/>
    <p:sldId id="344" r:id="rId3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1" autoAdjust="0"/>
    <p:restoredTop sz="94660"/>
  </p:normalViewPr>
  <p:slideViewPr>
    <p:cSldViewPr>
      <p:cViewPr>
        <p:scale>
          <a:sx n="70" d="100"/>
          <a:sy n="70" d="100"/>
        </p:scale>
        <p:origin x="-90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285659254263928"/>
          <c:y val="0.16825396825396827"/>
          <c:w val="0.53310899489835339"/>
          <c:h val="0.730158730158730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обчающихся, прошедших тестирование</c:v>
                </c:pt>
              </c:strCache>
            </c:strRef>
          </c:tx>
          <c:spPr>
            <a:solidFill>
              <a:srgbClr val="99CC00"/>
            </a:solidFill>
            <a:ln w="1266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0121364265136911E-3"/>
                  <c:y val="-1.853100046786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823514573869538E-2"/>
                  <c:y val="-3.4802079894096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39572911759395E-2"/>
                  <c:y val="-3.185541982033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2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2018-2019 уч.г.</c:v>
                </c:pt>
                <c:pt idx="1">
                  <c:v>2019-2020уч.г.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8429</c:v>
                </c:pt>
                <c:pt idx="1">
                  <c:v>9239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Общее число обучающихся, подлежащих тестированию</c:v>
                </c:pt>
              </c:strCache>
            </c:strRef>
          </c:tx>
          <c:spPr>
            <a:solidFill>
              <a:srgbClr val="993366"/>
            </a:solidFill>
            <a:ln w="1905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898637307142425E-2"/>
                  <c:y val="-1.5612897471485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627289661068363E-3"/>
                  <c:y val="-3.698708750670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4719025506427E-2"/>
                  <c:y val="-3.488402711875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2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2018-2019 уч.г.</c:v>
                </c:pt>
                <c:pt idx="1">
                  <c:v>2019-2020уч.г.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11415</c:v>
                </c:pt>
                <c:pt idx="1">
                  <c:v>11061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6073088"/>
        <c:axId val="101011840"/>
        <c:axId val="0"/>
      </c:bar3DChart>
      <c:catAx>
        <c:axId val="1060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1011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011840"/>
        <c:scaling>
          <c:orientation val="minMax"/>
        </c:scaling>
        <c:delete val="0"/>
        <c:axPos val="l"/>
        <c:majorGridlines>
          <c:spPr>
            <a:ln w="316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396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кол-во </a:t>
                </a:r>
                <a:r>
                  <a:rPr lang="ru-RU" dirty="0"/>
                  <a:t>чел</a:t>
                </a:r>
              </a:p>
            </c:rich>
          </c:tx>
          <c:layout>
            <c:manualLayout>
              <c:xMode val="edge"/>
              <c:yMode val="edge"/>
              <c:x val="0.10076293312042542"/>
              <c:y val="0.10625457718349177"/>
            </c:manualLayout>
          </c:layout>
          <c:overlay val="0"/>
          <c:spPr>
            <a:noFill/>
            <a:ln w="2532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6073088"/>
        <c:crosses val="autoZero"/>
        <c:crossBetween val="between"/>
        <c:majorUnit val="2000"/>
      </c:valAx>
      <c:spPr>
        <a:noFill/>
        <a:ln w="2532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149713094941402"/>
          <c:y val="0.33284300449732712"/>
          <c:w val="0.24275293235686526"/>
          <c:h val="0.62222222222222223"/>
        </c:manualLayout>
      </c:layout>
      <c:overlay val="0"/>
      <c:spPr>
        <a:noFill/>
        <a:ln w="3165">
          <a:noFill/>
          <a:prstDash val="solid"/>
        </a:ln>
      </c:spPr>
      <c:txPr>
        <a:bodyPr/>
        <a:lstStyle/>
        <a:p>
          <a:pPr>
            <a:defRPr sz="1281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345679012345678"/>
          <c:y val="0.16825396825396827"/>
          <c:w val="0.61728395061728392"/>
          <c:h val="0.730158730158730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2018-2019 учебный год</c:v>
                </c:pt>
              </c:strCache>
            </c:strRef>
          </c:tx>
          <c:spPr>
            <a:solidFill>
              <a:srgbClr val="99CC00"/>
            </a:solidFill>
            <a:ln w="1266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0121364265136911E-3"/>
                  <c:y val="-1.853100046786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4426902425774E-2"/>
                  <c:y val="-9.9613344996095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87899882079958E-3"/>
                  <c:y val="-1.198283793861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2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по причине болезни</c:v>
                </c:pt>
                <c:pt idx="1">
                  <c:v>по причине отказа</c:v>
                </c:pt>
                <c:pt idx="2">
                  <c:v>другие причины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691</c:v>
                </c:pt>
                <c:pt idx="1">
                  <c:v>1643</c:v>
                </c:pt>
                <c:pt idx="2">
                  <c:v>652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2019-2020 учебный год</c:v>
                </c:pt>
              </c:strCache>
            </c:strRef>
          </c:tx>
          <c:spPr>
            <a:solidFill>
              <a:srgbClr val="993366"/>
            </a:solidFill>
            <a:ln w="1266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898637307142425E-2"/>
                  <c:y val="-1.5612897471485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02389124436369E-2"/>
                  <c:y val="-1.214633187138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4719025506427E-2"/>
                  <c:y val="-3.488402711875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22">
                <a:noFill/>
              </a:ln>
            </c:spPr>
            <c:txPr>
              <a:bodyPr/>
              <a:lstStyle/>
              <a:p>
                <a:pPr>
                  <a:defRPr sz="119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по причине болезни</c:v>
                </c:pt>
                <c:pt idx="1">
                  <c:v>по причине отказа</c:v>
                </c:pt>
                <c:pt idx="2">
                  <c:v>другие причины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725</c:v>
                </c:pt>
                <c:pt idx="1">
                  <c:v>697</c:v>
                </c:pt>
                <c:pt idx="2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5622144"/>
        <c:axId val="105640320"/>
        <c:axId val="0"/>
      </c:bar3DChart>
      <c:catAx>
        <c:axId val="10562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564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640320"/>
        <c:scaling>
          <c:orientation val="minMax"/>
        </c:scaling>
        <c:delete val="0"/>
        <c:axPos val="l"/>
        <c:majorGridlines>
          <c:spPr>
            <a:ln w="316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396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кол-во </a:t>
                </a:r>
                <a:r>
                  <a:rPr lang="ru-RU" dirty="0"/>
                  <a:t>чел</a:t>
                </a:r>
              </a:p>
            </c:rich>
          </c:tx>
          <c:layout>
            <c:manualLayout>
              <c:xMode val="edge"/>
              <c:yMode val="edge"/>
              <c:x val="0.10695639006662629"/>
              <c:y val="0.13079208563975095"/>
            </c:manualLayout>
          </c:layout>
          <c:overlay val="0"/>
          <c:spPr>
            <a:noFill/>
            <a:ln w="2532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5622144"/>
        <c:crosses val="autoZero"/>
        <c:crossBetween val="between"/>
        <c:majorUnit val="2000"/>
      </c:valAx>
      <c:spPr>
        <a:noFill/>
        <a:ln w="25322">
          <a:noFill/>
        </a:ln>
      </c:spPr>
    </c:plotArea>
    <c:legend>
      <c:legendPos val="r"/>
      <c:layout>
        <c:manualLayout>
          <c:xMode val="edge"/>
          <c:yMode val="edge"/>
          <c:x val="0.75308641975308643"/>
          <c:y val="0.34524983335184972"/>
          <c:w val="0.24228395061728394"/>
          <c:h val="0.62222222222222223"/>
        </c:manualLayout>
      </c:layout>
      <c:overlay val="0"/>
      <c:spPr>
        <a:noFill/>
        <a:ln w="3165">
          <a:noFill/>
          <a:prstDash val="solid"/>
        </a:ln>
      </c:spPr>
      <c:txPr>
        <a:bodyPr/>
        <a:lstStyle/>
        <a:p>
          <a:pPr>
            <a:defRPr sz="1281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</a:t>
            </a:r>
            <a:r>
              <a:rPr lang="ru-RU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охват обучающихся СПТ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64809954311266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738854799973748"/>
          <c:y val="0.11147879052366494"/>
          <c:w val="0.51745670269412625"/>
          <c:h val="0.8425105493244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Лист1!$A$2:$A$30</c:f>
              <c:strCache>
                <c:ptCount val="29"/>
                <c:pt idx="0">
                  <c:v>Технологический лицей</c:v>
                </c:pt>
                <c:pt idx="1">
                  <c:v>Русская гимназия</c:v>
                </c:pt>
                <c:pt idx="2">
                  <c:v>СОШ№3</c:v>
                </c:pt>
                <c:pt idx="3">
                  <c:v> СОШ№38</c:v>
                </c:pt>
                <c:pt idx="4">
                  <c:v>СОШ№16</c:v>
                </c:pt>
                <c:pt idx="5">
                  <c:v>СОШ№43</c:v>
                </c:pt>
                <c:pt idx="6">
                  <c:v>СОШ№20</c:v>
                </c:pt>
                <c:pt idx="7">
                  <c:v>ЛНД</c:v>
                </c:pt>
                <c:pt idx="8">
                  <c:v>СОШ№30</c:v>
                </c:pt>
                <c:pt idx="9">
                  <c:v>СОШ№27</c:v>
                </c:pt>
                <c:pt idx="10">
                  <c:v>СОШ№36</c:v>
                </c:pt>
                <c:pt idx="11">
                  <c:v>СОШ№18</c:v>
                </c:pt>
                <c:pt idx="12">
                  <c:v>Женская гимназия</c:v>
                </c:pt>
                <c:pt idx="13">
                  <c:v>Лицей №1</c:v>
                </c:pt>
                <c:pt idx="14">
                  <c:v>СОШ№22</c:v>
                </c:pt>
                <c:pt idx="15">
                  <c:v>Гимназия №1</c:v>
                </c:pt>
                <c:pt idx="16">
                  <c:v>Технический лицей</c:v>
                </c:pt>
                <c:pt idx="17">
                  <c:v>СОШ№12</c:v>
                </c:pt>
                <c:pt idx="18">
                  <c:v>СОШ№24</c:v>
                </c:pt>
                <c:pt idx="19">
                  <c:v>СОШ№28</c:v>
                </c:pt>
                <c:pt idx="20">
                  <c:v>СОШ№31</c:v>
                </c:pt>
                <c:pt idx="21">
                  <c:v>СОШ№26</c:v>
                </c:pt>
                <c:pt idx="22">
                  <c:v>СОШ№25</c:v>
                </c:pt>
                <c:pt idx="23">
                  <c:v>СОШ№35</c:v>
                </c:pt>
                <c:pt idx="24">
                  <c:v>СОШ№9</c:v>
                </c:pt>
                <c:pt idx="25">
                  <c:v>СОШ№21</c:v>
                </c:pt>
                <c:pt idx="26">
                  <c:v>Гимназия им. А.С.Пушкина</c:v>
                </c:pt>
                <c:pt idx="27">
                  <c:v>СОШ№15</c:v>
                </c:pt>
                <c:pt idx="28">
                  <c:v>СОШ№11</c:v>
                </c:pt>
              </c:strCache>
            </c:strRef>
          </c:cat>
          <c:val>
            <c:numRef>
              <c:f>Лист1!$B$2:$B$30</c:f>
              <c:numCache>
                <c:formatCode>0%</c:formatCode>
                <c:ptCount val="29"/>
                <c:pt idx="0">
                  <c:v>0.99299999999999999</c:v>
                </c:pt>
                <c:pt idx="1">
                  <c:v>0.96399999999999997</c:v>
                </c:pt>
                <c:pt idx="2">
                  <c:v>0.90900000000000003</c:v>
                </c:pt>
                <c:pt idx="3">
                  <c:v>0.90100000000000002</c:v>
                </c:pt>
                <c:pt idx="4">
                  <c:v>0.89800000000000002</c:v>
                </c:pt>
                <c:pt idx="5">
                  <c:v>0.89500000000000002</c:v>
                </c:pt>
                <c:pt idx="6">
                  <c:v>0.89300000000000002</c:v>
                </c:pt>
                <c:pt idx="7">
                  <c:v>0.89100000000000001</c:v>
                </c:pt>
                <c:pt idx="8">
                  <c:v>0.89</c:v>
                </c:pt>
                <c:pt idx="9">
                  <c:v>0.88200000000000001</c:v>
                </c:pt>
                <c:pt idx="10">
                  <c:v>0.86899999999999999</c:v>
                </c:pt>
                <c:pt idx="11">
                  <c:v>0.85099999999999998</c:v>
                </c:pt>
                <c:pt idx="12">
                  <c:v>0.84399999999999997</c:v>
                </c:pt>
                <c:pt idx="13">
                  <c:v>0.84299999999999997</c:v>
                </c:pt>
                <c:pt idx="14">
                  <c:v>0.83699999999999997</c:v>
                </c:pt>
                <c:pt idx="15">
                  <c:v>0.83099999999999996</c:v>
                </c:pt>
                <c:pt idx="16">
                  <c:v>0.83</c:v>
                </c:pt>
                <c:pt idx="17">
                  <c:v>0.82899999999999996</c:v>
                </c:pt>
                <c:pt idx="18">
                  <c:v>0.82799999999999996</c:v>
                </c:pt>
                <c:pt idx="19">
                  <c:v>0.82899999999999996</c:v>
                </c:pt>
                <c:pt idx="20">
                  <c:v>0.82699999999999996</c:v>
                </c:pt>
                <c:pt idx="21">
                  <c:v>0.81699999999999995</c:v>
                </c:pt>
                <c:pt idx="22">
                  <c:v>0.81599999999999995</c:v>
                </c:pt>
                <c:pt idx="23">
                  <c:v>0.81499999999999995</c:v>
                </c:pt>
                <c:pt idx="24">
                  <c:v>0.81200000000000006</c:v>
                </c:pt>
                <c:pt idx="25">
                  <c:v>0.81</c:v>
                </c:pt>
                <c:pt idx="26">
                  <c:v>0.80600000000000005</c:v>
                </c:pt>
                <c:pt idx="27">
                  <c:v>0.8</c:v>
                </c:pt>
                <c:pt idx="28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7D-3C44-9BF2-C32C1E8B0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57632"/>
        <c:axId val="111579904"/>
      </c:barChart>
      <c:catAx>
        <c:axId val="1115576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1579904"/>
        <c:crosses val="autoZero"/>
        <c:auto val="1"/>
        <c:lblAlgn val="ctr"/>
        <c:lblOffset val="100"/>
        <c:noMultiLvlLbl val="0"/>
      </c:catAx>
      <c:valAx>
        <c:axId val="1115799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155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</a:t>
            </a:r>
            <a:r>
              <a:rPr lang="ru-RU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охват обучающихся СПТ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648099543112665"/>
          <c:y val="6.13866759839994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738854799973748"/>
          <c:y val="0.3482559693190912"/>
          <c:w val="0.42795056867891512"/>
          <c:h val="0.605733370529009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rgbClr val="9C5252">
                    <a:lumMod val="110000"/>
                    <a:satMod val="105000"/>
                    <a:tint val="67000"/>
                  </a:srgbClr>
                </a:gs>
                <a:gs pos="50000">
                  <a:srgbClr val="9C5252">
                    <a:lumMod val="105000"/>
                    <a:satMod val="103000"/>
                    <a:tint val="73000"/>
                  </a:srgbClr>
                </a:gs>
                <a:gs pos="100000">
                  <a:srgbClr val="9C5252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9C525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ООШ№34</c:v>
                </c:pt>
                <c:pt idx="1">
                  <c:v>ООШ№8</c:v>
                </c:pt>
                <c:pt idx="2">
                  <c:v>СОШ№1</c:v>
                </c:pt>
                <c:pt idx="3">
                  <c:v> СОШ№7</c:v>
                </c:pt>
                <c:pt idx="4">
                  <c:v>СОШ№4</c:v>
                </c:pt>
                <c:pt idx="5">
                  <c:v>КНГ</c:v>
                </c:pt>
                <c:pt idx="6">
                  <c:v>СОШ№33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0.79400000000000004</c:v>
                </c:pt>
                <c:pt idx="1">
                  <c:v>0.77700000000000002</c:v>
                </c:pt>
                <c:pt idx="2">
                  <c:v>0.76200000000000001</c:v>
                </c:pt>
                <c:pt idx="3">
                  <c:v>0.755</c:v>
                </c:pt>
                <c:pt idx="4">
                  <c:v>0.745</c:v>
                </c:pt>
                <c:pt idx="5">
                  <c:v>0.7</c:v>
                </c:pt>
                <c:pt idx="6">
                  <c:v>0.59699999999999998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7D-3C44-9BF2-C32C1E8B0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86304"/>
        <c:axId val="111784704"/>
      </c:barChart>
      <c:catAx>
        <c:axId val="1115863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1784704"/>
        <c:crosses val="autoZero"/>
        <c:auto val="1"/>
        <c:lblAlgn val="ctr"/>
        <c:lblOffset val="100"/>
        <c:noMultiLvlLbl val="0"/>
      </c:catAx>
      <c:valAx>
        <c:axId val="1117847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158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FEA2F-BFFC-4855-BD0C-C82AD52AC6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2EE93-0CEE-45D6-AAEB-4DD121BEB99B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8D77C-F7E9-47D6-ABCB-3D0EE7DC6F84}" type="parTrans" cxnId="{5DFF287C-1253-41D6-8799-B2327C1E3C0E}">
      <dgm:prSet/>
      <dgm:spPr/>
      <dgm:t>
        <a:bodyPr/>
        <a:lstStyle/>
        <a:p>
          <a:endParaRPr lang="ru-RU"/>
        </a:p>
      </dgm:t>
    </dgm:pt>
    <dgm:pt modelId="{247ACC3B-610B-476C-B253-CC7AAF31ED5F}" type="sibTrans" cxnId="{5DFF287C-1253-41D6-8799-B2327C1E3C0E}">
      <dgm:prSet/>
      <dgm:spPr/>
      <dgm:t>
        <a:bodyPr/>
        <a:lstStyle/>
        <a:p>
          <a:endParaRPr lang="ru-RU"/>
        </a:p>
      </dgm:t>
    </dgm:pt>
    <dgm:pt modelId="{91A552A3-C644-49EB-9EF5-279386452EF2}">
      <dgm:prSet phldrT="[Текст]"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0CE936-3DE5-429B-B298-B0E30DB60214}" type="parTrans" cxnId="{91CBBA9A-279F-44E3-9E24-B0E61574BD8D}">
      <dgm:prSet/>
      <dgm:spPr/>
      <dgm:t>
        <a:bodyPr/>
        <a:lstStyle/>
        <a:p>
          <a:endParaRPr lang="ru-RU"/>
        </a:p>
      </dgm:t>
    </dgm:pt>
    <dgm:pt modelId="{A2421AC9-565A-4406-8810-25D7AFBF0D5B}" type="sibTrans" cxnId="{91CBBA9A-279F-44E3-9E24-B0E61574BD8D}">
      <dgm:prSet/>
      <dgm:spPr/>
      <dgm:t>
        <a:bodyPr/>
        <a:lstStyle/>
        <a:p>
          <a:endParaRPr lang="ru-RU"/>
        </a:p>
      </dgm:t>
    </dgm:pt>
    <dgm:pt modelId="{F054EF56-848E-4376-9FF3-5B024ED20CAB}" type="pres">
      <dgm:prSet presAssocID="{497FEA2F-BFFC-4855-BD0C-C82AD52AC6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93E00-1FD4-4E10-9D8F-AE47C57364FD}" type="pres">
      <dgm:prSet presAssocID="{F512EE93-0CEE-45D6-AAEB-4DD121BEB99B}" presName="comp" presStyleCnt="0"/>
      <dgm:spPr/>
    </dgm:pt>
    <dgm:pt modelId="{E5CA031D-412D-4638-B303-308131D9BE4F}" type="pres">
      <dgm:prSet presAssocID="{F512EE93-0CEE-45D6-AAEB-4DD121BEB99B}" presName="box" presStyleLbl="node1" presStyleIdx="0" presStyleCnt="2" custLinFactNeighborX="-188" custLinFactNeighborY="-1571"/>
      <dgm:spPr/>
      <dgm:t>
        <a:bodyPr/>
        <a:lstStyle/>
        <a:p>
          <a:endParaRPr lang="ru-RU"/>
        </a:p>
      </dgm:t>
    </dgm:pt>
    <dgm:pt modelId="{6B8EE064-9CA7-475B-9B97-6E026AA9293F}" type="pres">
      <dgm:prSet presAssocID="{F512EE93-0CEE-45D6-AAEB-4DD121BEB99B}" presName="img" presStyleLbl="fgImgPlace1" presStyleIdx="0" presStyleCnt="2" custScaleX="103684" custLinFactNeighborX="-4469" custLinFactNeighborY="4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080793-3D9A-4610-9545-15E3B2A3064C}" type="pres">
      <dgm:prSet presAssocID="{F512EE93-0CEE-45D6-AAEB-4DD121BEB99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6D1A-33D5-491D-A06A-E0C5C7CA07FD}" type="pres">
      <dgm:prSet presAssocID="{247ACC3B-610B-476C-B253-CC7AAF31ED5F}" presName="spacer" presStyleCnt="0"/>
      <dgm:spPr/>
    </dgm:pt>
    <dgm:pt modelId="{D4F69DBE-5EBB-4733-BD51-E10F468425FC}" type="pres">
      <dgm:prSet presAssocID="{91A552A3-C644-49EB-9EF5-279386452EF2}" presName="comp" presStyleCnt="0"/>
      <dgm:spPr/>
    </dgm:pt>
    <dgm:pt modelId="{8A274D8B-8914-4973-8707-A41DD9C59005}" type="pres">
      <dgm:prSet presAssocID="{91A552A3-C644-49EB-9EF5-279386452EF2}" presName="box" presStyleLbl="node1" presStyleIdx="1" presStyleCnt="2"/>
      <dgm:spPr/>
      <dgm:t>
        <a:bodyPr/>
        <a:lstStyle/>
        <a:p>
          <a:endParaRPr lang="ru-RU"/>
        </a:p>
      </dgm:t>
    </dgm:pt>
    <dgm:pt modelId="{FFE560E2-C053-4B56-B09D-762EAB2374A2}" type="pres">
      <dgm:prSet presAssocID="{91A552A3-C644-49EB-9EF5-279386452EF2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E462C9-E3F4-4BDB-901F-FD481E05BAD1}" type="pres">
      <dgm:prSet presAssocID="{91A552A3-C644-49EB-9EF5-279386452E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A99A0-0095-44B9-91D7-37DA885F81F0}" type="presOf" srcId="{F512EE93-0CEE-45D6-AAEB-4DD121BEB99B}" destId="{23080793-3D9A-4610-9545-15E3B2A3064C}" srcOrd="1" destOrd="0" presId="urn:microsoft.com/office/officeart/2005/8/layout/vList4"/>
    <dgm:cxn modelId="{A3EF265D-AEC6-49C0-8770-05D79B9A100C}" type="presOf" srcId="{91A552A3-C644-49EB-9EF5-279386452EF2}" destId="{8A274D8B-8914-4973-8707-A41DD9C59005}" srcOrd="0" destOrd="0" presId="urn:microsoft.com/office/officeart/2005/8/layout/vList4"/>
    <dgm:cxn modelId="{2EE421E2-3559-4C2D-9BB6-351C61574781}" type="presOf" srcId="{497FEA2F-BFFC-4855-BD0C-C82AD52AC616}" destId="{F054EF56-848E-4376-9FF3-5B024ED20CAB}" srcOrd="0" destOrd="0" presId="urn:microsoft.com/office/officeart/2005/8/layout/vList4"/>
    <dgm:cxn modelId="{5DFF287C-1253-41D6-8799-B2327C1E3C0E}" srcId="{497FEA2F-BFFC-4855-BD0C-C82AD52AC616}" destId="{F512EE93-0CEE-45D6-AAEB-4DD121BEB99B}" srcOrd="0" destOrd="0" parTransId="{9EA8D77C-F7E9-47D6-ABCB-3D0EE7DC6F84}" sibTransId="{247ACC3B-610B-476C-B253-CC7AAF31ED5F}"/>
    <dgm:cxn modelId="{218F16BA-D85C-4A56-8AE4-7024CEE856D0}" type="presOf" srcId="{F512EE93-0CEE-45D6-AAEB-4DD121BEB99B}" destId="{E5CA031D-412D-4638-B303-308131D9BE4F}" srcOrd="0" destOrd="0" presId="urn:microsoft.com/office/officeart/2005/8/layout/vList4"/>
    <dgm:cxn modelId="{832BDEE1-44C9-45CB-B554-8FAFCFAE5D60}" type="presOf" srcId="{91A552A3-C644-49EB-9EF5-279386452EF2}" destId="{00E462C9-E3F4-4BDB-901F-FD481E05BAD1}" srcOrd="1" destOrd="0" presId="urn:microsoft.com/office/officeart/2005/8/layout/vList4"/>
    <dgm:cxn modelId="{91CBBA9A-279F-44E3-9E24-B0E61574BD8D}" srcId="{497FEA2F-BFFC-4855-BD0C-C82AD52AC616}" destId="{91A552A3-C644-49EB-9EF5-279386452EF2}" srcOrd="1" destOrd="0" parTransId="{FB0CE936-3DE5-429B-B298-B0E30DB60214}" sibTransId="{A2421AC9-565A-4406-8810-25D7AFBF0D5B}"/>
    <dgm:cxn modelId="{58EDFF59-B621-4C1D-A17C-C62FB4BEB10B}" type="presParOf" srcId="{F054EF56-848E-4376-9FF3-5B024ED20CAB}" destId="{23293E00-1FD4-4E10-9D8F-AE47C57364FD}" srcOrd="0" destOrd="0" presId="urn:microsoft.com/office/officeart/2005/8/layout/vList4"/>
    <dgm:cxn modelId="{460537F2-95BF-4FD9-9D4B-31F07492DDA7}" type="presParOf" srcId="{23293E00-1FD4-4E10-9D8F-AE47C57364FD}" destId="{E5CA031D-412D-4638-B303-308131D9BE4F}" srcOrd="0" destOrd="0" presId="urn:microsoft.com/office/officeart/2005/8/layout/vList4"/>
    <dgm:cxn modelId="{7F6F046E-97B4-4B78-BF23-66E6B83F5FD4}" type="presParOf" srcId="{23293E00-1FD4-4E10-9D8F-AE47C57364FD}" destId="{6B8EE064-9CA7-475B-9B97-6E026AA9293F}" srcOrd="1" destOrd="0" presId="urn:microsoft.com/office/officeart/2005/8/layout/vList4"/>
    <dgm:cxn modelId="{DA48362B-E941-4316-8AEA-382E8359F00A}" type="presParOf" srcId="{23293E00-1FD4-4E10-9D8F-AE47C57364FD}" destId="{23080793-3D9A-4610-9545-15E3B2A3064C}" srcOrd="2" destOrd="0" presId="urn:microsoft.com/office/officeart/2005/8/layout/vList4"/>
    <dgm:cxn modelId="{01534981-67A7-467E-AB6B-F547F4B3D575}" type="presParOf" srcId="{F054EF56-848E-4376-9FF3-5B024ED20CAB}" destId="{3C7C6D1A-33D5-491D-A06A-E0C5C7CA07FD}" srcOrd="1" destOrd="0" presId="urn:microsoft.com/office/officeart/2005/8/layout/vList4"/>
    <dgm:cxn modelId="{5F149A7A-8CA9-4406-9EB1-0A0755281C53}" type="presParOf" srcId="{F054EF56-848E-4376-9FF3-5B024ED20CAB}" destId="{D4F69DBE-5EBB-4733-BD51-E10F468425FC}" srcOrd="2" destOrd="0" presId="urn:microsoft.com/office/officeart/2005/8/layout/vList4"/>
    <dgm:cxn modelId="{B74D4346-45D0-4104-B3C4-87295E2D465D}" type="presParOf" srcId="{D4F69DBE-5EBB-4733-BD51-E10F468425FC}" destId="{8A274D8B-8914-4973-8707-A41DD9C59005}" srcOrd="0" destOrd="0" presId="urn:microsoft.com/office/officeart/2005/8/layout/vList4"/>
    <dgm:cxn modelId="{3D9EAAEA-8DB6-4E3C-A94D-D6CDA82CCF27}" type="presParOf" srcId="{D4F69DBE-5EBB-4733-BD51-E10F468425FC}" destId="{FFE560E2-C053-4B56-B09D-762EAB2374A2}" srcOrd="1" destOrd="0" presId="urn:microsoft.com/office/officeart/2005/8/layout/vList4"/>
    <dgm:cxn modelId="{724A255B-B021-4744-8516-606F8C19C751}" type="presParOf" srcId="{D4F69DBE-5EBB-4733-BD51-E10F468425FC}" destId="{00E462C9-E3F4-4BDB-901F-FD481E05BA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FEA2F-BFFC-4855-BD0C-C82AD52AC6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2EE93-0CEE-45D6-AAEB-4DD121BEB99B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13.09.2019 № 790 </a:t>
          </a:r>
        </a:p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образования»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7ACC3B-610B-476C-B253-CC7AAF31ED5F}" type="sibTrans" cxnId="{5DFF287C-1253-41D6-8799-B2327C1E3C0E}">
      <dgm:prSet/>
      <dgm:spPr/>
      <dgm:t>
        <a:bodyPr/>
        <a:lstStyle/>
        <a:p>
          <a:endParaRPr lang="ru-RU"/>
        </a:p>
      </dgm:t>
    </dgm:pt>
    <dgm:pt modelId="{9EA8D77C-F7E9-47D6-ABCB-3D0EE7DC6F84}" type="parTrans" cxnId="{5DFF287C-1253-41D6-8799-B2327C1E3C0E}">
      <dgm:prSet/>
      <dgm:spPr/>
      <dgm:t>
        <a:bodyPr/>
        <a:lstStyle/>
        <a:p>
          <a:endParaRPr lang="ru-RU"/>
        </a:p>
      </dgm:t>
    </dgm:pt>
    <dgm:pt modelId="{F054EF56-848E-4376-9FF3-5B024ED20CAB}" type="pres">
      <dgm:prSet presAssocID="{497FEA2F-BFFC-4855-BD0C-C82AD52AC6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93E00-1FD4-4E10-9D8F-AE47C57364FD}" type="pres">
      <dgm:prSet presAssocID="{F512EE93-0CEE-45D6-AAEB-4DD121BEB99B}" presName="comp" presStyleCnt="0"/>
      <dgm:spPr/>
    </dgm:pt>
    <dgm:pt modelId="{E5CA031D-412D-4638-B303-308131D9BE4F}" type="pres">
      <dgm:prSet presAssocID="{F512EE93-0CEE-45D6-AAEB-4DD121BEB99B}" presName="box" presStyleLbl="node1" presStyleIdx="0" presStyleCnt="1" custLinFactNeighborX="1847" custLinFactNeighborY="2015"/>
      <dgm:spPr/>
      <dgm:t>
        <a:bodyPr/>
        <a:lstStyle/>
        <a:p>
          <a:endParaRPr lang="ru-RU"/>
        </a:p>
      </dgm:t>
    </dgm:pt>
    <dgm:pt modelId="{6B8EE064-9CA7-475B-9B97-6E026AA9293F}" type="pres">
      <dgm:prSet presAssocID="{F512EE93-0CEE-45D6-AAEB-4DD121BEB99B}" presName="img" presStyleLbl="fgImgPlace1" presStyleIdx="0" presStyleCnt="1" custScaleX="131044" custScaleY="61066" custLinFactNeighborX="-12764" custLinFactNeighborY="-5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080793-3D9A-4610-9545-15E3B2A3064C}" type="pres">
      <dgm:prSet presAssocID="{F512EE93-0CEE-45D6-AAEB-4DD121BEB99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906BE-4663-4F7F-BB07-78FAB0189E3A}" type="presOf" srcId="{F512EE93-0CEE-45D6-AAEB-4DD121BEB99B}" destId="{23080793-3D9A-4610-9545-15E3B2A3064C}" srcOrd="1" destOrd="0" presId="urn:microsoft.com/office/officeart/2005/8/layout/vList4"/>
    <dgm:cxn modelId="{5EDA84AB-1FA3-4B22-90EE-1690FCF2F636}" type="presOf" srcId="{497FEA2F-BFFC-4855-BD0C-C82AD52AC616}" destId="{F054EF56-848E-4376-9FF3-5B024ED20CAB}" srcOrd="0" destOrd="0" presId="urn:microsoft.com/office/officeart/2005/8/layout/vList4"/>
    <dgm:cxn modelId="{5DFF287C-1253-41D6-8799-B2327C1E3C0E}" srcId="{497FEA2F-BFFC-4855-BD0C-C82AD52AC616}" destId="{F512EE93-0CEE-45D6-AAEB-4DD121BEB99B}" srcOrd="0" destOrd="0" parTransId="{9EA8D77C-F7E9-47D6-ABCB-3D0EE7DC6F84}" sibTransId="{247ACC3B-610B-476C-B253-CC7AAF31ED5F}"/>
    <dgm:cxn modelId="{BE13E756-C68B-4049-AD81-1A45BE09E56E}" type="presOf" srcId="{F512EE93-0CEE-45D6-AAEB-4DD121BEB99B}" destId="{E5CA031D-412D-4638-B303-308131D9BE4F}" srcOrd="0" destOrd="0" presId="urn:microsoft.com/office/officeart/2005/8/layout/vList4"/>
    <dgm:cxn modelId="{F42241AC-063C-4A25-9641-0419FE8798A1}" type="presParOf" srcId="{F054EF56-848E-4376-9FF3-5B024ED20CAB}" destId="{23293E00-1FD4-4E10-9D8F-AE47C57364FD}" srcOrd="0" destOrd="0" presId="urn:microsoft.com/office/officeart/2005/8/layout/vList4"/>
    <dgm:cxn modelId="{0A645374-A9AA-4410-861C-0D49F1E166E8}" type="presParOf" srcId="{23293E00-1FD4-4E10-9D8F-AE47C57364FD}" destId="{E5CA031D-412D-4638-B303-308131D9BE4F}" srcOrd="0" destOrd="0" presId="urn:microsoft.com/office/officeart/2005/8/layout/vList4"/>
    <dgm:cxn modelId="{5C5AFB68-1381-4C83-BF1A-D4D2F6D81238}" type="presParOf" srcId="{23293E00-1FD4-4E10-9D8F-AE47C57364FD}" destId="{6B8EE064-9CA7-475B-9B97-6E026AA9293F}" srcOrd="1" destOrd="0" presId="urn:microsoft.com/office/officeart/2005/8/layout/vList4"/>
    <dgm:cxn modelId="{A3991A4B-FC12-4ED8-9816-A6FAE2C3B183}" type="presParOf" srcId="{23293E00-1FD4-4E10-9D8F-AE47C57364FD}" destId="{23080793-3D9A-4610-9545-15E3B2A306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261B0-C92E-49A5-BF45-AB9988DD42F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3A3FE-0E87-416C-A831-C09D65C4920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7-9 классы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«А-110»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91A47-C14F-4B13-98E2-61326CC7879E}" type="parTrans" cxnId="{5E6BD21E-09A8-4BC4-8E91-127B294DA6B4}">
      <dgm:prSet/>
      <dgm:spPr/>
      <dgm:t>
        <a:bodyPr/>
        <a:lstStyle/>
        <a:p>
          <a:endParaRPr lang="ru-RU"/>
        </a:p>
      </dgm:t>
    </dgm:pt>
    <dgm:pt modelId="{916BD280-42CE-4496-B8ED-4D1F36F14BC8}" type="sibTrans" cxnId="{5E6BD21E-09A8-4BC4-8E91-127B294DA6B4}">
      <dgm:prSet/>
      <dgm:spPr/>
      <dgm:t>
        <a:bodyPr/>
        <a:lstStyle/>
        <a:p>
          <a:endParaRPr lang="ru-RU"/>
        </a:p>
      </dgm:t>
    </dgm:pt>
    <dgm:pt modelId="{F915077A-EEF3-4029-BB10-4E2182B61AF4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88C6D-D7EA-4EE0-8B1D-B712F3E99783}" type="parTrans" cxnId="{1540E094-418D-4879-900D-5BA9632E8CAA}">
      <dgm:prSet/>
      <dgm:spPr/>
      <dgm:t>
        <a:bodyPr/>
        <a:lstStyle/>
        <a:p>
          <a:endParaRPr lang="ru-RU"/>
        </a:p>
      </dgm:t>
    </dgm:pt>
    <dgm:pt modelId="{E105CDA9-48B0-4FDC-9862-2B844F3906CB}" type="sibTrans" cxnId="{1540E094-418D-4879-900D-5BA9632E8CAA}">
      <dgm:prSet/>
      <dgm:spPr/>
      <dgm:t>
        <a:bodyPr/>
        <a:lstStyle/>
        <a:p>
          <a:endParaRPr lang="ru-RU"/>
        </a:p>
      </dgm:t>
    </dgm:pt>
    <dgm:pt modelId="{22ACE20E-CBF9-4C25-99CF-764F6C0E79C3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риска – 6 </a:t>
          </a:r>
          <a:r>
            <a:rPr lang="ru-RU" sz="22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субшкал</a:t>
          </a:r>
          <a:endParaRPr lang="ru-RU" sz="22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BF6D0-A764-4E0D-957F-DD63C6E007E6}" type="parTrans" cxnId="{F9A9710A-9B9B-423C-8B26-5D6D59964CCD}">
      <dgm:prSet/>
      <dgm:spPr/>
      <dgm:t>
        <a:bodyPr/>
        <a:lstStyle/>
        <a:p>
          <a:endParaRPr lang="ru-RU"/>
        </a:p>
      </dgm:t>
    </dgm:pt>
    <dgm:pt modelId="{04DEC213-E53C-4327-A153-8B42888441C0}" type="sibTrans" cxnId="{F9A9710A-9B9B-423C-8B26-5D6D59964CCD}">
      <dgm:prSet/>
      <dgm:spPr/>
      <dgm:t>
        <a:bodyPr/>
        <a:lstStyle/>
        <a:p>
          <a:endParaRPr lang="ru-RU"/>
        </a:p>
      </dgm:t>
    </dgm:pt>
    <dgm:pt modelId="{084A9C8A-AD33-4E3B-A763-AB1F0125F7E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классы</a:t>
          </a:r>
        </a:p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</a:t>
          </a:r>
        </a:p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«В-140»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DBC88-9FB6-4FB8-A86D-38379405574B}" type="parTrans" cxnId="{4FC62DE2-255B-4388-8F28-6D73A98727BD}">
      <dgm:prSet/>
      <dgm:spPr/>
      <dgm:t>
        <a:bodyPr/>
        <a:lstStyle/>
        <a:p>
          <a:endParaRPr lang="ru-RU"/>
        </a:p>
      </dgm:t>
    </dgm:pt>
    <dgm:pt modelId="{3EE653A0-65F8-49E5-BEEF-79227D1E4619}" type="sibTrans" cxnId="{4FC62DE2-255B-4388-8F28-6D73A98727BD}">
      <dgm:prSet/>
      <dgm:spPr/>
      <dgm:t>
        <a:bodyPr/>
        <a:lstStyle/>
        <a:p>
          <a:endParaRPr lang="ru-RU"/>
        </a:p>
      </dgm:t>
    </dgm:pt>
    <dgm:pt modelId="{662C5536-850E-40F9-B9BE-8568B5849BB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Студенты</a:t>
          </a:r>
        </a:p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</a:t>
          </a:r>
        </a:p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«С-140»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20CE2-81E8-425E-947F-CB47D6B303F3}" type="parTrans" cxnId="{1CED3E98-A111-4626-A51A-D705BB2AD9C5}">
      <dgm:prSet/>
      <dgm:spPr/>
      <dgm:t>
        <a:bodyPr/>
        <a:lstStyle/>
        <a:p>
          <a:endParaRPr lang="ru-RU"/>
        </a:p>
      </dgm:t>
    </dgm:pt>
    <dgm:pt modelId="{69AE248B-A5F1-4BD6-AAD5-73A0DB51BF11}" type="sibTrans" cxnId="{1CED3E98-A111-4626-A51A-D705BB2AD9C5}">
      <dgm:prSet/>
      <dgm:spPr/>
      <dgm:t>
        <a:bodyPr/>
        <a:lstStyle/>
        <a:p>
          <a:endParaRPr lang="ru-RU"/>
        </a:p>
      </dgm:t>
    </dgm:pt>
    <dgm:pt modelId="{0511EE06-D408-4FDB-9B5A-7AEBB274A1E6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риска – 8 </a:t>
          </a:r>
          <a:r>
            <a:rPr lang="ru-RU" sz="22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субшкал</a:t>
          </a:r>
          <a:endParaRPr lang="ru-RU" sz="2200" b="1" dirty="0">
            <a:solidFill>
              <a:schemeClr val="tx2">
                <a:lumMod val="75000"/>
              </a:schemeClr>
            </a:solidFill>
          </a:endParaRPr>
        </a:p>
      </dgm:t>
    </dgm:pt>
    <dgm:pt modelId="{92DCE798-C586-44B7-8805-02FF8AC1BFA5}" type="parTrans" cxnId="{2724761D-0F0E-41DB-B8A3-40E94711DF94}">
      <dgm:prSet/>
      <dgm:spPr/>
      <dgm:t>
        <a:bodyPr/>
        <a:lstStyle/>
        <a:p>
          <a:endParaRPr lang="ru-RU"/>
        </a:p>
      </dgm:t>
    </dgm:pt>
    <dgm:pt modelId="{A9E285DF-D47E-406E-96EF-00F2F5C18022}" type="sibTrans" cxnId="{2724761D-0F0E-41DB-B8A3-40E94711DF94}">
      <dgm:prSet/>
      <dgm:spPr/>
      <dgm:t>
        <a:bodyPr/>
        <a:lstStyle/>
        <a:p>
          <a:endParaRPr lang="ru-RU"/>
        </a:p>
      </dgm:t>
    </dgm:pt>
    <dgm:pt modelId="{AA70BBDE-7A95-4DB7-B0FB-837B0C1B766F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защиты – 4 </a:t>
          </a:r>
          <a:r>
            <a:rPr lang="ru-RU" sz="22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субшкалы</a:t>
          </a:r>
          <a:endParaRPr lang="ru-RU" sz="22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5ECAD-02E3-4975-9716-51082C51D8B9}" type="parTrans" cxnId="{39AA98B5-26D6-44CE-BA97-456743ADF056}">
      <dgm:prSet/>
      <dgm:spPr/>
      <dgm:t>
        <a:bodyPr/>
        <a:lstStyle/>
        <a:p>
          <a:endParaRPr lang="ru-RU"/>
        </a:p>
      </dgm:t>
    </dgm:pt>
    <dgm:pt modelId="{98BC3335-0A89-4AF0-AE3B-826E4CAC408C}" type="sibTrans" cxnId="{39AA98B5-26D6-44CE-BA97-456743ADF056}">
      <dgm:prSet/>
      <dgm:spPr/>
      <dgm:t>
        <a:bodyPr/>
        <a:lstStyle/>
        <a:p>
          <a:endParaRPr lang="ru-RU"/>
        </a:p>
      </dgm:t>
    </dgm:pt>
    <dgm:pt modelId="{FA414B16-8EE8-4D7C-85B3-0D3D616EFB0A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риска – 8 </a:t>
          </a:r>
          <a:r>
            <a:rPr lang="ru-RU" sz="22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субшкал</a:t>
          </a:r>
          <a:endParaRPr lang="ru-RU" sz="2200" b="1" dirty="0">
            <a:solidFill>
              <a:schemeClr val="tx2">
                <a:lumMod val="75000"/>
              </a:schemeClr>
            </a:solidFill>
          </a:endParaRPr>
        </a:p>
      </dgm:t>
    </dgm:pt>
    <dgm:pt modelId="{4DF2E88B-264F-4342-A67F-6F06490748AC}" type="sibTrans" cxnId="{4FE09442-B772-49CD-B81D-8D216AFCE66E}">
      <dgm:prSet/>
      <dgm:spPr/>
      <dgm:t>
        <a:bodyPr/>
        <a:lstStyle/>
        <a:p>
          <a:endParaRPr lang="ru-RU"/>
        </a:p>
      </dgm:t>
    </dgm:pt>
    <dgm:pt modelId="{469967B9-38E5-4621-80C7-9945464C0562}" type="parTrans" cxnId="{4FE09442-B772-49CD-B81D-8D216AFCE66E}">
      <dgm:prSet/>
      <dgm:spPr/>
      <dgm:t>
        <a:bodyPr/>
        <a:lstStyle/>
        <a:p>
          <a:endParaRPr lang="ru-RU"/>
        </a:p>
      </dgm:t>
    </dgm:pt>
    <dgm:pt modelId="{8FD766FB-3CBE-4964-9939-2CE28D36369B}">
      <dgm:prSet custT="1"/>
      <dgm:spPr/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защиты – 5 </a:t>
          </a:r>
          <a:r>
            <a:rPr lang="ru-RU" sz="22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субшкал</a:t>
          </a:r>
          <a:endParaRPr lang="ru-RU" sz="22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FF6AE-FBEA-4350-AEFE-772F3CDC23BB}" type="sibTrans" cxnId="{3F47AE86-1AAD-4413-9072-3C3FFE3D3DF6}">
      <dgm:prSet/>
      <dgm:spPr/>
      <dgm:t>
        <a:bodyPr/>
        <a:lstStyle/>
        <a:p>
          <a:endParaRPr lang="ru-RU"/>
        </a:p>
      </dgm:t>
    </dgm:pt>
    <dgm:pt modelId="{BC1ABC4B-D27D-4D3A-9B7A-3D9B3D0C9C7D}" type="parTrans" cxnId="{3F47AE86-1AAD-4413-9072-3C3FFE3D3DF6}">
      <dgm:prSet/>
      <dgm:spPr/>
      <dgm:t>
        <a:bodyPr/>
        <a:lstStyle/>
        <a:p>
          <a:endParaRPr lang="ru-RU"/>
        </a:p>
      </dgm:t>
    </dgm:pt>
    <dgm:pt modelId="{251686BD-141D-4A81-965B-33841D5990C7}">
      <dgm:prSet custT="1"/>
      <dgm:spPr/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защиты - 5 </a:t>
          </a:r>
          <a:r>
            <a:rPr lang="ru-RU" sz="2200" b="1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субшкал</a:t>
          </a:r>
          <a:endParaRPr lang="ru-RU" sz="22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EEA02-37B1-4E30-AFA3-F30CA6E72853}" type="parTrans" cxnId="{64F0A2DC-C854-475A-90B5-BD119B054160}">
      <dgm:prSet/>
      <dgm:spPr/>
      <dgm:t>
        <a:bodyPr/>
        <a:lstStyle/>
        <a:p>
          <a:endParaRPr lang="ru-RU"/>
        </a:p>
      </dgm:t>
    </dgm:pt>
    <dgm:pt modelId="{22FA0988-8C8C-46AC-9A27-58FF5CBA2DF1}" type="sibTrans" cxnId="{64F0A2DC-C854-475A-90B5-BD119B054160}">
      <dgm:prSet/>
      <dgm:spPr/>
      <dgm:t>
        <a:bodyPr/>
        <a:lstStyle/>
        <a:p>
          <a:endParaRPr lang="ru-RU"/>
        </a:p>
      </dgm:t>
    </dgm:pt>
    <dgm:pt modelId="{8260C2D4-85B9-4905-8990-A82AD94FAC15}" type="pres">
      <dgm:prSet presAssocID="{1EE261B0-C92E-49A5-BF45-AB9988DD42F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207B83-7AF3-47B1-A0E8-CB55F094CC01}" type="pres">
      <dgm:prSet presAssocID="{1EE261B0-C92E-49A5-BF45-AB9988DD42F3}" presName="cycle" presStyleCnt="0"/>
      <dgm:spPr/>
    </dgm:pt>
    <dgm:pt modelId="{8AF11622-B195-443D-9220-C6108D5E161C}" type="pres">
      <dgm:prSet presAssocID="{1EE261B0-C92E-49A5-BF45-AB9988DD42F3}" presName="centerShape" presStyleCnt="0"/>
      <dgm:spPr/>
    </dgm:pt>
    <dgm:pt modelId="{48B7D07E-7F0E-4772-AAB4-036B86019F73}" type="pres">
      <dgm:prSet presAssocID="{1EE261B0-C92E-49A5-BF45-AB9988DD42F3}" presName="connSite" presStyleLbl="node1" presStyleIdx="0" presStyleCnt="4"/>
      <dgm:spPr/>
    </dgm:pt>
    <dgm:pt modelId="{51F4001B-CD5A-45B4-96CA-6E34DAB73DA2}" type="pres">
      <dgm:prSet presAssocID="{1EE261B0-C92E-49A5-BF45-AB9988DD42F3}" presName="visible" presStyleLbl="node1" presStyleIdx="0" presStyleCnt="4" custScaleX="123270" custScaleY="140901" custLinFactNeighborX="-5606" custLinFactNeighborY="6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F6A593-5946-4EDA-A766-0314415EC3E4}" type="pres">
      <dgm:prSet presAssocID="{F4691A47-C14F-4B13-98E2-61326CC7879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5151ED5-4F10-44D2-BCF2-E5240AA89284}" type="pres">
      <dgm:prSet presAssocID="{CA83A3FE-0E87-416C-A831-C09D65C4920A}" presName="node" presStyleCnt="0"/>
      <dgm:spPr/>
    </dgm:pt>
    <dgm:pt modelId="{7B9AD917-DAAE-47E0-B9E3-A7AD8517AFFE}" type="pres">
      <dgm:prSet presAssocID="{CA83A3FE-0E87-416C-A831-C09D65C4920A}" presName="parentNode" presStyleLbl="node1" presStyleIdx="1" presStyleCnt="4" custScaleX="115509" custScaleY="88329" custLinFactNeighborX="14534" custLinFactNeighborY="5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B6CC3-C0EC-4A55-A5EA-26618E19C167}" type="pres">
      <dgm:prSet presAssocID="{CA83A3FE-0E87-416C-A831-C09D65C4920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E47CE-AC34-462A-B993-42CC014633F4}" type="pres">
      <dgm:prSet presAssocID="{2CDDBC88-9FB6-4FB8-A86D-38379405574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CF749966-E45C-4C9E-A7DA-7F63BB8AA67A}" type="pres">
      <dgm:prSet presAssocID="{084A9C8A-AD33-4E3B-A763-AB1F0125F7E9}" presName="node" presStyleCnt="0"/>
      <dgm:spPr/>
    </dgm:pt>
    <dgm:pt modelId="{6E7BF496-99FB-432C-BF4E-A0A439F4EBA5}" type="pres">
      <dgm:prSet presAssocID="{084A9C8A-AD33-4E3B-A763-AB1F0125F7E9}" presName="parentNode" presStyleLbl="node1" presStyleIdx="2" presStyleCnt="4" custScaleX="111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CC23C-B26A-4B18-9E82-E39DAA8F7728}" type="pres">
      <dgm:prSet presAssocID="{084A9C8A-AD33-4E3B-A763-AB1F0125F7E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B82E2-0532-473C-9231-0B7DD7F2AA59}" type="pres">
      <dgm:prSet presAssocID="{B8120CE2-81E8-425E-947F-CB47D6B303F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7A1506F-13F1-40A4-90CA-A8A1006951C1}" type="pres">
      <dgm:prSet presAssocID="{662C5536-850E-40F9-B9BE-8568B5849BB2}" presName="node" presStyleCnt="0"/>
      <dgm:spPr/>
    </dgm:pt>
    <dgm:pt modelId="{B3959436-9424-46E1-8B15-1B11E3B65E08}" type="pres">
      <dgm:prSet presAssocID="{662C5536-850E-40F9-B9BE-8568B5849BB2}" presName="parentNode" presStyleLbl="node1" presStyleIdx="3" presStyleCnt="4" custScaleX="1131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DBB85-CD94-469C-877F-6CCFF4EF7625}" type="pres">
      <dgm:prSet presAssocID="{662C5536-850E-40F9-B9BE-8568B5849BB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0FACCB-A7C4-4265-8B92-3173B68EAE5C}" type="presOf" srcId="{FA414B16-8EE8-4D7C-85B3-0D3D616EFB0A}" destId="{3D1CC23C-B26A-4B18-9E82-E39DAA8F7728}" srcOrd="0" destOrd="0" presId="urn:microsoft.com/office/officeart/2005/8/layout/radial2"/>
    <dgm:cxn modelId="{1364E551-1C03-41DA-8D26-8D9FE571B15E}" type="presOf" srcId="{2CDDBC88-9FB6-4FB8-A86D-38379405574B}" destId="{6B4E47CE-AC34-462A-B993-42CC014633F4}" srcOrd="0" destOrd="0" presId="urn:microsoft.com/office/officeart/2005/8/layout/radial2"/>
    <dgm:cxn modelId="{A75C8117-AFF7-4B2C-9866-77B551D99D60}" type="presOf" srcId="{1EE261B0-C92E-49A5-BF45-AB9988DD42F3}" destId="{8260C2D4-85B9-4905-8990-A82AD94FAC15}" srcOrd="0" destOrd="0" presId="urn:microsoft.com/office/officeart/2005/8/layout/radial2"/>
    <dgm:cxn modelId="{C1657D66-F40F-4551-9377-86E0EE6CA807}" type="presOf" srcId="{F915077A-EEF3-4029-BB10-4E2182B61AF4}" destId="{BB4B6CC3-C0EC-4A55-A5EA-26618E19C167}" srcOrd="0" destOrd="0" presId="urn:microsoft.com/office/officeart/2005/8/layout/radial2"/>
    <dgm:cxn modelId="{1540E094-418D-4879-900D-5BA9632E8CAA}" srcId="{CA83A3FE-0E87-416C-A831-C09D65C4920A}" destId="{F915077A-EEF3-4029-BB10-4E2182B61AF4}" srcOrd="0" destOrd="0" parTransId="{CB688C6D-D7EA-4EE0-8B1D-B712F3E99783}" sibTransId="{E105CDA9-48B0-4FDC-9862-2B844F3906CB}"/>
    <dgm:cxn modelId="{80E61444-4B65-4F11-84E3-CAF70730573A}" type="presOf" srcId="{0511EE06-D408-4FDB-9B5A-7AEBB274A1E6}" destId="{593DBB85-CD94-469C-877F-6CCFF4EF7625}" srcOrd="0" destOrd="0" presId="urn:microsoft.com/office/officeart/2005/8/layout/radial2"/>
    <dgm:cxn modelId="{D0E82E97-261B-4B97-895D-AF5895DBE279}" type="presOf" srcId="{B8120CE2-81E8-425E-947F-CB47D6B303F3}" destId="{2E5B82E2-0532-473C-9231-0B7DD7F2AA59}" srcOrd="0" destOrd="0" presId="urn:microsoft.com/office/officeart/2005/8/layout/radial2"/>
    <dgm:cxn modelId="{2724761D-0F0E-41DB-B8A3-40E94711DF94}" srcId="{662C5536-850E-40F9-B9BE-8568B5849BB2}" destId="{0511EE06-D408-4FDB-9B5A-7AEBB274A1E6}" srcOrd="0" destOrd="0" parTransId="{92DCE798-C586-44B7-8805-02FF8AC1BFA5}" sibTransId="{A9E285DF-D47E-406E-96EF-00F2F5C18022}"/>
    <dgm:cxn modelId="{64F0A2DC-C854-475A-90B5-BD119B054160}" srcId="{662C5536-850E-40F9-B9BE-8568B5849BB2}" destId="{251686BD-141D-4A81-965B-33841D5990C7}" srcOrd="1" destOrd="0" parTransId="{456EEA02-37B1-4E30-AFA3-F30CA6E72853}" sibTransId="{22FA0988-8C8C-46AC-9A27-58FF5CBA2DF1}"/>
    <dgm:cxn modelId="{39AA98B5-26D6-44CE-BA97-456743ADF056}" srcId="{CA83A3FE-0E87-416C-A831-C09D65C4920A}" destId="{AA70BBDE-7A95-4DB7-B0FB-837B0C1B766F}" srcOrd="2" destOrd="0" parTransId="{18B5ECAD-02E3-4975-9716-51082C51D8B9}" sibTransId="{98BC3335-0A89-4AF0-AE3B-826E4CAC408C}"/>
    <dgm:cxn modelId="{F9A9710A-9B9B-423C-8B26-5D6D59964CCD}" srcId="{CA83A3FE-0E87-416C-A831-C09D65C4920A}" destId="{22ACE20E-CBF9-4C25-99CF-764F6C0E79C3}" srcOrd="1" destOrd="0" parTransId="{6E3BF6D0-A764-4E0D-957F-DD63C6E007E6}" sibTransId="{04DEC213-E53C-4327-A153-8B42888441C0}"/>
    <dgm:cxn modelId="{60C2A1C9-B5D6-4CC2-B656-AFF5E06B3247}" type="presOf" srcId="{F4691A47-C14F-4B13-98E2-61326CC7879E}" destId="{D3F6A593-5946-4EDA-A766-0314415EC3E4}" srcOrd="0" destOrd="0" presId="urn:microsoft.com/office/officeart/2005/8/layout/radial2"/>
    <dgm:cxn modelId="{5E6BD21E-09A8-4BC4-8E91-127B294DA6B4}" srcId="{1EE261B0-C92E-49A5-BF45-AB9988DD42F3}" destId="{CA83A3FE-0E87-416C-A831-C09D65C4920A}" srcOrd="0" destOrd="0" parTransId="{F4691A47-C14F-4B13-98E2-61326CC7879E}" sibTransId="{916BD280-42CE-4496-B8ED-4D1F36F14BC8}"/>
    <dgm:cxn modelId="{9F17DB02-E75E-43D7-8744-9BCF232345BC}" type="presOf" srcId="{251686BD-141D-4A81-965B-33841D5990C7}" destId="{593DBB85-CD94-469C-877F-6CCFF4EF7625}" srcOrd="0" destOrd="1" presId="urn:microsoft.com/office/officeart/2005/8/layout/radial2"/>
    <dgm:cxn modelId="{F51FED31-3617-4D6C-AC58-2BFCDD1C9A43}" type="presOf" srcId="{084A9C8A-AD33-4E3B-A763-AB1F0125F7E9}" destId="{6E7BF496-99FB-432C-BF4E-A0A439F4EBA5}" srcOrd="0" destOrd="0" presId="urn:microsoft.com/office/officeart/2005/8/layout/radial2"/>
    <dgm:cxn modelId="{1CED3E98-A111-4626-A51A-D705BB2AD9C5}" srcId="{1EE261B0-C92E-49A5-BF45-AB9988DD42F3}" destId="{662C5536-850E-40F9-B9BE-8568B5849BB2}" srcOrd="2" destOrd="0" parTransId="{B8120CE2-81E8-425E-947F-CB47D6B303F3}" sibTransId="{69AE248B-A5F1-4BD6-AAD5-73A0DB51BF11}"/>
    <dgm:cxn modelId="{EB1FE454-FECA-4EF9-8743-783864DE042B}" type="presOf" srcId="{CA83A3FE-0E87-416C-A831-C09D65C4920A}" destId="{7B9AD917-DAAE-47E0-B9E3-A7AD8517AFFE}" srcOrd="0" destOrd="0" presId="urn:microsoft.com/office/officeart/2005/8/layout/radial2"/>
    <dgm:cxn modelId="{B9F5EB59-6A22-4797-90E7-E326414FD422}" type="presOf" srcId="{662C5536-850E-40F9-B9BE-8568B5849BB2}" destId="{B3959436-9424-46E1-8B15-1B11E3B65E08}" srcOrd="0" destOrd="0" presId="urn:microsoft.com/office/officeart/2005/8/layout/radial2"/>
    <dgm:cxn modelId="{C31EF43C-7A9F-478E-9CDD-43A9E9FE5EAB}" type="presOf" srcId="{8FD766FB-3CBE-4964-9939-2CE28D36369B}" destId="{3D1CC23C-B26A-4B18-9E82-E39DAA8F7728}" srcOrd="0" destOrd="1" presId="urn:microsoft.com/office/officeart/2005/8/layout/radial2"/>
    <dgm:cxn modelId="{81A7BBD0-616A-4A4B-A86D-14512E2D4900}" type="presOf" srcId="{22ACE20E-CBF9-4C25-99CF-764F6C0E79C3}" destId="{BB4B6CC3-C0EC-4A55-A5EA-26618E19C167}" srcOrd="0" destOrd="1" presId="urn:microsoft.com/office/officeart/2005/8/layout/radial2"/>
    <dgm:cxn modelId="{4FE09442-B772-49CD-B81D-8D216AFCE66E}" srcId="{084A9C8A-AD33-4E3B-A763-AB1F0125F7E9}" destId="{FA414B16-8EE8-4D7C-85B3-0D3D616EFB0A}" srcOrd="0" destOrd="0" parTransId="{469967B9-38E5-4621-80C7-9945464C0562}" sibTransId="{4DF2E88B-264F-4342-A67F-6F06490748AC}"/>
    <dgm:cxn modelId="{DB17D48F-9D10-4CDD-9718-05BDDF367383}" type="presOf" srcId="{AA70BBDE-7A95-4DB7-B0FB-837B0C1B766F}" destId="{BB4B6CC3-C0EC-4A55-A5EA-26618E19C167}" srcOrd="0" destOrd="2" presId="urn:microsoft.com/office/officeart/2005/8/layout/radial2"/>
    <dgm:cxn modelId="{4FC62DE2-255B-4388-8F28-6D73A98727BD}" srcId="{1EE261B0-C92E-49A5-BF45-AB9988DD42F3}" destId="{084A9C8A-AD33-4E3B-A763-AB1F0125F7E9}" srcOrd="1" destOrd="0" parTransId="{2CDDBC88-9FB6-4FB8-A86D-38379405574B}" sibTransId="{3EE653A0-65F8-49E5-BEEF-79227D1E4619}"/>
    <dgm:cxn modelId="{3F47AE86-1AAD-4413-9072-3C3FFE3D3DF6}" srcId="{084A9C8A-AD33-4E3B-A763-AB1F0125F7E9}" destId="{8FD766FB-3CBE-4964-9939-2CE28D36369B}" srcOrd="1" destOrd="0" parTransId="{BC1ABC4B-D27D-4D3A-9B7A-3D9B3D0C9C7D}" sibTransId="{17EFF6AE-FBEA-4350-AEFE-772F3CDC23BB}"/>
    <dgm:cxn modelId="{2AFF76A2-E3F1-4FA1-BF97-D8D23492ACAE}" type="presParOf" srcId="{8260C2D4-85B9-4905-8990-A82AD94FAC15}" destId="{19207B83-7AF3-47B1-A0E8-CB55F094CC01}" srcOrd="0" destOrd="0" presId="urn:microsoft.com/office/officeart/2005/8/layout/radial2"/>
    <dgm:cxn modelId="{83264C22-D6DB-47A7-8976-0D6AF22075F1}" type="presParOf" srcId="{19207B83-7AF3-47B1-A0E8-CB55F094CC01}" destId="{8AF11622-B195-443D-9220-C6108D5E161C}" srcOrd="0" destOrd="0" presId="urn:microsoft.com/office/officeart/2005/8/layout/radial2"/>
    <dgm:cxn modelId="{E5F4C2DA-CF9D-49FA-9C6A-4A7708711D47}" type="presParOf" srcId="{8AF11622-B195-443D-9220-C6108D5E161C}" destId="{48B7D07E-7F0E-4772-AAB4-036B86019F73}" srcOrd="0" destOrd="0" presId="urn:microsoft.com/office/officeart/2005/8/layout/radial2"/>
    <dgm:cxn modelId="{49419705-82AD-46F2-B6B7-4A55B7F6EC37}" type="presParOf" srcId="{8AF11622-B195-443D-9220-C6108D5E161C}" destId="{51F4001B-CD5A-45B4-96CA-6E34DAB73DA2}" srcOrd="1" destOrd="0" presId="urn:microsoft.com/office/officeart/2005/8/layout/radial2"/>
    <dgm:cxn modelId="{AEB599F2-0ADE-46DB-8224-766B871BB01A}" type="presParOf" srcId="{19207B83-7AF3-47B1-A0E8-CB55F094CC01}" destId="{D3F6A593-5946-4EDA-A766-0314415EC3E4}" srcOrd="1" destOrd="0" presId="urn:microsoft.com/office/officeart/2005/8/layout/radial2"/>
    <dgm:cxn modelId="{F6E86F1C-96DE-4217-94D5-90C73DB54A7D}" type="presParOf" srcId="{19207B83-7AF3-47B1-A0E8-CB55F094CC01}" destId="{85151ED5-4F10-44D2-BCF2-E5240AA89284}" srcOrd="2" destOrd="0" presId="urn:microsoft.com/office/officeart/2005/8/layout/radial2"/>
    <dgm:cxn modelId="{DDB436ED-023A-44CE-B23F-1D2CB4FEAD73}" type="presParOf" srcId="{85151ED5-4F10-44D2-BCF2-E5240AA89284}" destId="{7B9AD917-DAAE-47E0-B9E3-A7AD8517AFFE}" srcOrd="0" destOrd="0" presId="urn:microsoft.com/office/officeart/2005/8/layout/radial2"/>
    <dgm:cxn modelId="{C726C622-7588-48A7-A83A-34BE3331671D}" type="presParOf" srcId="{85151ED5-4F10-44D2-BCF2-E5240AA89284}" destId="{BB4B6CC3-C0EC-4A55-A5EA-26618E19C167}" srcOrd="1" destOrd="0" presId="urn:microsoft.com/office/officeart/2005/8/layout/radial2"/>
    <dgm:cxn modelId="{B986BAC7-95A3-4186-9275-54D82B84C419}" type="presParOf" srcId="{19207B83-7AF3-47B1-A0E8-CB55F094CC01}" destId="{6B4E47CE-AC34-462A-B993-42CC014633F4}" srcOrd="3" destOrd="0" presId="urn:microsoft.com/office/officeart/2005/8/layout/radial2"/>
    <dgm:cxn modelId="{F6D5D9E9-A90D-4A07-AD1E-A09AC3195DA5}" type="presParOf" srcId="{19207B83-7AF3-47B1-A0E8-CB55F094CC01}" destId="{CF749966-E45C-4C9E-A7DA-7F63BB8AA67A}" srcOrd="4" destOrd="0" presId="urn:microsoft.com/office/officeart/2005/8/layout/radial2"/>
    <dgm:cxn modelId="{E28C16A3-2D96-48A1-B8DE-B87595DD15C3}" type="presParOf" srcId="{CF749966-E45C-4C9E-A7DA-7F63BB8AA67A}" destId="{6E7BF496-99FB-432C-BF4E-A0A439F4EBA5}" srcOrd="0" destOrd="0" presId="urn:microsoft.com/office/officeart/2005/8/layout/radial2"/>
    <dgm:cxn modelId="{BC103065-5A40-4A26-B7F8-E9753B020738}" type="presParOf" srcId="{CF749966-E45C-4C9E-A7DA-7F63BB8AA67A}" destId="{3D1CC23C-B26A-4B18-9E82-E39DAA8F7728}" srcOrd="1" destOrd="0" presId="urn:microsoft.com/office/officeart/2005/8/layout/radial2"/>
    <dgm:cxn modelId="{1DE8CE79-68D9-487E-86A2-6508F323B27F}" type="presParOf" srcId="{19207B83-7AF3-47B1-A0E8-CB55F094CC01}" destId="{2E5B82E2-0532-473C-9231-0B7DD7F2AA59}" srcOrd="5" destOrd="0" presId="urn:microsoft.com/office/officeart/2005/8/layout/radial2"/>
    <dgm:cxn modelId="{68599D90-E9F5-4911-8355-4A5FE0F39346}" type="presParOf" srcId="{19207B83-7AF3-47B1-A0E8-CB55F094CC01}" destId="{97A1506F-13F1-40A4-90CA-A8A1006951C1}" srcOrd="6" destOrd="0" presId="urn:microsoft.com/office/officeart/2005/8/layout/radial2"/>
    <dgm:cxn modelId="{95D9F34C-E123-48D4-BD43-0B2512090963}" type="presParOf" srcId="{97A1506F-13F1-40A4-90CA-A8A1006951C1}" destId="{B3959436-9424-46E1-8B15-1B11E3B65E08}" srcOrd="0" destOrd="0" presId="urn:microsoft.com/office/officeart/2005/8/layout/radial2"/>
    <dgm:cxn modelId="{4354E5A1-EC42-4B47-803B-9ED85D1CB3D0}" type="presParOf" srcId="{97A1506F-13F1-40A4-90CA-A8A1006951C1}" destId="{593DBB85-CD94-469C-877F-6CCFF4EF76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49057C-4F60-3940-B2E5-FFD272594E03}" type="doc">
      <dgm:prSet loTypeId="urn:microsoft.com/office/officeart/2005/8/layout/vList2" loCatId="list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32B061C-3B2A-9749-8DD0-39B0E9DB4815}">
      <dgm:prSet/>
      <dgm:spPr>
        <a:xfrm>
          <a:off x="0" y="43627"/>
          <a:ext cx="3930418" cy="1079544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сопротивляемость</a:t>
          </a: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(резистентность) обучающихся процедуре </a:t>
          </a:r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тестирования</a:t>
          </a: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;</a:t>
          </a:r>
        </a:p>
      </dgm:t>
    </dgm:pt>
    <dgm:pt modelId="{1726EE4D-DF28-3748-99BE-EEE73EF0B763}" type="parTrans" cxnId="{85D9E18C-6154-B94B-A52F-E1BC6671C0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D33440-5869-EA4B-BC98-1F24F1248B7E}" type="sibTrans" cxnId="{85D9E18C-6154-B94B-A52F-E1BC6671C0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D8601B-526E-C642-8FCD-3089F295F25B}">
      <dgm:prSet/>
      <dgm:spPr>
        <a:xfrm>
          <a:off x="0" y="1163492"/>
          <a:ext cx="3930418" cy="1079544"/>
        </a:xfrm>
        <a:prstGeom prst="roundRect">
          <a:avLst/>
        </a:prstGeom>
        <a:solidFill>
          <a:schemeClr val="bg2">
            <a:lumMod val="90000"/>
            <a:alpha val="7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выраженность факторов риска </a:t>
          </a: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(социально-психологических условий, повышающих угрозу вовлечения в зависимое поведение)</a:t>
          </a:r>
          <a:r>
            <a:rPr lang="ru-RU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;</a:t>
          </a:r>
        </a:p>
      </dgm:t>
    </dgm:pt>
    <dgm:pt modelId="{FFBE8B7A-5A47-C445-8B89-40F3AD2FA33C}" type="parTrans" cxnId="{264C7BFB-3868-B844-977E-2C25609B44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B30CEB-4739-F447-9F60-15DF8D9F14A6}" type="sibTrans" cxnId="{264C7BFB-3868-B844-977E-2C25609B44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93AC26-2454-9648-BAE6-71A71571304C}">
      <dgm:prSet/>
      <dgm:spPr>
        <a:xfrm>
          <a:off x="0" y="2283356"/>
          <a:ext cx="3930418" cy="1079544"/>
        </a:xfrm>
        <a:prstGeom prst="roundRect">
          <a:avLst/>
        </a:prstGeom>
        <a:solidFill>
          <a:schemeClr val="bg2">
            <a:lumMod val="90000"/>
            <a:alpha val="6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выраженность факторов защиты </a:t>
          </a: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 зависимого поведения (обстоятельств, снижающих шансы индивида стать потребителем ПАВ);</a:t>
          </a:r>
        </a:p>
      </dgm:t>
    </dgm:pt>
    <dgm:pt modelId="{CB0E0B82-5637-CB45-9399-55BA0F90A74D}" type="parTrans" cxnId="{3E91C6F0-80F4-FF4D-ADD6-8939A576FA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7F1C85-867E-A14F-9D09-5B0898777E4B}" type="sibTrans" cxnId="{3E91C6F0-80F4-FF4D-ADD6-8939A576FA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C503A0-D853-924C-A35C-22C4B2CD50D7}">
      <dgm:prSet/>
      <dgm:spPr>
        <a:xfrm>
          <a:off x="0" y="3403220"/>
          <a:ext cx="3930418" cy="1079544"/>
        </a:xfrm>
        <a:prstGeom prst="roundRect">
          <a:avLst/>
        </a:prstGeom>
        <a:solidFill>
          <a:schemeClr val="bg2">
            <a:lumMod val="9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соотношение факторов риска и факторов защиты</a:t>
          </a: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вероятность вовлечения в зависимое поведение.</a:t>
          </a:r>
        </a:p>
      </dgm:t>
    </dgm:pt>
    <dgm:pt modelId="{037589DB-22C2-4B45-AED5-14BCDC621628}" type="parTrans" cxnId="{3BD61707-393A-A04C-907F-BF5274418F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BEB697-4998-7047-B453-7E2B419967BC}" type="sibTrans" cxnId="{3BD61707-393A-A04C-907F-BF5274418F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BB812D-037D-AC40-A7BC-64CBAF1D3DCB}" type="pres">
      <dgm:prSet presAssocID="{3B49057C-4F60-3940-B2E5-FFD272594E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EADB7F-6B08-D142-866A-F0D9730B22C6}" type="pres">
      <dgm:prSet presAssocID="{C32B061C-3B2A-9749-8DD0-39B0E9DB48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FE801-6425-5544-8224-96F8349CA3CA}" type="pres">
      <dgm:prSet presAssocID="{7ED33440-5869-EA4B-BC98-1F24F1248B7E}" presName="spacer" presStyleCnt="0"/>
      <dgm:spPr/>
    </dgm:pt>
    <dgm:pt modelId="{644F1A1A-09A0-094B-96FA-854A7CB59156}" type="pres">
      <dgm:prSet presAssocID="{8FD8601B-526E-C642-8FCD-3089F295F25B}" presName="parentText" presStyleLbl="node1" presStyleIdx="1" presStyleCnt="4" custLinFactY="-17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F2768-ACC9-6348-AC07-E896B0BB64C3}" type="pres">
      <dgm:prSet presAssocID="{50B30CEB-4739-F447-9F60-15DF8D9F14A6}" presName="spacer" presStyleCnt="0"/>
      <dgm:spPr/>
    </dgm:pt>
    <dgm:pt modelId="{2F50939D-595E-8240-AE0E-1A25840F876F}" type="pres">
      <dgm:prSet presAssocID="{F993AC26-2454-9648-BAE6-71A71571304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CA6D7-607D-5240-B2D9-D9C695448BE0}" type="pres">
      <dgm:prSet presAssocID="{CD7F1C85-867E-A14F-9D09-5B0898777E4B}" presName="spacer" presStyleCnt="0"/>
      <dgm:spPr/>
    </dgm:pt>
    <dgm:pt modelId="{A12B556E-3915-8847-A471-C67D2719B4C5}" type="pres">
      <dgm:prSet presAssocID="{20C503A0-D853-924C-A35C-22C4B2CD50D7}" presName="parentText" presStyleLbl="node1" presStyleIdx="3" presStyleCnt="4" custLinFactY="-193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D7808-B3B8-466B-8DE1-E1ADDF4556E8}" type="presOf" srcId="{20C503A0-D853-924C-A35C-22C4B2CD50D7}" destId="{A12B556E-3915-8847-A471-C67D2719B4C5}" srcOrd="0" destOrd="0" presId="urn:microsoft.com/office/officeart/2005/8/layout/vList2"/>
    <dgm:cxn modelId="{264C7BFB-3868-B844-977E-2C25609B447D}" srcId="{3B49057C-4F60-3940-B2E5-FFD272594E03}" destId="{8FD8601B-526E-C642-8FCD-3089F295F25B}" srcOrd="1" destOrd="0" parTransId="{FFBE8B7A-5A47-C445-8B89-40F3AD2FA33C}" sibTransId="{50B30CEB-4739-F447-9F60-15DF8D9F14A6}"/>
    <dgm:cxn modelId="{C7AC2FFF-4328-41FD-B75A-11D440269515}" type="presOf" srcId="{F993AC26-2454-9648-BAE6-71A71571304C}" destId="{2F50939D-595E-8240-AE0E-1A25840F876F}" srcOrd="0" destOrd="0" presId="urn:microsoft.com/office/officeart/2005/8/layout/vList2"/>
    <dgm:cxn modelId="{3BD61707-393A-A04C-907F-BF5274418F51}" srcId="{3B49057C-4F60-3940-B2E5-FFD272594E03}" destId="{20C503A0-D853-924C-A35C-22C4B2CD50D7}" srcOrd="3" destOrd="0" parTransId="{037589DB-22C2-4B45-AED5-14BCDC621628}" sibTransId="{21BEB697-4998-7047-B453-7E2B419967BC}"/>
    <dgm:cxn modelId="{74007CE4-C52D-4CAD-B840-2D55B6FAD68E}" type="presOf" srcId="{C32B061C-3B2A-9749-8DD0-39B0E9DB4815}" destId="{D9EADB7F-6B08-D142-866A-F0D9730B22C6}" srcOrd="0" destOrd="0" presId="urn:microsoft.com/office/officeart/2005/8/layout/vList2"/>
    <dgm:cxn modelId="{92048B61-E587-4DD9-AA73-DA5A52E63ADE}" type="presOf" srcId="{3B49057C-4F60-3940-B2E5-FFD272594E03}" destId="{ADBB812D-037D-AC40-A7BC-64CBAF1D3DCB}" srcOrd="0" destOrd="0" presId="urn:microsoft.com/office/officeart/2005/8/layout/vList2"/>
    <dgm:cxn modelId="{67FBB2C8-670D-4E91-AEA4-F90CCF19E1F8}" type="presOf" srcId="{8FD8601B-526E-C642-8FCD-3089F295F25B}" destId="{644F1A1A-09A0-094B-96FA-854A7CB59156}" srcOrd="0" destOrd="0" presId="urn:microsoft.com/office/officeart/2005/8/layout/vList2"/>
    <dgm:cxn modelId="{85D9E18C-6154-B94B-A52F-E1BC6671C0C8}" srcId="{3B49057C-4F60-3940-B2E5-FFD272594E03}" destId="{C32B061C-3B2A-9749-8DD0-39B0E9DB4815}" srcOrd="0" destOrd="0" parTransId="{1726EE4D-DF28-3748-99BE-EEE73EF0B763}" sibTransId="{7ED33440-5869-EA4B-BC98-1F24F1248B7E}"/>
    <dgm:cxn modelId="{3E91C6F0-80F4-FF4D-ADD6-8939A576FA3F}" srcId="{3B49057C-4F60-3940-B2E5-FFD272594E03}" destId="{F993AC26-2454-9648-BAE6-71A71571304C}" srcOrd="2" destOrd="0" parTransId="{CB0E0B82-5637-CB45-9399-55BA0F90A74D}" sibTransId="{CD7F1C85-867E-A14F-9D09-5B0898777E4B}"/>
    <dgm:cxn modelId="{A2F07CC7-5649-482E-B092-2B4B4F2AA6CF}" type="presParOf" srcId="{ADBB812D-037D-AC40-A7BC-64CBAF1D3DCB}" destId="{D9EADB7F-6B08-D142-866A-F0D9730B22C6}" srcOrd="0" destOrd="0" presId="urn:microsoft.com/office/officeart/2005/8/layout/vList2"/>
    <dgm:cxn modelId="{BAFB39CA-C6B9-4AE8-83B3-93658687BCB0}" type="presParOf" srcId="{ADBB812D-037D-AC40-A7BC-64CBAF1D3DCB}" destId="{749FE801-6425-5544-8224-96F8349CA3CA}" srcOrd="1" destOrd="0" presId="urn:microsoft.com/office/officeart/2005/8/layout/vList2"/>
    <dgm:cxn modelId="{8B77EA06-CE22-4A6A-B0D7-2869D56A057A}" type="presParOf" srcId="{ADBB812D-037D-AC40-A7BC-64CBAF1D3DCB}" destId="{644F1A1A-09A0-094B-96FA-854A7CB59156}" srcOrd="2" destOrd="0" presId="urn:microsoft.com/office/officeart/2005/8/layout/vList2"/>
    <dgm:cxn modelId="{E8628134-C2C7-4020-B20F-63BFCAC3F77B}" type="presParOf" srcId="{ADBB812D-037D-AC40-A7BC-64CBAF1D3DCB}" destId="{322F2768-ACC9-6348-AC07-E896B0BB64C3}" srcOrd="3" destOrd="0" presId="urn:microsoft.com/office/officeart/2005/8/layout/vList2"/>
    <dgm:cxn modelId="{B1B4CA38-1FA6-44F3-BE68-DE3244F2FC56}" type="presParOf" srcId="{ADBB812D-037D-AC40-A7BC-64CBAF1D3DCB}" destId="{2F50939D-595E-8240-AE0E-1A25840F876F}" srcOrd="4" destOrd="0" presId="urn:microsoft.com/office/officeart/2005/8/layout/vList2"/>
    <dgm:cxn modelId="{4CFFD90C-35EF-4987-BD5D-07B48691C69F}" type="presParOf" srcId="{ADBB812D-037D-AC40-A7BC-64CBAF1D3DCB}" destId="{EF4CA6D7-607D-5240-B2D9-D9C695448BE0}" srcOrd="5" destOrd="0" presId="urn:microsoft.com/office/officeart/2005/8/layout/vList2"/>
    <dgm:cxn modelId="{D0E81B40-A4FC-4024-9DAE-A0BBBD13EE1F}" type="presParOf" srcId="{ADBB812D-037D-AC40-A7BC-64CBAF1D3DCB}" destId="{A12B556E-3915-8847-A471-C67D2719B4C5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031D-412D-4638-B303-308131D9BE4F}">
      <dsp:nvSpPr>
        <dsp:cNvPr id="0" name=""/>
        <dsp:cNvSpPr/>
      </dsp:nvSpPr>
      <dsp:spPr>
        <a:xfrm>
          <a:off x="0" y="0"/>
          <a:ext cx="8681155" cy="2415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0"/>
        <a:ext cx="6703334" cy="2415897"/>
      </dsp:txXfrm>
    </dsp:sp>
    <dsp:sp modelId="{6B8EE064-9CA7-475B-9B97-6E026AA9293F}">
      <dsp:nvSpPr>
        <dsp:cNvPr id="0" name=""/>
        <dsp:cNvSpPr/>
      </dsp:nvSpPr>
      <dsp:spPr>
        <a:xfrm>
          <a:off x="132016" y="250093"/>
          <a:ext cx="1800193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74D8B-8914-4973-8707-A41DD9C59005}">
      <dsp:nvSpPr>
        <dsp:cNvPr id="0" name=""/>
        <dsp:cNvSpPr/>
      </dsp:nvSpPr>
      <dsp:spPr>
        <a:xfrm>
          <a:off x="0" y="2657486"/>
          <a:ext cx="8681155" cy="2415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15.03.2019 № 268  «О внесении изменений в Приказ Министерства от 26.11.2018 № 1047 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организациях»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7820" y="2657486"/>
        <a:ext cx="6703334" cy="2415897"/>
      </dsp:txXfrm>
    </dsp:sp>
    <dsp:sp modelId="{FFE560E2-C053-4B56-B09D-762EAB2374A2}">
      <dsp:nvSpPr>
        <dsp:cNvPr id="0" name=""/>
        <dsp:cNvSpPr/>
      </dsp:nvSpPr>
      <dsp:spPr>
        <a:xfrm>
          <a:off x="241589" y="2899076"/>
          <a:ext cx="1736231" cy="1932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031D-412D-4638-B303-308131D9BE4F}">
      <dsp:nvSpPr>
        <dsp:cNvPr id="0" name=""/>
        <dsp:cNvSpPr/>
      </dsp:nvSpPr>
      <dsp:spPr>
        <a:xfrm>
          <a:off x="0" y="0"/>
          <a:ext cx="8681155" cy="5074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Приказ от 13.09.2019 № 790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 проведении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образования»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3693" y="0"/>
        <a:ext cx="6437461" cy="5074623"/>
      </dsp:txXfrm>
    </dsp:sp>
    <dsp:sp modelId="{6B8EE064-9CA7-475B-9B97-6E026AA9293F}">
      <dsp:nvSpPr>
        <dsp:cNvPr id="0" name=""/>
        <dsp:cNvSpPr/>
      </dsp:nvSpPr>
      <dsp:spPr>
        <a:xfrm>
          <a:off x="16351" y="1274420"/>
          <a:ext cx="2275226" cy="24790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0.68139</cdr:x>
      <cdr:y>0.01667</cdr:y>
    </cdr:from>
    <cdr:to>
      <cdr:x>1</cdr:x>
      <cdr:y>0.4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58907" y="72008"/>
          <a:ext cx="2412277" cy="1656184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0.12418</cdr:y>
    </cdr:from>
    <cdr:to>
      <cdr:x>0.44624</cdr:x>
      <cdr:y>0.99433</cdr:y>
    </cdr:to>
    <cdr:sp macro="" textlink="">
      <cdr:nvSpPr>
        <cdr:cNvPr id="2" name="Объект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719361"/>
          <a:ext cx="3672408" cy="504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4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0.06173</cdr:x>
      <cdr:y>0.18628</cdr:y>
    </cdr:from>
    <cdr:to>
      <cdr:x>0.55284</cdr:x>
      <cdr:y>1</cdr:y>
    </cdr:to>
    <cdr:sp macro="" textlink="">
      <cdr:nvSpPr>
        <cdr:cNvPr id="3" name="Объект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08000" y="1463576"/>
          <a:ext cx="4041648" cy="4713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4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0.06173</cdr:x>
      <cdr:y>0.18628</cdr:y>
    </cdr:from>
    <cdr:to>
      <cdr:x>0.55284</cdr:x>
      <cdr:y>1</cdr:y>
    </cdr:to>
    <cdr:sp macro="" textlink="">
      <cdr:nvSpPr>
        <cdr:cNvPr id="4" name="Объект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08000" y="1463576"/>
          <a:ext cx="4041648" cy="4713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4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0.105</cdr:x>
      <cdr:y>0.11188</cdr:y>
    </cdr:from>
    <cdr:to>
      <cdr:x>0.43749</cdr:x>
      <cdr:y>0.95716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64096" y="648072"/>
          <a:ext cx="2736304" cy="4896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0.105</cdr:x>
      <cdr:y>0.11188</cdr:y>
    </cdr:from>
    <cdr:to>
      <cdr:x>0.42874</cdr:x>
      <cdr:y>0.96959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64096" y="648072"/>
          <a:ext cx="2664296" cy="4968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СОШ№11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СОШ№15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им.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А.С.Пушкина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СОШ№21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СОШ№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СОШ№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СОШ№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СОШ№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СОШ№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СОШ№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СОШ№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СОШ№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лицей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СОШ№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Лицей №1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Женская гимназия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СОШ№18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СОШ№36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СОШ№27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СОШ№30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ЛНД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СОШ№20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СОШ№43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СОШ№16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СОШ№38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СОШ№3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Русская гимназия</a:t>
          </a:r>
        </a:p>
        <a:p xmlns:a="http://schemas.openxmlformats.org/drawingml/2006/main"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Технологический лицей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0.12418</cdr:y>
    </cdr:from>
    <cdr:to>
      <cdr:x>0.44624</cdr:x>
      <cdr:y>0.99433</cdr:y>
    </cdr:to>
    <cdr:sp macro="" textlink="">
      <cdr:nvSpPr>
        <cdr:cNvPr id="2" name="Объект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719361"/>
          <a:ext cx="3672408" cy="504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4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0.06173</cdr:x>
      <cdr:y>0.18628</cdr:y>
    </cdr:from>
    <cdr:to>
      <cdr:x>0.55284</cdr:x>
      <cdr:y>1</cdr:y>
    </cdr:to>
    <cdr:sp macro="" textlink="">
      <cdr:nvSpPr>
        <cdr:cNvPr id="3" name="Объект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08000" y="1463576"/>
          <a:ext cx="4041648" cy="4713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4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0.06173</cdr:x>
      <cdr:y>0.18628</cdr:y>
    </cdr:from>
    <cdr:to>
      <cdr:x>0.55284</cdr:x>
      <cdr:y>1</cdr:y>
    </cdr:to>
    <cdr:sp macro="" textlink="">
      <cdr:nvSpPr>
        <cdr:cNvPr id="4" name="Объект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08000" y="1463576"/>
          <a:ext cx="4041648" cy="4713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342900" indent="-3429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4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Courier New" pitchFamily="49" charset="0"/>
            <a:buChar char="o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600" kern="12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0.105</cdr:x>
      <cdr:y>0.11188</cdr:y>
    </cdr:from>
    <cdr:to>
      <cdr:x>0.43749</cdr:x>
      <cdr:y>0.95716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64096" y="648072"/>
          <a:ext cx="2736304" cy="4896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0.245</cdr:x>
      <cdr:y>0.36049</cdr:y>
    </cdr:from>
    <cdr:to>
      <cdr:x>0.41124</cdr:x>
      <cdr:y>0.95716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16224" y="2088232"/>
          <a:ext cx="1368152" cy="345638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EFBC-B44C-46D3-A5A1-9E8C2D692F9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3203-A8DC-45C6-A165-0FE73A54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6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8580-AFF6-4D13-93E6-63E0D0866C0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 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97B27-3873-406E-9F88-AF91B0C11B67}" type="slidenum">
              <a:rPr lang="ru-RU" altLang="ru-RU" smtClean="0">
                <a:solidFill>
                  <a:prstClr val="black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9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BF31E8-36D3-4C41-9F48-6036DDEB8DF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9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43203-A8DC-45C6-A165-0FE73A5494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5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8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43FF20C5-89B4-4E93-9190-04E5F3726BA3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275E-7480-4466-AE3A-A697A6400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30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AC698B9-7741-4B32-86A9-3F69415B8970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CD3A-18D7-4807-BF6C-DE18336E6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51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2D2F8D03-216A-4B72-BCB3-9EED9A8A0676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22CF6-5547-4746-8784-1E2181170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52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8B15F749-6380-4D33-B4F6-4B86DAF9656C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4703-6117-46FE-9AEF-7F2ED13B77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20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9162D759-935E-42CF-A503-54EFF0E93550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0B766-85E3-4910-BDDA-93CD4AA2F6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67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E5923E2-37AB-4F17-8AD3-05F10C916D1F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E196-188E-4097-862C-B868E1A226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26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251E0136-7B28-498B-A7F4-545AE2452AF3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DA23-D091-4140-B78B-A0549006A2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153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DAA6DECA-81E6-4E17-942E-F1C0EBEBC0D5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20A3-9F11-439B-AE0F-055CADED4E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46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E3F0DE06-AF71-4115-ADF6-9840D8E3D6B5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FD3C-5738-4230-BA91-396420B92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37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FE4C3AE8-4793-47F2-AA22-6436B4E73AB2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5CF7-A242-420D-A3D1-5706828A92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974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AC6D0A65-4DED-46AA-AFEC-6E606E0855E6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7B589-9AD6-4BB4-AA8E-6484A683CA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38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0673DC21-AC8F-4D71-A33E-4E6C34244726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FB8D9-68D2-4D26-97BA-3117A1214D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57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33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81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1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0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13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5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55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73063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19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4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2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57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1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18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21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61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51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3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1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44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73063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12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4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2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1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19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55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61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62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38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42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61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21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73063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43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4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2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04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5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42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235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54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8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6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51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449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73063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290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4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2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77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91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12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54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2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02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50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33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76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23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38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823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68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408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22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016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22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2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123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971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916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66702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73063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988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4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2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917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3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7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3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33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536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36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942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916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113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304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71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5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32EAC0-853F-4063-BEC4-50DC39F35B3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0A355B-E51B-449F-A167-5A6F344803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3D537E-063F-4388-B9E9-34DC910CE011}" type="datetime1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D16B4AF9-F15E-4705-BC35-560A6F43EA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72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82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2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82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0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82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82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6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7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76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6356352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582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7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2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32EAC0-853F-4063-BEC4-50DC39F35B3A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0A355B-E51B-449F-A167-5A6F3448036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cppmisp.ucoz.com/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sykt-u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vk.com/cppmisp" TargetMode="External"/><Relationship Id="rId4" Type="http://schemas.openxmlformats.org/officeDocument/2006/relationships/hyperlink" Target="http://cppriksykt.ucoz.ru/" TargetMode="External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836712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8" y="2420888"/>
            <a:ext cx="7776864" cy="2808312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3600" i="1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 algn="ctr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2843" y="2636912"/>
            <a:ext cx="7704856" cy="30963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Об итогах проведения социально-психологического тестирования </a:t>
            </a:r>
            <a:endParaRPr lang="ru-RU" sz="2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муниципальных образовательных организаций г. Сыктывкара с целью раннего</a:t>
            </a:r>
            <a:endParaRPr lang="ru-RU" sz="2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 выявления лиц, употребляющих наркотические и психотропные вещества, либо </a:t>
            </a:r>
            <a:endParaRPr lang="ru-RU" sz="2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новые потенциально опасные </a:t>
            </a:r>
            <a:r>
              <a:rPr lang="ru-RU" sz="2000" b="1" i="1" dirty="0" err="1">
                <a:solidFill>
                  <a:srgbClr val="000000"/>
                </a:solidFill>
                <a:latin typeface="Times New Roman"/>
              </a:rPr>
              <a:t>психоактивные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/>
              </a:rPr>
              <a:t>вещества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</a:rPr>
              <a:t>2019 – 2020 учебный год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367773"/>
            <a:ext cx="8450673" cy="702127"/>
          </a:xfrm>
          <a:prstGeom prst="rect">
            <a:avLst/>
          </a:prstGeom>
          <a:solidFill>
            <a:srgbClr val="4BACC6">
              <a:lumMod val="50000"/>
            </a:srgbClr>
          </a:solidFill>
          <a:ln w="25400" cap="flat" cmpd="sng" algn="ctr">
            <a:noFill/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Управление образования администрации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 ГО «Сыктывкар»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75" y="331105"/>
            <a:ext cx="706582" cy="57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" y="400313"/>
            <a:ext cx="649987" cy="66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062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тестирования  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819824"/>
              </p:ext>
            </p:extLst>
          </p:nvPr>
        </p:nvGraphicFramePr>
        <p:xfrm>
          <a:off x="647056" y="2489177"/>
          <a:ext cx="8496944" cy="420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rgbClr val="4BACC6">
                <a:shade val="45000"/>
                <a:satMod val="135000"/>
              </a:srgbClr>
              <a:prstClr val="white"/>
            </a:duoton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62841"/>
            <a:ext cx="884526" cy="7888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1151849"/>
            <a:ext cx="59766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36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муниципальн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общеобразовательных организаций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6" name="Group 194"/>
          <p:cNvGrpSpPr>
            <a:grpSpLocks noChangeAspect="1"/>
          </p:cNvGrpSpPr>
          <p:nvPr/>
        </p:nvGrpSpPr>
        <p:grpSpPr bwMode="auto">
          <a:xfrm>
            <a:off x="902387" y="1950054"/>
            <a:ext cx="473062" cy="539123"/>
            <a:chOff x="4695" y="6732"/>
            <a:chExt cx="1341" cy="1358"/>
          </a:xfrm>
          <a:solidFill>
            <a:srgbClr val="4F81BD"/>
          </a:solidFill>
        </p:grpSpPr>
        <p:sp>
          <p:nvSpPr>
            <p:cNvPr id="7" name="AutoShape 195"/>
            <p:cNvSpPr>
              <a:spLocks noChangeAspect="1" noChangeArrowheads="1"/>
            </p:cNvSpPr>
            <p:nvPr/>
          </p:nvSpPr>
          <p:spPr bwMode="auto">
            <a:xfrm>
              <a:off x="5537" y="7041"/>
              <a:ext cx="350" cy="52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4F81B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8" name="Group 196"/>
            <p:cNvGrpSpPr>
              <a:grpSpLocks noChangeAspect="1"/>
            </p:cNvGrpSpPr>
            <p:nvPr/>
          </p:nvGrpSpPr>
          <p:grpSpPr bwMode="auto">
            <a:xfrm>
              <a:off x="4695" y="6732"/>
              <a:ext cx="1341" cy="1358"/>
              <a:chOff x="4695" y="6732"/>
              <a:chExt cx="1341" cy="1358"/>
            </a:xfrm>
            <a:grpFill/>
          </p:grpSpPr>
          <p:sp>
            <p:nvSpPr>
              <p:cNvPr id="9" name="AutoShape 197"/>
              <p:cNvSpPr>
                <a:spLocks noChangeAspect="1" noChangeArrowheads="1"/>
              </p:cNvSpPr>
              <p:nvPr/>
            </p:nvSpPr>
            <p:spPr bwMode="auto">
              <a:xfrm rot="-1285816">
                <a:off x="5887" y="7041"/>
                <a:ext cx="88" cy="48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" name="AutoShape 198"/>
              <p:cNvSpPr>
                <a:spLocks noChangeAspect="1" noChangeArrowheads="1"/>
              </p:cNvSpPr>
              <p:nvPr/>
            </p:nvSpPr>
            <p:spPr bwMode="auto">
              <a:xfrm rot="1285816" flipH="1">
                <a:off x="5449" y="7041"/>
                <a:ext cx="88" cy="48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11" name="Group 199"/>
              <p:cNvGrpSpPr>
                <a:grpSpLocks noChangeAspect="1"/>
              </p:cNvGrpSpPr>
              <p:nvPr/>
            </p:nvGrpSpPr>
            <p:grpSpPr bwMode="auto">
              <a:xfrm>
                <a:off x="4695" y="6732"/>
                <a:ext cx="1341" cy="1358"/>
                <a:chOff x="4700" y="6732"/>
                <a:chExt cx="1341" cy="1358"/>
              </a:xfrm>
              <a:grpFill/>
            </p:grpSpPr>
            <p:grpSp>
              <p:nvGrpSpPr>
                <p:cNvPr id="12" name="Group 201"/>
                <p:cNvGrpSpPr>
                  <a:grpSpLocks noChangeAspect="1"/>
                </p:cNvGrpSpPr>
                <p:nvPr/>
              </p:nvGrpSpPr>
              <p:grpSpPr bwMode="auto">
                <a:xfrm>
                  <a:off x="4700" y="6737"/>
                  <a:ext cx="526" cy="1353"/>
                  <a:chOff x="15080" y="9985"/>
                  <a:chExt cx="422" cy="1125"/>
                </a:xfrm>
                <a:grpFill/>
              </p:grpSpPr>
              <p:sp>
                <p:nvSpPr>
                  <p:cNvPr id="18" name="AutoShape 2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51" y="10242"/>
                    <a:ext cx="280" cy="43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9" name="AutoShap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51" y="10631"/>
                    <a:ext cx="75" cy="47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0" name="AutoShap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0" y="10631"/>
                    <a:ext cx="71" cy="47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1" name="AutoShape 205"/>
                  <p:cNvSpPr>
                    <a:spLocks noChangeAspect="1" noChangeArrowheads="1"/>
                  </p:cNvSpPr>
                  <p:nvPr/>
                </p:nvSpPr>
                <p:spPr bwMode="auto">
                  <a:xfrm rot="-1285816">
                    <a:off x="15431" y="10242"/>
                    <a:ext cx="71" cy="403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2" name="AutoShape 206"/>
                  <p:cNvSpPr>
                    <a:spLocks noChangeAspect="1" noChangeArrowheads="1"/>
                  </p:cNvSpPr>
                  <p:nvPr/>
                </p:nvSpPr>
                <p:spPr bwMode="auto">
                  <a:xfrm rot="1285816" flipH="1">
                    <a:off x="15080" y="10242"/>
                    <a:ext cx="71" cy="403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23" name="Oval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74" y="9985"/>
                    <a:ext cx="239" cy="220"/>
                  </a:xfrm>
                  <a:prstGeom prst="ellipse">
                    <a:avLst/>
                  </a:prstGeom>
                  <a:grpFill/>
                  <a:ln w="952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  <p:grpSp>
              <p:nvGrpSpPr>
                <p:cNvPr id="13" name="Group 210"/>
                <p:cNvGrpSpPr>
                  <a:grpSpLocks noChangeAspect="1"/>
                </p:cNvGrpSpPr>
                <p:nvPr/>
              </p:nvGrpSpPr>
              <p:grpSpPr bwMode="auto">
                <a:xfrm>
                  <a:off x="5402" y="6732"/>
                  <a:ext cx="639" cy="1358"/>
                  <a:chOff x="5402" y="6732"/>
                  <a:chExt cx="639" cy="1358"/>
                </a:xfrm>
                <a:grpFill/>
              </p:grpSpPr>
              <p:sp>
                <p:nvSpPr>
                  <p:cNvPr id="14" name="AutoShape 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02" y="7067"/>
                    <a:ext cx="639" cy="690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rgbClr val="4F81BD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5" name="AutoShape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97" y="7514"/>
                    <a:ext cx="89" cy="57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6" name="AutoShape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752" y="7514"/>
                    <a:ext cx="89" cy="57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  <p:sp>
                <p:nvSpPr>
                  <p:cNvPr id="17" name="Oval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66" y="6732"/>
                    <a:ext cx="298" cy="265"/>
                  </a:xfrm>
                  <a:prstGeom prst="ellipse">
                    <a:avLst/>
                  </a:prstGeom>
                  <a:grpFill/>
                  <a:ln w="952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endParaRPr>
                  </a:p>
                </p:txBody>
              </p:sp>
            </p:grpSp>
          </p:grpSp>
        </p:grpSp>
      </p:grpSp>
      <p:sp>
        <p:nvSpPr>
          <p:cNvPr id="24" name="Прямоугольник 23"/>
          <p:cNvSpPr/>
          <p:nvPr/>
        </p:nvSpPr>
        <p:spPr>
          <a:xfrm>
            <a:off x="2627784" y="1893664"/>
            <a:ext cx="6124259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бучающиеся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13 лет и старше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45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приняли участие в тестировании: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81407"/>
              </p:ext>
            </p:extLst>
          </p:nvPr>
        </p:nvGraphicFramePr>
        <p:xfrm>
          <a:off x="457200" y="2276872"/>
          <a:ext cx="75711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052736"/>
            <a:ext cx="88924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2018-2019 учебный год  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2986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обучающихся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26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% от общего количества респондентов, подлежащих тестированию)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82166"/>
            <a:ext cx="88924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2019-2020  учебный год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1822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обучающихся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16%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от общего количества респондентов, подлежащих тестированию)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58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420702"/>
              </p:ext>
            </p:extLst>
          </p:nvPr>
        </p:nvGraphicFramePr>
        <p:xfrm>
          <a:off x="467544" y="548680"/>
          <a:ext cx="8229600" cy="579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2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47601"/>
              </p:ext>
            </p:extLst>
          </p:nvPr>
        </p:nvGraphicFramePr>
        <p:xfrm>
          <a:off x="395536" y="332656"/>
          <a:ext cx="8229600" cy="579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25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ле 3">
            <a:extLst>
              <a:ext uri="{FF2B5EF4-FFF2-40B4-BE49-F238E27FC236}">
                <a16:creationId xmlns:a16="http://schemas.microsoft.com/office/drawing/2014/main" xmlns="" id="{9EEAA556-2EA8-9244-A3FB-402540F3C750}"/>
              </a:ext>
            </a:extLst>
          </p:cNvPr>
          <p:cNvSpPr txBox="1"/>
          <p:nvPr/>
        </p:nvSpPr>
        <p:spPr>
          <a:xfrm>
            <a:off x="276242" y="1340768"/>
            <a:ext cx="3930419" cy="61398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тестирования изучались следующие параметры: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20DEBA16-F0EC-0B41-A6EB-422757A57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078845"/>
              </p:ext>
            </p:extLst>
          </p:nvPr>
        </p:nvGraphicFramePr>
        <p:xfrm>
          <a:off x="258772" y="1871831"/>
          <a:ext cx="3930419" cy="452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EE2ED1-5940-D44E-8983-9FAD36D3B488}"/>
              </a:ext>
            </a:extLst>
          </p:cNvPr>
          <p:cNvSpPr txBox="1"/>
          <p:nvPr/>
        </p:nvSpPr>
        <p:spPr>
          <a:xfrm>
            <a:off x="4619346" y="1340768"/>
            <a:ext cx="4378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Сопротивляемость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(резистентность)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процедуре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</a:p>
          <a:p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494480" y="1246075"/>
            <a:ext cx="4164273" cy="49436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факторов риска учащихся, преобладают: потребность в одобрении, 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факторов риска учащихся, преобладают: потребность в одобрении, принятие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аддиктивных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социума, склонность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риску, тревожность;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9" name="Объект 12"/>
          <p:cNvSpPr txBox="1">
            <a:spLocks/>
          </p:cNvSpPr>
          <p:nvPr/>
        </p:nvSpPr>
        <p:spPr>
          <a:xfrm>
            <a:off x="4593946" y="1572123"/>
            <a:ext cx="4038600" cy="494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712914"/>
              </p:ext>
            </p:extLst>
          </p:nvPr>
        </p:nvGraphicFramePr>
        <p:xfrm>
          <a:off x="4427984" y="1954756"/>
          <a:ext cx="4442864" cy="11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432"/>
                <a:gridCol w="2221432"/>
              </a:tblGrid>
              <a:tr h="55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2018 -2019 учебный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 учебный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2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45,37%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(3725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12,41%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(1148 обучающихся)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Объект 20"/>
          <p:cNvSpPr>
            <a:spLocks noGrp="1"/>
          </p:cNvSpPr>
          <p:nvPr>
            <p:ph sz="quarter" idx="13"/>
          </p:nvPr>
        </p:nvSpPr>
        <p:spPr>
          <a:xfrm>
            <a:off x="193067" y="1780832"/>
            <a:ext cx="4041648" cy="4526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22527" y="53012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обучающихся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общеобразовательных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факторов риска вовлечения в зависимое поведение и защиты.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22527" y="4131657"/>
            <a:ext cx="4376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факторов защиты у респондентов наиболее распространенными являются: принятие родителями (законными представителями), социальная активность, самоконтроль поведения;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33" y="4131657"/>
            <a:ext cx="341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70" y="5225114"/>
            <a:ext cx="341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46" y="1480280"/>
            <a:ext cx="341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46" y="3061268"/>
            <a:ext cx="341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ED28856-A6FA-B84A-9489-1FEB9C1AA025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403648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вероятность вовлечения в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зависимое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обобщенная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66219"/>
              </p:ext>
            </p:extLst>
          </p:nvPr>
        </p:nvGraphicFramePr>
        <p:xfrm>
          <a:off x="1907704" y="980728"/>
          <a:ext cx="5904656" cy="9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</a:tblGrid>
              <a:tr h="478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2018-2019 учебный год</a:t>
                      </a:r>
                    </a:p>
                  </a:txBody>
                  <a:tcPr marL="61881" marR="61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2019-2020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1881" marR="61881" marT="0" marB="0"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 обучающихся (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27,60%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2499 обучающихся (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30,83%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D28856-A6FA-B84A-9489-1FEB9C1AA025}"/>
              </a:ext>
            </a:extLst>
          </p:cNvPr>
          <p:cNvSpPr txBox="1"/>
          <p:nvPr/>
        </p:nvSpPr>
        <p:spPr>
          <a:xfrm>
            <a:off x="512646" y="2780928"/>
            <a:ext cx="4139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вероятность вовлечения,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вная ( включена в обобщенную)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EED28856-A6FA-B84A-9489-1FEB9C1AA025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860032" y="2517256"/>
            <a:ext cx="396659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вероятность вовлечения,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латентная (включена в обобщенную)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2276872"/>
            <a:ext cx="2013628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2019-2020 учебный год</a:t>
            </a: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xmlns="" id="{EED28856-A6FA-B84A-9489-1FEB9C1AA025}"/>
              </a:ext>
            </a:extLst>
          </p:cNvPr>
          <p:cNvSpPr txBox="1">
            <a:spLocks/>
          </p:cNvSpPr>
          <p:nvPr/>
        </p:nvSpPr>
        <p:spPr>
          <a:xfrm>
            <a:off x="2671901" y="4293096"/>
            <a:ext cx="3966592" cy="8802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Незначительная вероятность вовлечения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58327"/>
              </p:ext>
            </p:extLst>
          </p:nvPr>
        </p:nvGraphicFramePr>
        <p:xfrm>
          <a:off x="971600" y="3525272"/>
          <a:ext cx="324036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620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обучающихся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15722"/>
              </p:ext>
            </p:extLst>
          </p:nvPr>
        </p:nvGraphicFramePr>
        <p:xfrm>
          <a:off x="5364088" y="3577436"/>
          <a:ext cx="324036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620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 обучающихся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44263"/>
              </p:ext>
            </p:extLst>
          </p:nvPr>
        </p:nvGraphicFramePr>
        <p:xfrm>
          <a:off x="3166546" y="5301208"/>
          <a:ext cx="324036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620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5606 обучающихся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муниципальных общеобразовательных организаций, подлежащих участию в профилактических медицинских осмотрах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 итогам СПТ 2019-2020 учебного года)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27584" y="1916832"/>
            <a:ext cx="763284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МАОУ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«Лицей №1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МАОУ «СОШ №12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МАОУ «СОШ №15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МАОУ «СОШ №16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МАОУ «СОШ №21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МАОУ «СОШ №22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МАОУ «СОШ № 24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МАОУ «СОШ 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27»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МАОУ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«СОШ 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33»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МАОУ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«СОШ №36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МАОУ «СОШ №38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22" y="1916832"/>
            <a:ext cx="2636078" cy="20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Documents and Settings\Администратор\Рабочий стол\30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61" y="4365104"/>
            <a:ext cx="2782891" cy="18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93610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 анализа статических данных выявлено, что в 2019-2020 учебном году: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08912" cy="4975448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отмечается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повышение числа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респондентов - участников СПТ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Franklin Gothic Medium"/>
              </a:rPr>
              <a:t>за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Franklin Gothic Medium"/>
              </a:rPr>
              <a:t>счет увеличения участия в тестировании обучающихся 13-15 лет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+mj-ea"/>
              </a:rPr>
              <a:t>;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 п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Franklin Gothic Medium"/>
              </a:rPr>
              <a:t>роведение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Franklin Gothic Medium"/>
              </a:rPr>
              <a:t>тематических родительских собраний, мотивационных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Franklin Gothic Medium"/>
              </a:rPr>
              <a:t>бесед,</a:t>
            </a:r>
            <a:r>
              <a:rPr lang="ru-RU" sz="1600" kern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активизирующих воспитательный потенциал </a:t>
            </a:r>
            <a:r>
              <a:rPr lang="ru-RU" sz="1600" kern="1400" dirty="0">
                <a:solidFill>
                  <a:schemeClr val="tx1"/>
                </a:solidFill>
                <a:latin typeface="Times New Roman"/>
                <a:ea typeface="Times New Roman"/>
              </a:rPr>
              <a:t>семьи в вопросах профилактики </a:t>
            </a:r>
            <a:r>
              <a:rPr lang="ru-RU" sz="1600" kern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зависимостей это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Franklin Gothic Medium"/>
              </a:rPr>
              <a:t>одно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Franklin Gothic Medium"/>
              </a:rPr>
              <a:t>из важнейших направлений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Franklin Gothic Medium"/>
              </a:rPr>
              <a:t>подготовки к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Franklin Gothic Medium"/>
              </a:rPr>
              <a:t>социально-психологическому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Franklin Gothic Medium"/>
              </a:rPr>
              <a:t>тестированию;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ж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елание и возможность получить обратную связь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интерпретацию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результатов теста)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у обучающихся на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момент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обследования, возможно повлияло на открытость процедуре тестирования;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600" dirty="0" smtClean="0"/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провоцирующими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зависимое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являются: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одобрении, принятие  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аддиктивных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социума, склонность к риску, тревожность;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защиты у респондентов наиболее распространенными являются: принятие родителями (законными представителями), социальная активность, самоконтроль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поведения;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Franklin Gothic Medium"/>
                <a:cs typeface="Times New Roman" panose="02020603050405020304" pitchFamily="18" charset="0"/>
              </a:rPr>
              <a:t>дополнительную адресную психолого-педагогическую помощь необходимо оказывать 30,83% обучающимся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повышенной вероятностью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в зависимое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поведение;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11-ти образовательным организациям, подлежащим участию в профилактических медицинских осмотрах, стоит внести серьезные коррективы в планы профилактической деятельности, направленные на эффективность мероприятий по профилактике зависимостей.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2400" b="1" dirty="0">
                <a:solidFill>
                  <a:srgbClr val="2F5897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возникающие при проведении СПТ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подачи информации (на сайтах образовательных организаций, на родительских собраниях);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Достоверность заполнения бланков;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Несоответствие данных , представленных в Актах, и фактического количества анкет;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Малый охват обучающихся СПТ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4" y="1630657"/>
            <a:ext cx="341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3" y="2866991"/>
            <a:ext cx="341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5" y="3731554"/>
            <a:ext cx="341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4" y="5036641"/>
            <a:ext cx="3413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8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тестирования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16732"/>
            <a:ext cx="8147248" cy="500141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/>
                <a:ea typeface="Calibri"/>
              </a:rPr>
              <a:t>	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Приказ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управления образования администрации МО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ГО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«Сыктывкар» от 17 января 2020г. №37 « Об итогах проведения социально - психологического тестирования лиц, обучающихся в общеобразовательных организациях МО ГО «Сыктывкар» в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2019-2020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</a:rPr>
              <a:t>учебном году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</a:rPr>
              <a:t>».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Муниципальным учреждением дополнительного образования «Центр психолого-	педагогической, медицинской и социальной помощи»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азработаны м</a:t>
            </a:r>
            <a:r>
              <a:rPr lang="ru-RU" sz="1900" dirty="0" smtClean="0">
                <a:solidFill>
                  <a:schemeClr val="tx1"/>
                </a:solidFill>
                <a:latin typeface="Times New Roman"/>
                <a:ea typeface="Franklin Gothic Medium"/>
                <a:cs typeface="Times New Roman"/>
              </a:rPr>
              <a:t>етодические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Franklin Gothic Medium"/>
                <a:cs typeface="Times New Roman"/>
              </a:rPr>
              <a:t>материалы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«Здоровый ребенок - здоровое будущее» </a:t>
            </a:r>
            <a:r>
              <a:rPr lang="ru-RU" sz="1900" dirty="0" smtClean="0">
                <a:solidFill>
                  <a:schemeClr val="tx1"/>
                </a:solidFill>
                <a:latin typeface="Times New Roman"/>
                <a:ea typeface="Franklin Gothic Medium"/>
                <a:cs typeface="Times New Roman"/>
              </a:rPr>
              <a:t>для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Franklin Gothic Medium"/>
                <a:cs typeface="Times New Roman"/>
              </a:rPr>
              <a:t>педагогов по организации информационно-разъяснительной кампании по повышению мотивации родителей (законных представителей) обучающихся к участию в исследованиях, связанных с выявлением социально-психологических условий, провоцирующих формирование зависимого </a:t>
            </a:r>
            <a:r>
              <a:rPr lang="ru-RU" sz="1900" dirty="0" smtClean="0">
                <a:solidFill>
                  <a:schemeClr val="tx1"/>
                </a:solidFill>
                <a:latin typeface="Times New Roman"/>
                <a:ea typeface="Franklin Gothic Medium"/>
                <a:cs typeface="Times New Roman"/>
              </a:rPr>
              <a:t>поведения, занявшие 2 место в региональном конкурсе «Здоровье. Ответственность. Выбор.»</a:t>
            </a:r>
            <a:endParaRPr lang="ru-RU" sz="1900" dirty="0">
              <a:solidFill>
                <a:schemeClr val="tx1"/>
              </a:solidFill>
              <a:latin typeface="Franklin Gothic Medium"/>
              <a:ea typeface="Franklin Gothic Medium"/>
              <a:cs typeface="Times New Roman"/>
            </a:endParaRPr>
          </a:p>
          <a:p>
            <a:pPr marL="0" indent="0" algn="just">
              <a:buNone/>
            </a:pPr>
            <a:endParaRPr lang="ru-RU" sz="19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	</a:t>
            </a:r>
            <a:r>
              <a:rPr lang="ru-RU" sz="1900" dirty="0" smtClean="0">
                <a:solidFill>
                  <a:schemeClr val="tx1"/>
                </a:solidFill>
                <a:latin typeface="Times New Roman"/>
                <a:ea typeface="Calibri"/>
              </a:rPr>
              <a:t>В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Calibri"/>
              </a:rPr>
              <a:t>муниципальных общеобразовательных организациях проведена </a:t>
            </a:r>
            <a:r>
              <a:rPr lang="ru-RU" sz="1900" dirty="0" smtClean="0">
                <a:solidFill>
                  <a:schemeClr val="tx1"/>
                </a:solidFill>
                <a:latin typeface="Times New Roman"/>
                <a:ea typeface="Calibri"/>
              </a:rPr>
              <a:t>	корректировка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Calibri"/>
              </a:rPr>
              <a:t>планов профилактической деятельности на 2019 - 2020 учебный год по снижению факторов риска вовлечения в зависимое поведение с учетом результатов тестирования. </a:t>
            </a:r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" y="764704"/>
            <a:ext cx="1193835" cy="792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Администратор\Рабочий стол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1" y="4563301"/>
            <a:ext cx="1023937" cy="7536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0" y="2276872"/>
            <a:ext cx="1142140" cy="792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8" y="0"/>
            <a:ext cx="7308303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правовое основание проведения тестирования  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2012г. №273-ФЗ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п15.1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ч.3ст.28 </a:t>
            </a: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24 июня 1999 г. N 120-ФЗ </a:t>
            </a: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Об основах системы профилактики безнадзорности и правонарушений несовершеннолетних»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РФ от 16 июня 2014 г. № 658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образования» 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2000" dirty="0">
              <a:solidFill>
                <a:srgbClr val="212745"/>
              </a:solidFill>
              <a:latin typeface="Trebuchet MS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_IvGLj8NK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" y="188640"/>
            <a:ext cx="1835696" cy="1333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152128"/>
          </a:xfrm>
        </p:spPr>
        <p:txBody>
          <a:bodyPr/>
          <a:lstStyle/>
          <a:p>
            <a:pPr indent="449580" algn="just">
              <a:lnSpc>
                <a:spcPct val="10000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планы профилактической деятельности внесен перечень мероприятий, направленных на: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328592"/>
          </a:xfrm>
        </p:spPr>
        <p:txBody>
          <a:bodyPr>
            <a:normAutofit fontScale="92500"/>
          </a:bodyPr>
          <a:lstStyle/>
          <a:p>
            <a:pPr indent="449580" algn="just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усиление защитных факторов;</a:t>
            </a:r>
            <a:endParaRPr lang="ru-RU" sz="18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активизацию социально-психолого-педагогической поддержки учащихся;</a:t>
            </a:r>
            <a:endParaRPr lang="ru-RU" sz="18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развитие психолого-педагогического сопровождения процесса </a:t>
            </a:r>
            <a:r>
              <a:rPr lang="ru-RU" sz="18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дезадаптации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учащихся;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lvl="0" indent="449580" algn="just">
              <a:lnSpc>
                <a:spcPct val="120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совершенствование взаимодействия социально-психологической службы (социальный педагог, педагог-психолог, классные руководители) муниципальной общеобразовательной организации с внешними службами (ОПДН УМВД России по г. Сыктывкару, ГУ КРПБ, МУ ДО «ЦППМиСП») в части проведения систематической, планомерной и соответствующей современной социальной ситуации в которой происходит взросление подростков профилактической работы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сотрудничество образовательной организации с учреждениями дополнительного образования и учреждениями культуры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психолого-педагогических компетенций родителей ;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Franklin Gothic Medium"/>
                <a:cs typeface="Times New Roman" panose="02020603050405020304" pitchFamily="18" charset="0"/>
              </a:rPr>
              <a:t>системную подготовку родителей к принятию ответственного решения о согласии на участие их детей в СПТ 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Franklin Gothic Medium"/>
                <a:cs typeface="Times New Roman"/>
              </a:rPr>
              <a:t>адресную и системную подготовку учащихся к участию в тестировании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Franklin Gothic Medium"/>
                <a:cs typeface="Times New Roman"/>
              </a:rPr>
              <a:t>системную подготовку педагогов - активных участников проведения СПТ.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0" algn="just">
              <a:lnSpc>
                <a:spcPct val="120000"/>
              </a:lnSpc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20000"/>
              </a:lnSpc>
            </a:pPr>
            <a:endParaRPr lang="ru-RU" sz="17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endParaRPr lang="ru-RU" sz="17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4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0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профилактической деятельности  управления образования администрации  МО ГО «Сыктывкар»  можно узнать на сайтах: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80928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4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://xn--80adxb5abi4ec.xn--p1ai</a:t>
            </a:r>
            <a:r>
              <a:rPr lang="en-US" sz="24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400" u="sng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sykt-uo.ru/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cppmisp.ucoz.com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de-DE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://vk.com/cppmisp</a:t>
            </a:r>
            <a:endParaRPr lang="ru-RU" sz="24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сайтах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образовательных организаций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lang="ru-RU" sz="4800" b="1" dirty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C:\Documents and Settings\Администратор\Рабочий стол\73675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16" y="4725143"/>
            <a:ext cx="2312004" cy="1983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2269"/>
            <a:ext cx="86566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926"/>
            <a:ext cx="6524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31130"/>
            <a:ext cx="7064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6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2"/>
          <p:cNvSpPr txBox="1">
            <a:spLocks noChangeArrowheads="1"/>
          </p:cNvSpPr>
          <p:nvPr/>
        </p:nvSpPr>
        <p:spPr bwMode="auto">
          <a:xfrm>
            <a:off x="1493838" y="247659"/>
            <a:ext cx="7669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Республики Коми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395674" y="2617788"/>
            <a:ext cx="1108075" cy="15700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Прямоугольник 89"/>
          <p:cNvSpPr/>
          <p:nvPr/>
        </p:nvSpPr>
        <p:spPr>
          <a:xfrm>
            <a:off x="3530606" y="3690940"/>
            <a:ext cx="1076325" cy="8334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2152507"/>
              </p:ext>
            </p:extLst>
          </p:nvPr>
        </p:nvGraphicFramePr>
        <p:xfrm>
          <a:off x="179512" y="1666752"/>
          <a:ext cx="8681155" cy="507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85239242"/>
              </p:ext>
            </p:extLst>
          </p:nvPr>
        </p:nvGraphicFramePr>
        <p:xfrm>
          <a:off x="163163" y="1650528"/>
          <a:ext cx="8681155" cy="507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703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931" y="2132856"/>
            <a:ext cx="8188632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Приказ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23.09.2019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654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социально-психологического тестирования лиц, обучающихся в муниципальных общеобразовательных организациях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tabLst>
                <a:tab pos="335915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20" y="0"/>
            <a:ext cx="86566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3" y="170654"/>
            <a:ext cx="6524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214009"/>
            <a:ext cx="706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82" y="3356992"/>
            <a:ext cx="2274565" cy="3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4" y="4149080"/>
            <a:ext cx="3356671" cy="25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" y="27500"/>
            <a:ext cx="18002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209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 </a:t>
            </a:r>
            <a:r>
              <a:rPr lang="ru-RU" sz="2800" b="1" dirty="0" smtClean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23 сентября  </a:t>
            </a: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по </a:t>
            </a:r>
            <a:r>
              <a:rPr lang="ru-RU" sz="2800" b="1" dirty="0" smtClean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28 октября 2019 </a:t>
            </a: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г.</a:t>
            </a: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endParaRPr lang="ru-RU" sz="2800" dirty="0" smtClean="0">
              <a:solidFill>
                <a:srgbClr val="2F589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проводилось </a:t>
            </a: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СПТ</a:t>
            </a:r>
            <a:b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800" b="1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(социально-психологическое тестирование)</a:t>
            </a:r>
            <a:b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обучающихся в муниципальных </a:t>
            </a:r>
            <a:b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sz="2800" dirty="0">
                <a:solidFill>
                  <a:srgbClr val="2F58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общеобразовательных организациях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социально-психологического тестирования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измерительный инструмент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901932"/>
            <a:ext cx="3024337" cy="1054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ЕМ СПТ с 2019 года является обязательной для использования </a:t>
            </a:r>
          </a:p>
          <a:p>
            <a:pPr algn="ctr"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образовательных организациях всех субъектов РФ</a:t>
            </a:r>
            <a:endParaRPr lang="ru-RU" sz="16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4221088"/>
            <a:ext cx="3024336" cy="807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ЕМ СПТ применяется для тестирования обучающихся старше 13 лет (с 7 класса)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5301208"/>
            <a:ext cx="3028104" cy="1377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17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апробации ЕМ СПТ </a:t>
            </a:r>
          </a:p>
          <a:p>
            <a:pPr algn="ctr">
              <a:defRPr/>
            </a:pPr>
            <a:r>
              <a:rPr lang="ru-RU" sz="17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2018-19 учебном году приняли участие более 300 тыс. обучающихся, в т.ч. из Республики Коми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980728"/>
            <a:ext cx="2491332" cy="4514927"/>
          </a:xfrm>
          <a:prstGeom prst="rect">
            <a:avLst/>
          </a:prstGeom>
          <a:noFill/>
          <a:ln w="9525">
            <a:solidFill>
              <a:srgbClr val="C8C8B1">
                <a:lumMod val="40000"/>
                <a:lumOff val="6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2959447" cy="5664629"/>
          </a:xfrm>
          <a:prstGeom prst="rect">
            <a:avLst/>
          </a:prstGeom>
          <a:noFill/>
          <a:ln w="9525">
            <a:solidFill>
              <a:srgbClr val="C8C8B1">
                <a:lumMod val="40000"/>
                <a:lumOff val="6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" y="2330328"/>
            <a:ext cx="2517866" cy="45419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820" y="2680604"/>
            <a:ext cx="2438204" cy="41639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40152" y="1124744"/>
            <a:ext cx="3024336" cy="15465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ЕМ СПТ разработана в соответствии с поручением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 антинаркотического комитета (протокол от 11.12.2017 №35, п.2.3.4.)</a:t>
            </a:r>
          </a:p>
        </p:txBody>
      </p:sp>
    </p:spTree>
    <p:extLst>
      <p:ext uri="{BB962C8B-B14F-4D97-AF65-F5344CB8AC3E}">
        <p14:creationId xmlns:p14="http://schemas.microsoft.com/office/powerpoint/2010/main" val="6106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88639"/>
            <a:ext cx="5760640" cy="17138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2204864"/>
            <a:ext cx="748883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ыявляет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повышенную и незначительную вероятность вовлечения в зависимое поведение.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позволяет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выраженность у обучающихся факторов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риска и факторов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защиты вовлечения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поведение. </a:t>
            </a:r>
          </a:p>
          <a:p>
            <a:pPr indent="450215"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методика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может быть использована для формулировки заключения о наркотической или иной зависимости респондента.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75341"/>
              </p:ext>
            </p:extLst>
          </p:nvPr>
        </p:nvGraphicFramePr>
        <p:xfrm>
          <a:off x="18728" y="908720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представлена в трех формах: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6206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тестирования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463" y="692696"/>
            <a:ext cx="9122537" cy="6165304"/>
            <a:chOff x="21463" y="726262"/>
            <a:chExt cx="9122537" cy="6131737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53751" y="1772813"/>
              <a:ext cx="9036499" cy="766930"/>
            </a:xfrm>
            <a:custGeom>
              <a:avLst/>
              <a:gdLst>
                <a:gd name="connsiteX0" fmla="*/ 0 w 9036499"/>
                <a:gd name="connsiteY0" fmla="*/ 0 h 766928"/>
                <a:gd name="connsiteX1" fmla="*/ 8653035 w 9036499"/>
                <a:gd name="connsiteY1" fmla="*/ 0 h 766928"/>
                <a:gd name="connsiteX2" fmla="*/ 9036499 w 9036499"/>
                <a:gd name="connsiteY2" fmla="*/ 383464 h 766928"/>
                <a:gd name="connsiteX3" fmla="*/ 8653035 w 9036499"/>
                <a:gd name="connsiteY3" fmla="*/ 766928 h 766928"/>
                <a:gd name="connsiteX4" fmla="*/ 0 w 9036499"/>
                <a:gd name="connsiteY4" fmla="*/ 766928 h 766928"/>
                <a:gd name="connsiteX5" fmla="*/ 0 w 9036499"/>
                <a:gd name="connsiteY5" fmla="*/ 0 h 7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6499" h="766928">
                  <a:moveTo>
                    <a:pt x="9036499" y="766927"/>
                  </a:moveTo>
                  <a:lnTo>
                    <a:pt x="383464" y="766927"/>
                  </a:lnTo>
                  <a:lnTo>
                    <a:pt x="0" y="383464"/>
                  </a:lnTo>
                  <a:lnTo>
                    <a:pt x="383464" y="1"/>
                  </a:lnTo>
                  <a:lnTo>
                    <a:pt x="9036499" y="1"/>
                  </a:lnTo>
                  <a:lnTo>
                    <a:pt x="9036499" y="766927"/>
                  </a:lnTo>
                  <a:close/>
                </a:path>
              </a:pathLst>
            </a:custGeom>
            <a:gradFill rotWithShape="0">
              <a:gsLst>
                <a:gs pos="40976">
                  <a:srgbClr val="EDEDED"/>
                </a:gs>
                <a:gs pos="52000">
                  <a:srgbClr val="7A7A7A">
                    <a:lumMod val="5000"/>
                    <a:lumOff val="95000"/>
                  </a:srgbClr>
                </a:gs>
                <a:gs pos="0">
                  <a:srgbClr val="7A7A7A">
                    <a:lumMod val="45000"/>
                    <a:lumOff val="55000"/>
                  </a:srgbClr>
                </a:gs>
                <a:gs pos="100000">
                  <a:srgbClr val="7A7A7A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0178" tIns="64771" rIns="120904" bIns="64771" numCol="1" spcCol="1270" anchor="ctr" anchorCtr="0">
              <a:noAutofit/>
            </a:bodyPr>
            <a:lstStyle/>
            <a:p>
              <a:pPr algn="just" defTabSz="755650">
                <a:spcBef>
                  <a:spcPct val="0"/>
                </a:spcBef>
                <a:spcAft>
                  <a:spcPct val="35000"/>
                </a:spcAft>
              </a:pPr>
              <a:endParaRPr lang="en-US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5565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Длительность процедуры тестирования составляет до 45 минут</a:t>
              </a:r>
            </a:p>
            <a:p>
              <a:pPr algn="ctr" defTabSz="755650">
                <a:spcBef>
                  <a:spcPct val="0"/>
                </a:spcBef>
                <a:spcAft>
                  <a:spcPct val="35000"/>
                </a:spcAft>
              </a:pPr>
              <a:endPara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755650">
                <a:spcBef>
                  <a:spcPct val="0"/>
                </a:spcBef>
                <a:spcAft>
                  <a:spcPct val="35000"/>
                </a:spcAft>
              </a:pPr>
              <a:endPara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53752" y="1772814"/>
              <a:ext cx="1005505" cy="869750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53751" y="2722856"/>
              <a:ext cx="9036499" cy="706147"/>
            </a:xfrm>
            <a:custGeom>
              <a:avLst/>
              <a:gdLst>
                <a:gd name="connsiteX0" fmla="*/ 0 w 9036499"/>
                <a:gd name="connsiteY0" fmla="*/ 0 h 706146"/>
                <a:gd name="connsiteX1" fmla="*/ 8683426 w 9036499"/>
                <a:gd name="connsiteY1" fmla="*/ 0 h 706146"/>
                <a:gd name="connsiteX2" fmla="*/ 9036499 w 9036499"/>
                <a:gd name="connsiteY2" fmla="*/ 353073 h 706146"/>
                <a:gd name="connsiteX3" fmla="*/ 8683426 w 9036499"/>
                <a:gd name="connsiteY3" fmla="*/ 706146 h 706146"/>
                <a:gd name="connsiteX4" fmla="*/ 0 w 9036499"/>
                <a:gd name="connsiteY4" fmla="*/ 706146 h 706146"/>
                <a:gd name="connsiteX5" fmla="*/ 0 w 9036499"/>
                <a:gd name="connsiteY5" fmla="*/ 0 h 7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6499" h="706146">
                  <a:moveTo>
                    <a:pt x="9036499" y="706145"/>
                  </a:moveTo>
                  <a:lnTo>
                    <a:pt x="353073" y="706145"/>
                  </a:lnTo>
                  <a:lnTo>
                    <a:pt x="0" y="353073"/>
                  </a:lnTo>
                  <a:lnTo>
                    <a:pt x="353073" y="1"/>
                  </a:lnTo>
                  <a:lnTo>
                    <a:pt x="9036499" y="1"/>
                  </a:lnTo>
                  <a:lnTo>
                    <a:pt x="9036499" y="706145"/>
                  </a:lnTo>
                  <a:close/>
                </a:path>
              </a:pathLst>
            </a:custGeom>
            <a:gradFill rotWithShape="0">
              <a:gsLst>
                <a:gs pos="40976">
                  <a:srgbClr val="EDEDED"/>
                </a:gs>
                <a:gs pos="52000">
                  <a:srgbClr val="7A7A7A">
                    <a:lumMod val="5000"/>
                    <a:lumOff val="95000"/>
                  </a:srgbClr>
                </a:gs>
                <a:gs pos="0">
                  <a:srgbClr val="7A7A7A">
                    <a:lumMod val="45000"/>
                    <a:lumOff val="55000"/>
                  </a:srgbClr>
                </a:gs>
                <a:gs pos="100000">
                  <a:srgbClr val="7A7A7A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34982" tIns="64771" rIns="120904" bIns="64770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7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endPara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55650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Личные данные обучающегося кодируются</a:t>
              </a: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53752" y="2708921"/>
              <a:ext cx="960570" cy="753646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07501" y="3678590"/>
              <a:ext cx="9036499" cy="834786"/>
            </a:xfrm>
            <a:custGeom>
              <a:avLst/>
              <a:gdLst>
                <a:gd name="connsiteX0" fmla="*/ 0 w 9036499"/>
                <a:gd name="connsiteY0" fmla="*/ 0 h 834785"/>
                <a:gd name="connsiteX1" fmla="*/ 8619107 w 9036499"/>
                <a:gd name="connsiteY1" fmla="*/ 0 h 834785"/>
                <a:gd name="connsiteX2" fmla="*/ 9036499 w 9036499"/>
                <a:gd name="connsiteY2" fmla="*/ 417393 h 834785"/>
                <a:gd name="connsiteX3" fmla="*/ 8619107 w 9036499"/>
                <a:gd name="connsiteY3" fmla="*/ 834785 h 834785"/>
                <a:gd name="connsiteX4" fmla="*/ 0 w 9036499"/>
                <a:gd name="connsiteY4" fmla="*/ 834785 h 834785"/>
                <a:gd name="connsiteX5" fmla="*/ 0 w 9036499"/>
                <a:gd name="connsiteY5" fmla="*/ 0 h 83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6499" h="834785">
                  <a:moveTo>
                    <a:pt x="9036499" y="834784"/>
                  </a:moveTo>
                  <a:lnTo>
                    <a:pt x="417392" y="834784"/>
                  </a:lnTo>
                  <a:lnTo>
                    <a:pt x="0" y="417392"/>
                  </a:lnTo>
                  <a:lnTo>
                    <a:pt x="417392" y="1"/>
                  </a:lnTo>
                  <a:lnTo>
                    <a:pt x="9036499" y="1"/>
                  </a:lnTo>
                  <a:lnTo>
                    <a:pt x="9036499" y="834784"/>
                  </a:lnTo>
                  <a:close/>
                </a:path>
              </a:pathLst>
            </a:custGeom>
            <a:gradFill rotWithShape="0">
              <a:gsLst>
                <a:gs pos="40976">
                  <a:srgbClr val="EDEDED"/>
                </a:gs>
                <a:gs pos="52000">
                  <a:srgbClr val="7A7A7A">
                    <a:lumMod val="5000"/>
                    <a:lumOff val="95000"/>
                  </a:srgbClr>
                </a:gs>
                <a:gs pos="0">
                  <a:srgbClr val="7A7A7A">
                    <a:lumMod val="45000"/>
                    <a:lumOff val="55000"/>
                  </a:srgbClr>
                </a:gs>
                <a:gs pos="100000">
                  <a:srgbClr val="7A7A7A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67142" tIns="64771" rIns="120904" bIns="64770" numCol="1" spcCol="1270" anchor="ctr" anchorCtr="0">
              <a:noAutofit/>
            </a:bodyPr>
            <a:lstStyle/>
            <a:p>
              <a:pPr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rgbClr val="2F5897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ru-RU" sz="1600" b="1" dirty="0" smtClean="0">
                  <a:solidFill>
                    <a:srgbClr val="2F589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проведении тестирования допускается присутствие в аудитории в качестве наблюдателей родителей (законных представителей) обучающихся, участвующих в тестировании</a:t>
              </a:r>
              <a:endParaRPr lang="ru-RU" sz="1600" b="1" dirty="0">
                <a:solidFill>
                  <a:srgbClr val="2F589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3752" y="3573013"/>
              <a:ext cx="917848" cy="1010680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 rot="21600000">
              <a:off x="53751" y="764703"/>
              <a:ext cx="9036499" cy="735270"/>
            </a:xfrm>
            <a:custGeom>
              <a:avLst/>
              <a:gdLst>
                <a:gd name="connsiteX0" fmla="*/ 0 w 9036499"/>
                <a:gd name="connsiteY0" fmla="*/ 0 h 735268"/>
                <a:gd name="connsiteX1" fmla="*/ 8668865 w 9036499"/>
                <a:gd name="connsiteY1" fmla="*/ 0 h 735268"/>
                <a:gd name="connsiteX2" fmla="*/ 9036499 w 9036499"/>
                <a:gd name="connsiteY2" fmla="*/ 367634 h 735268"/>
                <a:gd name="connsiteX3" fmla="*/ 8668865 w 9036499"/>
                <a:gd name="connsiteY3" fmla="*/ 735268 h 735268"/>
                <a:gd name="connsiteX4" fmla="*/ 0 w 9036499"/>
                <a:gd name="connsiteY4" fmla="*/ 735268 h 735268"/>
                <a:gd name="connsiteX5" fmla="*/ 0 w 9036499"/>
                <a:gd name="connsiteY5" fmla="*/ 0 h 7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6499" h="735268">
                  <a:moveTo>
                    <a:pt x="9036499" y="735267"/>
                  </a:moveTo>
                  <a:lnTo>
                    <a:pt x="367634" y="735267"/>
                  </a:lnTo>
                  <a:lnTo>
                    <a:pt x="0" y="367634"/>
                  </a:lnTo>
                  <a:lnTo>
                    <a:pt x="367634" y="1"/>
                  </a:lnTo>
                  <a:lnTo>
                    <a:pt x="9036499" y="1"/>
                  </a:lnTo>
                  <a:lnTo>
                    <a:pt x="9036499" y="735267"/>
                  </a:lnTo>
                  <a:close/>
                </a:path>
              </a:pathLst>
            </a:custGeom>
            <a:gradFill rotWithShape="0">
              <a:gsLst>
                <a:gs pos="40976">
                  <a:srgbClr val="EDEDED"/>
                </a:gs>
                <a:gs pos="52000">
                  <a:srgbClr val="7A7A7A">
                    <a:lumMod val="5000"/>
                    <a:lumOff val="95000"/>
                  </a:srgbClr>
                </a:gs>
                <a:gs pos="0">
                  <a:srgbClr val="7A7A7A">
                    <a:lumMod val="45000"/>
                    <a:lumOff val="55000"/>
                  </a:srgbClr>
                </a:gs>
                <a:gs pos="100000">
                  <a:srgbClr val="7A7A7A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42263" tIns="83821" rIns="156464" bIns="83821" numCol="1" spcCol="1270" anchor="ctr" anchorCtr="0">
              <a:noAutofit/>
            </a:bodyPr>
            <a:lstStyle/>
            <a:p>
              <a:pPr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Тестирование обучающихся, не достигших возраста пятнадцати лет, проводится при наличии информированного согласия одного из родителей или иного законного представителя.</a:t>
              </a: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1463" y="726262"/>
              <a:ext cx="822471" cy="874117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 rot="21600000">
              <a:off x="53751" y="6151852"/>
              <a:ext cx="9036499" cy="706147"/>
            </a:xfrm>
            <a:custGeom>
              <a:avLst/>
              <a:gdLst>
                <a:gd name="connsiteX0" fmla="*/ 0 w 9036499"/>
                <a:gd name="connsiteY0" fmla="*/ 0 h 706146"/>
                <a:gd name="connsiteX1" fmla="*/ 8683426 w 9036499"/>
                <a:gd name="connsiteY1" fmla="*/ 0 h 706146"/>
                <a:gd name="connsiteX2" fmla="*/ 9036499 w 9036499"/>
                <a:gd name="connsiteY2" fmla="*/ 353073 h 706146"/>
                <a:gd name="connsiteX3" fmla="*/ 8683426 w 9036499"/>
                <a:gd name="connsiteY3" fmla="*/ 706146 h 706146"/>
                <a:gd name="connsiteX4" fmla="*/ 0 w 9036499"/>
                <a:gd name="connsiteY4" fmla="*/ 706146 h 706146"/>
                <a:gd name="connsiteX5" fmla="*/ 0 w 9036499"/>
                <a:gd name="connsiteY5" fmla="*/ 0 h 7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6499" h="706146">
                  <a:moveTo>
                    <a:pt x="9036499" y="706145"/>
                  </a:moveTo>
                  <a:lnTo>
                    <a:pt x="353073" y="706145"/>
                  </a:lnTo>
                  <a:lnTo>
                    <a:pt x="0" y="353073"/>
                  </a:lnTo>
                  <a:lnTo>
                    <a:pt x="353073" y="1"/>
                  </a:lnTo>
                  <a:lnTo>
                    <a:pt x="9036499" y="1"/>
                  </a:lnTo>
                  <a:lnTo>
                    <a:pt x="9036499" y="706145"/>
                  </a:lnTo>
                  <a:close/>
                </a:path>
              </a:pathLst>
            </a:custGeom>
            <a:gradFill rotWithShape="0">
              <a:gsLst>
                <a:gs pos="40976">
                  <a:srgbClr val="EDEDED"/>
                </a:gs>
                <a:gs pos="52000">
                  <a:srgbClr val="7A7A7A">
                    <a:lumMod val="5000"/>
                    <a:lumOff val="95000"/>
                  </a:srgbClr>
                </a:gs>
                <a:gs pos="0">
                  <a:srgbClr val="7A7A7A">
                    <a:lumMod val="45000"/>
                    <a:lumOff val="55000"/>
                  </a:srgbClr>
                </a:gs>
                <a:gs pos="100000">
                  <a:srgbClr val="7A7A7A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34982" tIns="68581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endPara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Каждый родитель имеет право на получение информации о результатах тестирования своего ребенка, не достигшего 15 лет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 rot="21600000">
              <a:off x="53751" y="4869158"/>
              <a:ext cx="9036499" cy="889297"/>
            </a:xfrm>
            <a:custGeom>
              <a:avLst/>
              <a:gdLst>
                <a:gd name="connsiteX0" fmla="*/ 0 w 9036499"/>
                <a:gd name="connsiteY0" fmla="*/ 0 h 889296"/>
                <a:gd name="connsiteX1" fmla="*/ 8591851 w 9036499"/>
                <a:gd name="connsiteY1" fmla="*/ 0 h 889296"/>
                <a:gd name="connsiteX2" fmla="*/ 9036499 w 9036499"/>
                <a:gd name="connsiteY2" fmla="*/ 444648 h 889296"/>
                <a:gd name="connsiteX3" fmla="*/ 8591851 w 9036499"/>
                <a:gd name="connsiteY3" fmla="*/ 889296 h 889296"/>
                <a:gd name="connsiteX4" fmla="*/ 0 w 9036499"/>
                <a:gd name="connsiteY4" fmla="*/ 889296 h 889296"/>
                <a:gd name="connsiteX5" fmla="*/ 0 w 9036499"/>
                <a:gd name="connsiteY5" fmla="*/ 0 h 88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6499" h="889296">
                  <a:moveTo>
                    <a:pt x="9036499" y="889295"/>
                  </a:moveTo>
                  <a:lnTo>
                    <a:pt x="444648" y="889295"/>
                  </a:lnTo>
                  <a:lnTo>
                    <a:pt x="0" y="444648"/>
                  </a:lnTo>
                  <a:lnTo>
                    <a:pt x="444648" y="1"/>
                  </a:lnTo>
                  <a:lnTo>
                    <a:pt x="9036499" y="1"/>
                  </a:lnTo>
                  <a:lnTo>
                    <a:pt x="9036499" y="889295"/>
                  </a:lnTo>
                  <a:close/>
                </a:path>
              </a:pathLst>
            </a:custGeom>
            <a:gradFill rotWithShape="0">
              <a:gsLst>
                <a:gs pos="40976">
                  <a:srgbClr val="EDEDED"/>
                </a:gs>
                <a:gs pos="52000">
                  <a:srgbClr val="7A7A7A">
                    <a:lumMod val="5000"/>
                    <a:lumOff val="95000"/>
                  </a:srgbClr>
                </a:gs>
                <a:gs pos="0">
                  <a:srgbClr val="7A7A7A">
                    <a:lumMod val="45000"/>
                    <a:lumOff val="55000"/>
                  </a:srgbClr>
                </a:gs>
                <a:gs pos="100000">
                  <a:srgbClr val="7A7A7A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80770" tIns="68581" rIns="128016" bIns="68580" numCol="1" spcCol="1270" anchor="ctr" anchorCtr="0">
              <a:noAutofit/>
            </a:bodyPr>
            <a:lstStyle/>
            <a:p>
              <a:pPr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Каждый обучающийся, участвующий в тестировании, имеет право в любое время отказаться от тестирования, поставив об этом в известность члена Комиссии.</a:t>
              </a:r>
              <a:endPara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" y="4846526"/>
            <a:ext cx="936104" cy="975394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949280"/>
            <a:ext cx="89959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Шаблон Презентация Коми rc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3554</TotalTime>
  <Words>1287</Words>
  <Application>Microsoft Office PowerPoint</Application>
  <PresentationFormat>Экран (4:3)</PresentationFormat>
  <Paragraphs>219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Исполнительная</vt:lpstr>
      <vt:lpstr>2_Шаблон Презентация Коми rc2</vt:lpstr>
      <vt:lpstr>1_Исполнительная</vt:lpstr>
      <vt:lpstr>3_Исполнительная</vt:lpstr>
      <vt:lpstr>4_Исполнительная</vt:lpstr>
      <vt:lpstr>6_Исполнительная</vt:lpstr>
      <vt:lpstr>9_Исполнительная</vt:lpstr>
      <vt:lpstr>5_Исполнительная</vt:lpstr>
      <vt:lpstr>2_Исполнительная</vt:lpstr>
      <vt:lpstr>    </vt:lpstr>
      <vt:lpstr> Нормативно - правовое основание проведения тестирования  </vt:lpstr>
      <vt:lpstr>Презентация PowerPoint</vt:lpstr>
      <vt:lpstr>Презентация PowerPoint</vt:lpstr>
      <vt:lpstr>Презентация PowerPoint</vt:lpstr>
      <vt:lpstr>Единая методика социально-психологического тестирования как единый измерительный инструмент  </vt:lpstr>
      <vt:lpstr>Презентация PowerPoint</vt:lpstr>
      <vt:lpstr> Методика представлена в трех формах: </vt:lpstr>
      <vt:lpstr>Порядок проведения тестирования</vt:lpstr>
      <vt:lpstr>Участники тестирования   </vt:lpstr>
      <vt:lpstr>Не приняли участие в тестировании: </vt:lpstr>
      <vt:lpstr>Презентация PowerPoint</vt:lpstr>
      <vt:lpstr>Презентация PowerPoint</vt:lpstr>
      <vt:lpstr>Результаты тестирования</vt:lpstr>
      <vt:lpstr>Презентация PowerPoint</vt:lpstr>
      <vt:lpstr>Перечень муниципальных общеобразовательных организаций, подлежащих участию в профилактических медицинских осмотрах  (по итогам СПТ 2019-2020 учебного года)</vt:lpstr>
      <vt:lpstr>В результате  анализа статических данных выявлено, что в 2019-2020 учебном году:</vt:lpstr>
      <vt:lpstr>Проблемы, возникающие при проведении СПТ</vt:lpstr>
      <vt:lpstr>По результатам тестирования</vt:lpstr>
      <vt:lpstr>В планы профилактической деятельности внесен перечень мероприятий, направленных на: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Программы, способствующие развитию детей и молодежи во внеурочное время (дополнительные общеобразовательные программы, программы внеурочной деятельности детей, программы факультативов, программы предпрофиль- ной подготовки, программы элективных курсов).  Номинация 2.4. «Дополнительные общеобразовательные программы» (для детей (мо- лодежи) 14-17 лет). </dc:title>
  <dc:creator>User</dc:creator>
  <cp:lastModifiedBy>User</cp:lastModifiedBy>
  <cp:revision>280</cp:revision>
  <cp:lastPrinted>2017-03-15T09:34:31Z</cp:lastPrinted>
  <dcterms:created xsi:type="dcterms:W3CDTF">2015-12-23T10:27:48Z</dcterms:created>
  <dcterms:modified xsi:type="dcterms:W3CDTF">2020-10-19T12:15:56Z</dcterms:modified>
</cp:coreProperties>
</file>