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56" r:id="rId4"/>
    <p:sldId id="260" r:id="rId5"/>
    <p:sldId id="257" r:id="rId6"/>
    <p:sldId id="259" r:id="rId7"/>
    <p:sldId id="266" r:id="rId8"/>
    <p:sldId id="262" r:id="rId9"/>
    <p:sldId id="263" r:id="rId10"/>
    <p:sldId id="264" r:id="rId11"/>
    <p:sldId id="25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t="13438" r="84323" b="68569"/>
          <a:stretch/>
        </p:blipFill>
        <p:spPr bwMode="auto">
          <a:xfrm>
            <a:off x="3131840" y="332656"/>
            <a:ext cx="230878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6905" y="3110432"/>
            <a:ext cx="6938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 будет организована работа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по переводу школ с низкими результатами в эффективный режим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функционирования в 2022 г.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9" t="25625" r="12153" b="10484"/>
          <a:stretch/>
        </p:blipFill>
        <p:spPr bwMode="auto">
          <a:xfrm>
            <a:off x="0" y="188640"/>
            <a:ext cx="8477001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4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Дорожная карта – это планы работы по рисковым профилям</a:t>
            </a:r>
          </a:p>
          <a:p>
            <a:endParaRPr lang="ru-RU" sz="2400" dirty="0"/>
          </a:p>
          <a:p>
            <a:r>
              <a:rPr lang="ru-RU" sz="2400" dirty="0" smtClean="0"/>
              <a:t>Рисковый профиль:</a:t>
            </a:r>
          </a:p>
          <a:p>
            <a:r>
              <a:rPr lang="ru-RU" sz="2400" dirty="0" smtClean="0"/>
              <a:t>Идеи работы по решению проблем:</a:t>
            </a:r>
          </a:p>
          <a:p>
            <a:r>
              <a:rPr lang="ru-RU" sz="2400" dirty="0" smtClean="0"/>
              <a:t>Цели: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! Не забыть! </a:t>
            </a:r>
          </a:p>
          <a:p>
            <a:r>
              <a:rPr lang="ru-RU" sz="2400" dirty="0" smtClean="0"/>
              <a:t>Способ </a:t>
            </a:r>
            <a:r>
              <a:rPr lang="ru-RU" sz="2400" dirty="0"/>
              <a:t>сбора данных для </a:t>
            </a:r>
            <a:r>
              <a:rPr lang="ru-RU" sz="2400" dirty="0" err="1"/>
              <a:t>расчета</a:t>
            </a:r>
            <a:r>
              <a:rPr lang="ru-RU" sz="2400" dirty="0"/>
              <a:t> выбранных </a:t>
            </a:r>
            <a:r>
              <a:rPr lang="ru-RU" sz="2400" dirty="0" smtClean="0"/>
              <a:t>показателей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102885"/>
              </p:ext>
            </p:extLst>
          </p:nvPr>
        </p:nvGraphicFramePr>
        <p:xfrm>
          <a:off x="863588" y="3212976"/>
          <a:ext cx="7272807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872"/>
                <a:gridCol w="1072731"/>
                <a:gridCol w="1420980"/>
                <a:gridCol w="1429531"/>
                <a:gridCol w="753244"/>
                <a:gridCol w="1377449"/>
              </a:tblGrid>
              <a:tr h="44266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Исходное значение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Планируемое значение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Мероприятия достижения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463" indent="-349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Ответственные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7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55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000" y="409543"/>
            <a:ext cx="7586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Управление переходом школ в эффективный режим функционирования </a:t>
            </a:r>
          </a:p>
          <a:p>
            <a:pPr algn="ctr"/>
            <a:r>
              <a:rPr lang="ru-RU" b="1" dirty="0" smtClean="0"/>
              <a:t>на муниципальном уровне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3610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Проектно-аналитические сессии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158550"/>
              </p:ext>
            </p:extLst>
          </p:nvPr>
        </p:nvGraphicFramePr>
        <p:xfrm>
          <a:off x="401844" y="2128440"/>
          <a:ext cx="8052278" cy="1781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7330"/>
                <a:gridCol w="5274948"/>
              </a:tblGrid>
              <a:tr h="386679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Дата проведения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Список участников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621433"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17 января 2022 г., с 15.00</a:t>
                      </a:r>
                    </a:p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МАОУ «СОШ № 25», МОУ «СОШ № 9», МАОУ «СОШ № 38», МОУ «СОШ № 27», МОУ «СОШ № 11»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773357"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18 января 2022 г., с 15.00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МАОУ «СОШ № 33», «МОУ «СОШ № 20», МОУ «СОШ № 15», МОУ «ООШ № 8»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589815" y="3909199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Следующая дата определяется решением первой сессии.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228110"/>
            <a:ext cx="593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Заслушивание на Муниципальном совете по развитию.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1235" y="4509120"/>
            <a:ext cx="7930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Работа муниципального координатора по помощи в реализации планов, проведении рабочих встреч с ответственными,  контролю за взаимодействием ШНОР и школы-куратора, подготовке проектно-аналитических сессий.</a:t>
            </a:r>
          </a:p>
          <a:p>
            <a:endParaRPr lang="ru-RU" dirty="0"/>
          </a:p>
          <a:p>
            <a:r>
              <a:rPr lang="ru-RU" dirty="0" smtClean="0"/>
              <a:t>4. Чек-лист по движению в проекте.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29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https://fioco.ru/Media/Default/Documents/500/Metodica_500.pdf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r="41084" b="36875"/>
          <a:stretch/>
        </p:blipFill>
        <p:spPr bwMode="auto">
          <a:xfrm>
            <a:off x="0" y="557972"/>
            <a:ext cx="7665720" cy="424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7708" r="25740" b="10417"/>
          <a:stretch/>
        </p:blipFill>
        <p:spPr bwMode="auto">
          <a:xfrm>
            <a:off x="4427984" y="3284984"/>
            <a:ext cx="4360484" cy="331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267744" y="4802386"/>
            <a:ext cx="1224136" cy="1002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59632" y="5805264"/>
            <a:ext cx="212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РЕСУРС для работы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60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466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АНАЛИЗ РИСКОВЫХ ФАКТОРОВ ОБРАЗОВАТЕЛЬНОЙ СРЕДЫ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83777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ФИОКО на </a:t>
            </a:r>
            <a:r>
              <a:rPr lang="ru-RU" sz="1600" b="1" dirty="0">
                <a:solidFill>
                  <a:srgbClr val="C00000"/>
                </a:solidFill>
              </a:rPr>
              <a:t>основе анализа результатов </a:t>
            </a:r>
            <a:r>
              <a:rPr lang="ru-RU" sz="1600" b="1" dirty="0" smtClean="0">
                <a:solidFill>
                  <a:srgbClr val="C00000"/>
                </a:solidFill>
              </a:rPr>
              <a:t> исследований </a:t>
            </a:r>
            <a:r>
              <a:rPr lang="ru-RU" sz="1600" b="1" dirty="0">
                <a:solidFill>
                  <a:srgbClr val="C00000"/>
                </a:solidFill>
              </a:rPr>
              <a:t>последних лет </a:t>
            </a:r>
            <a:r>
              <a:rPr lang="ru-RU" sz="1600" b="1" dirty="0" smtClean="0">
                <a:solidFill>
                  <a:srgbClr val="C00000"/>
                </a:solidFill>
              </a:rPr>
              <a:t>выделили актуальные </a:t>
            </a:r>
            <a:r>
              <a:rPr lang="ru-RU" sz="1600" b="1" dirty="0">
                <a:solidFill>
                  <a:srgbClr val="C00000"/>
                </a:solidFill>
              </a:rPr>
              <a:t>факторы риска, которые показывают устойчивую связь с низкими образовательными результатами обучающихся.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400" dirty="0" smtClean="0"/>
              <a:t>Среди </a:t>
            </a:r>
            <a:r>
              <a:rPr lang="ru-RU" sz="1400" dirty="0"/>
              <a:t>них можно выделить следующие группы факторов: </a:t>
            </a:r>
            <a:endParaRPr lang="ru-RU" sz="1400" dirty="0" smtClean="0"/>
          </a:p>
          <a:p>
            <a:r>
              <a:rPr lang="ru-RU" sz="1400" b="1" dirty="0" smtClean="0">
                <a:solidFill>
                  <a:srgbClr val="C00000"/>
                </a:solidFill>
              </a:rPr>
              <a:t>проблемы </a:t>
            </a:r>
            <a:r>
              <a:rPr lang="ru-RU" sz="1400" b="1" dirty="0">
                <a:solidFill>
                  <a:srgbClr val="C00000"/>
                </a:solidFill>
              </a:rPr>
              <a:t>с обеспеченностью ресурсами и кадрами, в том числе</a:t>
            </a:r>
            <a:r>
              <a:rPr lang="ru-RU" sz="1400" b="1" dirty="0"/>
              <a:t>: </a:t>
            </a:r>
            <a:endParaRPr lang="ru-RU" sz="1400" b="1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низкий </a:t>
            </a:r>
            <a:r>
              <a:rPr lang="ru-RU" sz="1400" dirty="0"/>
              <a:t>уровень оснащения школы;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дефицит </a:t>
            </a:r>
            <a:r>
              <a:rPr lang="ru-RU" sz="1400" dirty="0"/>
              <a:t>педагогических кадров;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недостаточная </a:t>
            </a:r>
            <a:r>
              <a:rPr lang="ru-RU" sz="1400" dirty="0"/>
              <a:t>предметная, методическая или психолого-педагогическая компетентность педагогических работников; </a:t>
            </a:r>
            <a:endParaRPr lang="ru-RU" sz="1400" dirty="0" smtClean="0"/>
          </a:p>
          <a:p>
            <a:r>
              <a:rPr lang="ru-RU" sz="1400" b="1" dirty="0" smtClean="0"/>
              <a:t> </a:t>
            </a:r>
            <a:r>
              <a:rPr lang="ru-RU" sz="1400" b="1" dirty="0">
                <a:solidFill>
                  <a:srgbClr val="C00000"/>
                </a:solidFill>
              </a:rPr>
              <a:t>низкая эффективность управления в школе, в том числе: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низкая </a:t>
            </a:r>
            <a:r>
              <a:rPr lang="ru-RU" sz="1400" dirty="0"/>
              <a:t>мотивация руководства образовательной организации на улучшение образовательных результатов обучающихся;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отсутствие </a:t>
            </a:r>
            <a:r>
              <a:rPr lang="ru-RU" sz="1400" dirty="0"/>
              <a:t>или недостаточная эффективность системы объективной оценки результатов обучения;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недостаточно </a:t>
            </a:r>
            <a:r>
              <a:rPr lang="ru-RU" sz="1400" dirty="0"/>
              <a:t>развитое профессиональное взаимодействие в педагогическом коллективе;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низкая </a:t>
            </a:r>
            <a:r>
              <a:rPr lang="ru-RU" sz="1400" dirty="0"/>
              <a:t>эффективность работы с обучающимися, имеющими трудности в обучении;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низкое </a:t>
            </a:r>
            <a:r>
              <a:rPr lang="ru-RU" sz="1400" dirty="0"/>
              <a:t>качество адаптации и инклюзии в образовательную среду обучающихся с ограниченными возможностями здоровья (ОВЗ);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низкое </a:t>
            </a:r>
            <a:r>
              <a:rPr lang="ru-RU" sz="1400" dirty="0"/>
              <a:t>качество адаптации мигрантов, преодоления языковых и культурных барьеров; o низкое качество </a:t>
            </a:r>
            <a:r>
              <a:rPr lang="ru-RU" sz="1400" dirty="0" err="1"/>
              <a:t>профориентационной</a:t>
            </a:r>
            <a:r>
              <a:rPr lang="ru-RU" sz="1400" dirty="0"/>
              <a:t> работы</a:t>
            </a:r>
            <a:r>
              <a:rPr lang="ru-RU" sz="1400" dirty="0" smtClean="0"/>
              <a:t>;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проблемы </a:t>
            </a:r>
            <a:r>
              <a:rPr lang="ru-RU" sz="1400" b="1" dirty="0">
                <a:solidFill>
                  <a:srgbClr val="C00000"/>
                </a:solidFill>
              </a:rPr>
              <a:t>обеспечения благоприятного «школьного уклада», в том числе: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неблагоприятный </a:t>
            </a:r>
            <a:r>
              <a:rPr lang="ru-RU" sz="1400" dirty="0"/>
              <a:t>психологический климат в школе;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низкая </a:t>
            </a:r>
            <a:r>
              <a:rPr lang="ru-RU" sz="1400" dirty="0"/>
              <a:t>вовлеченность учителей в образовательный процесс;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низкая </a:t>
            </a:r>
            <a:r>
              <a:rPr lang="ru-RU" sz="1400" dirty="0"/>
              <a:t>учебная мотивация школьников;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низкий </a:t>
            </a:r>
            <a:r>
              <a:rPr lang="ru-RU" sz="1400" dirty="0"/>
              <a:t>уровень дисциплины в классе;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проблемы </a:t>
            </a:r>
            <a:r>
              <a:rPr lang="ru-RU" sz="1400" dirty="0"/>
              <a:t>с вовлеченностью </a:t>
            </a:r>
            <a:r>
              <a:rPr lang="ru-RU" sz="1400" dirty="0" smtClean="0"/>
              <a:t>родителей</a:t>
            </a:r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Вам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необходимо определить  риски, в отношении </a:t>
            </a:r>
            <a:r>
              <a:rPr lang="ru-RU" sz="1400" b="1" dirty="0">
                <a:solidFill>
                  <a:srgbClr val="0070C0"/>
                </a:solidFill>
              </a:rPr>
              <a:t>которых будут применяться меры. </a:t>
            </a:r>
          </a:p>
          <a:p>
            <a:pPr marL="285750" indent="-285750">
              <a:buFontTx/>
              <a:buChar char="-"/>
            </a:pP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4" t="17291" r="24217" b="11895"/>
          <a:stretch/>
        </p:blipFill>
        <p:spPr bwMode="auto">
          <a:xfrm>
            <a:off x="611560" y="75563"/>
            <a:ext cx="8280920" cy="678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9363666">
            <a:off x="208509" y="3576156"/>
            <a:ext cx="3407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Эту информацию вы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найдете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Методических рекомендациях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724089"/>
              </p:ext>
            </p:extLst>
          </p:nvPr>
        </p:nvGraphicFramePr>
        <p:xfrm>
          <a:off x="323528" y="1484784"/>
          <a:ext cx="8545261" cy="4881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1635"/>
                <a:gridCol w="2396813"/>
                <a:gridCol w="2396813"/>
              </a:tblGrid>
              <a:tr h="380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Факторы риска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Значимость фактора риска (низкая, средняя, высокая)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Обоснование значимости фактора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</a:tr>
              <a:tr h="190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 Низкий уровень оснащения школы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</a:tr>
              <a:tr h="248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 Дефицит педагогических кадров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</a:tr>
              <a:tr h="380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 Недостаточная предметная и методическая компетентность педагогических работников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</a:tr>
              <a:tr h="190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 Высокая доля обучающихся с ОВЗ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</a:tr>
              <a:tr h="380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5. Низкое качество преодоления языковых и культурных барьеров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</a:tr>
              <a:tr h="190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6. Низкая учебная мотивация обучающихся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</a:tr>
              <a:tr h="190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7. Пониженный уровень школьного благополучия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</a:tr>
              <a:tr h="190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8. Низкий уровень дисциплины в классе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</a:tr>
              <a:tr h="380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 Высокая доля обучающихся с рисками учебной неуспешности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</a:tr>
              <a:tr h="190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10. Низкий уровень вовлеченности родителей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61" marR="61161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rot="1902988">
            <a:off x="4424667" y="3263701"/>
            <a:ext cx="3821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Обосновываете только факторы риска  высокой значимости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48680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1. Сама школа.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05659" y="182338"/>
            <a:ext cx="507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2. Школа-куратор при посещении и знакомстве 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49297" y="729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/>
              <a:t>ТАБЛИЦА КУРАТОРА ДЛЯ РАБОТЫ С РИСКОВЫМ ПРОФИЛЕМ ШКОЛЫ</a:t>
            </a:r>
          </a:p>
        </p:txBody>
      </p:sp>
    </p:spTree>
    <p:extLst>
      <p:ext uri="{BB962C8B-B14F-4D97-AF65-F5344CB8AC3E}">
        <p14:creationId xmlns:p14="http://schemas.microsoft.com/office/powerpoint/2010/main" val="123955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Роль школы-куратора для </a:t>
            </a:r>
            <a:r>
              <a:rPr lang="ru-RU" sz="2400" b="1" dirty="0"/>
              <a:t>сопровождения </a:t>
            </a:r>
            <a:r>
              <a:rPr lang="ru-RU" sz="2400" b="1" dirty="0" smtClean="0"/>
              <a:t>ШНОР</a:t>
            </a:r>
          </a:p>
          <a:p>
            <a:endParaRPr lang="ru-RU" dirty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Мировой </a:t>
            </a:r>
            <a:r>
              <a:rPr lang="ru-RU" b="1" dirty="0">
                <a:solidFill>
                  <a:srgbClr val="C00000"/>
                </a:solidFill>
              </a:rPr>
              <a:t>и российский опыт показывает, что </a:t>
            </a:r>
            <a:r>
              <a:rPr lang="ru-RU" b="1" dirty="0">
                <a:solidFill>
                  <a:srgbClr val="7030A0"/>
                </a:solidFill>
              </a:rPr>
              <a:t>привлечение опытных </a:t>
            </a:r>
            <a:r>
              <a:rPr lang="ru-RU" b="1" dirty="0" smtClean="0">
                <a:solidFill>
                  <a:srgbClr val="7030A0"/>
                </a:solidFill>
              </a:rPr>
              <a:t>специалистов управленцев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для оказания помощи школам, имеющим низкие образовательные результаты или работающим в зоне повышенного риска снижения результатов обучения, является одной из </a:t>
            </a:r>
            <a:r>
              <a:rPr lang="ru-RU" b="1" dirty="0">
                <a:solidFill>
                  <a:srgbClr val="7030A0"/>
                </a:solidFill>
              </a:rPr>
              <a:t>самых эффективных мер помощи. 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Важно </a:t>
            </a:r>
            <a:r>
              <a:rPr lang="ru-RU" b="1" dirty="0">
                <a:solidFill>
                  <a:srgbClr val="7030A0"/>
                </a:solidFill>
              </a:rPr>
              <a:t>подчеркнуть, что к кураторству, как правило, привлекаются именно действующие руководители школ или специалисты, имеющие недавний успешный опыт </a:t>
            </a:r>
            <a:r>
              <a:rPr lang="ru-RU" b="1" dirty="0" smtClean="0">
                <a:solidFill>
                  <a:srgbClr val="7030A0"/>
                </a:solidFill>
              </a:rPr>
              <a:t>работы.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18570"/>
            <a:ext cx="87129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Общий алгоритм и задачи работы куратора </a:t>
            </a:r>
            <a:endParaRPr lang="ru-RU" sz="1600" b="1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Анализ  рисков учебной </a:t>
            </a:r>
            <a:r>
              <a:rPr lang="ru-RU" sz="1600" dirty="0" err="1" smtClean="0"/>
              <a:t>неуспешности</a:t>
            </a:r>
            <a:r>
              <a:rPr lang="ru-RU" sz="1600" dirty="0" smtClean="0"/>
              <a:t> в своей школе. Выявление своих сильных сторон.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Посещение </a:t>
            </a:r>
            <a:r>
              <a:rPr lang="ru-RU" sz="1600" dirty="0"/>
              <a:t>школы, беседы с руководством и педагогическим коллективом. </a:t>
            </a:r>
            <a:endParaRPr lang="ru-RU" sz="1600" dirty="0" smtClean="0"/>
          </a:p>
          <a:p>
            <a:r>
              <a:rPr lang="ru-RU" sz="1600" dirty="0" smtClean="0"/>
              <a:t>Периодичность </a:t>
            </a:r>
            <a:r>
              <a:rPr lang="ru-RU" sz="1600" dirty="0"/>
              <a:t>посещений: </a:t>
            </a:r>
            <a:r>
              <a:rPr lang="ru-RU" sz="1600" dirty="0" smtClean="0"/>
              <a:t>на </a:t>
            </a:r>
            <a:r>
              <a:rPr lang="ru-RU" sz="1600" dirty="0"/>
              <a:t>стадии формирования дорожной карты – не реже 1 раза в </a:t>
            </a:r>
            <a:r>
              <a:rPr lang="ru-RU" sz="1600" dirty="0" smtClean="0"/>
              <a:t>неделю; на </a:t>
            </a:r>
            <a:r>
              <a:rPr lang="ru-RU" sz="1600" dirty="0"/>
              <a:t>стадии реализации программы – не реже 1 раза в 3–4 недели. </a:t>
            </a:r>
            <a:endParaRPr lang="ru-RU" sz="1600" dirty="0" smtClean="0"/>
          </a:p>
          <a:p>
            <a:r>
              <a:rPr lang="ru-RU" sz="1600" dirty="0" smtClean="0"/>
              <a:t>4</a:t>
            </a:r>
            <a:r>
              <a:rPr lang="ru-RU" sz="1600" dirty="0"/>
              <a:t>. </a:t>
            </a:r>
            <a:r>
              <a:rPr lang="ru-RU" sz="1600" dirty="0" smtClean="0"/>
              <a:t>Согласование рисковых профилей ШНОР.</a:t>
            </a:r>
          </a:p>
          <a:p>
            <a:r>
              <a:rPr lang="ru-RU" sz="1600" dirty="0" smtClean="0"/>
              <a:t>5. Консультирование </a:t>
            </a:r>
            <a:r>
              <a:rPr lang="ru-RU" sz="1600" dirty="0"/>
              <a:t>руководства школы при формировании дорожной карты. </a:t>
            </a:r>
            <a:endParaRPr lang="ru-RU" sz="1600" dirty="0" smtClean="0"/>
          </a:p>
          <a:p>
            <a:r>
              <a:rPr lang="ru-RU" sz="1600" dirty="0" smtClean="0"/>
              <a:t>6. </a:t>
            </a:r>
            <a:r>
              <a:rPr lang="ru-RU" sz="1600" dirty="0"/>
              <a:t>Консультирование руководства школы при реализации мероприятий в рамках дорожной </a:t>
            </a:r>
            <a:r>
              <a:rPr lang="ru-RU" sz="1600" dirty="0" smtClean="0"/>
              <a:t>карты, организации помощи ШНОР силами специалистов школы-куратора. </a:t>
            </a:r>
          </a:p>
          <a:p>
            <a:r>
              <a:rPr lang="ru-RU" sz="1600" dirty="0" smtClean="0"/>
              <a:t>7. Оценка </a:t>
            </a:r>
            <a:r>
              <a:rPr lang="ru-RU" sz="1600" dirty="0"/>
              <a:t>качества и результативности предпринимаемых мер на основании экспертизы документов и рабочих материалов </a:t>
            </a:r>
            <a:r>
              <a:rPr lang="ru-RU" sz="1600" dirty="0" smtClean="0"/>
              <a:t>ШНОР, </a:t>
            </a:r>
            <a:r>
              <a:rPr lang="ru-RU" sz="1600" dirty="0"/>
              <a:t>размещаемых школой </a:t>
            </a:r>
            <a:r>
              <a:rPr lang="ru-RU" sz="1600" dirty="0" smtClean="0"/>
              <a:t>на сайте. </a:t>
            </a:r>
          </a:p>
          <a:p>
            <a:r>
              <a:rPr lang="ru-RU" sz="1600" dirty="0" smtClean="0"/>
              <a:t>7</a:t>
            </a:r>
            <a:r>
              <a:rPr lang="ru-RU" sz="1600" dirty="0"/>
              <a:t>. Оценка качества и результативности предпринимаемых мер на основании экспертной оценки, сделанной в ходе посещения школы. </a:t>
            </a:r>
          </a:p>
        </p:txBody>
      </p:sp>
    </p:spTree>
    <p:extLst>
      <p:ext uri="{BB962C8B-B14F-4D97-AF65-F5344CB8AC3E}">
        <p14:creationId xmlns:p14="http://schemas.microsoft.com/office/powerpoint/2010/main" val="123955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78529"/>
              </p:ext>
            </p:extLst>
          </p:nvPr>
        </p:nvGraphicFramePr>
        <p:xfrm>
          <a:off x="827584" y="764704"/>
          <a:ext cx="7776864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4498"/>
                <a:gridCol w="3652366"/>
              </a:tblGrid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 dirty="0">
                          <a:effectLst/>
                        </a:rPr>
                        <a:t>Школа-куратор</a:t>
                      </a:r>
                      <a:endParaRPr lang="ru-RU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>
                          <a:effectLst/>
                        </a:rPr>
                        <a:t>Курируемая школа</a:t>
                      </a:r>
                      <a:endParaRPr lang="ru-RU" sz="24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>
                          <a:effectLst/>
                        </a:rPr>
                        <a:t>МАОУ «Лицей №1»</a:t>
                      </a:r>
                      <a:endParaRPr lang="ru-RU" sz="24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>
                          <a:effectLst/>
                        </a:rPr>
                        <a:t>МОУ «СОШ № 27»</a:t>
                      </a:r>
                      <a:endParaRPr lang="ru-RU" sz="24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МАОУ «СОШ № 22»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МОУ «СОШ № 11»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МАОУ «Гимназия №1»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МОУ «ООШ № 8»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 dirty="0">
                          <a:effectLst/>
                        </a:rPr>
                        <a:t>МАОУ «Лицей народной дипломатии»</a:t>
                      </a:r>
                      <a:endParaRPr lang="ru-RU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>
                          <a:effectLst/>
                        </a:rPr>
                        <a:t>МАОУ «СОШ № 25»</a:t>
                      </a:r>
                      <a:endParaRPr lang="ru-RU" sz="24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МАОУ «Технологический лицей»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МАОУ «СОШ № 38»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>
                          <a:effectLst/>
                        </a:rPr>
                        <a:t>МАОУ «СОШ № 24»</a:t>
                      </a:r>
                      <a:endParaRPr lang="ru-RU" sz="24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>
                          <a:effectLst/>
                        </a:rPr>
                        <a:t>МАОУ «СОШ № 33»</a:t>
                      </a:r>
                      <a:endParaRPr lang="ru-RU" sz="24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>
                          <a:effectLst/>
                        </a:rPr>
                        <a:t>МАОУ «СОШ № 1»</a:t>
                      </a:r>
                      <a:endParaRPr lang="ru-RU" sz="24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>
                          <a:effectLst/>
                        </a:rPr>
                        <a:t>«МОУ «СОШ № 20»</a:t>
                      </a:r>
                      <a:endParaRPr lang="ru-RU" sz="24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>
                          <a:effectLst/>
                        </a:rPr>
                        <a:t>МАОУ «СОШ № 35»</a:t>
                      </a:r>
                      <a:endParaRPr lang="ru-RU" sz="24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 dirty="0">
                          <a:effectLst/>
                        </a:rPr>
                        <a:t>МОУ «СОШ № 15», </a:t>
                      </a:r>
                    </a:p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2400" dirty="0">
                          <a:effectLst/>
                        </a:rPr>
                        <a:t>МОУ «СОШ №9»</a:t>
                      </a:r>
                      <a:endParaRPr lang="ru-RU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5388932"/>
            <a:ext cx="8816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Куратор – это конкретное лицо: заместитель директора, назначенный ответственным</a:t>
            </a:r>
          </a:p>
          <a:p>
            <a:r>
              <a:rPr lang="ru-RU" b="1" dirty="0" smtClean="0"/>
              <a:t>за работу школы в качестве куратора ШНОР.</a:t>
            </a:r>
          </a:p>
          <a:p>
            <a:endParaRPr lang="ru-RU" b="1" dirty="0"/>
          </a:p>
          <a:p>
            <a:r>
              <a:rPr lang="ru-RU" b="1" dirty="0" smtClean="0"/>
              <a:t>Данные о кураторах нужны уже сегодня!!!!!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372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6" t="23298" r="10060" b="13158"/>
          <a:stretch/>
        </p:blipFill>
        <p:spPr bwMode="auto">
          <a:xfrm>
            <a:off x="395537" y="404664"/>
            <a:ext cx="3960439" cy="244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5545" r="24723" b="14214"/>
          <a:stretch/>
        </p:blipFill>
        <p:spPr bwMode="auto">
          <a:xfrm>
            <a:off x="3351555" y="332656"/>
            <a:ext cx="5792445" cy="366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2417" y="3514905"/>
            <a:ext cx="4554712" cy="315345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28958" r="24217" b="10484"/>
          <a:stretch/>
        </p:blipFill>
        <p:spPr bwMode="auto">
          <a:xfrm>
            <a:off x="5292080" y="4133663"/>
            <a:ext cx="3671110" cy="253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02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28958" r="24217" b="10484"/>
          <a:stretch/>
        </p:blipFill>
        <p:spPr bwMode="auto">
          <a:xfrm>
            <a:off x="467544" y="188640"/>
            <a:ext cx="4968552" cy="34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22077" r="25402" b="19456"/>
          <a:stretch/>
        </p:blipFill>
        <p:spPr bwMode="auto">
          <a:xfrm>
            <a:off x="683568" y="3008787"/>
            <a:ext cx="6552728" cy="316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 rot="7512999">
            <a:off x="4453185" y="2597080"/>
            <a:ext cx="314730" cy="823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5703" r="15881"/>
          <a:stretch/>
        </p:blipFill>
        <p:spPr bwMode="auto">
          <a:xfrm>
            <a:off x="4860032" y="40947"/>
            <a:ext cx="4153110" cy="278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22733" r="27330" b="23084"/>
          <a:stretch/>
        </p:blipFill>
        <p:spPr bwMode="auto">
          <a:xfrm>
            <a:off x="4834063" y="4941168"/>
            <a:ext cx="3707904" cy="170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135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861</Words>
  <Application>Microsoft Office PowerPoint</Application>
  <PresentationFormat>Экран (4:3)</PresentationFormat>
  <Paragraphs>145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CRO-1</dc:creator>
  <cp:lastModifiedBy>CRO-1</cp:lastModifiedBy>
  <cp:revision>12</cp:revision>
  <dcterms:created xsi:type="dcterms:W3CDTF">2022-01-11T19:40:31Z</dcterms:created>
  <dcterms:modified xsi:type="dcterms:W3CDTF">2022-04-28T11:04:42Z</dcterms:modified>
</cp:coreProperties>
</file>