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drawings/drawing2.xml" ContentType="application/vnd.openxmlformats-officedocument.drawingml.chartshapes+xml"/>
  <Override PartName="/ppt/notesSlides/notesSlide7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10" r:id="rId1"/>
  </p:sldMasterIdLst>
  <p:notesMasterIdLst>
    <p:notesMasterId r:id="rId27"/>
  </p:notesMasterIdLst>
  <p:sldIdLst>
    <p:sldId id="405" r:id="rId2"/>
    <p:sldId id="473" r:id="rId3"/>
    <p:sldId id="477" r:id="rId4"/>
    <p:sldId id="484" r:id="rId5"/>
    <p:sldId id="478" r:id="rId6"/>
    <p:sldId id="454" r:id="rId7"/>
    <p:sldId id="480" r:id="rId8"/>
    <p:sldId id="481" r:id="rId9"/>
    <p:sldId id="482" r:id="rId10"/>
    <p:sldId id="483" r:id="rId11"/>
    <p:sldId id="485" r:id="rId12"/>
    <p:sldId id="486" r:id="rId13"/>
    <p:sldId id="475" r:id="rId14"/>
    <p:sldId id="487" r:id="rId15"/>
    <p:sldId id="488" r:id="rId16"/>
    <p:sldId id="489" r:id="rId17"/>
    <p:sldId id="476" r:id="rId18"/>
    <p:sldId id="474" r:id="rId19"/>
    <p:sldId id="448" r:id="rId20"/>
    <p:sldId id="490" r:id="rId21"/>
    <p:sldId id="469" r:id="rId22"/>
    <p:sldId id="465" r:id="rId23"/>
    <p:sldId id="471" r:id="rId24"/>
    <p:sldId id="468" r:id="rId25"/>
    <p:sldId id="414" r:id="rId26"/>
  </p:sldIdLst>
  <p:sldSz cx="9144000" cy="5143500" type="screen16x9"/>
  <p:notesSz cx="6858000" cy="99472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4464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6C246"/>
    <a:srgbClr val="0070C0"/>
    <a:srgbClr val="FF7979"/>
    <a:srgbClr val="FF0066"/>
    <a:srgbClr val="A50021"/>
    <a:srgbClr val="FF7C80"/>
    <a:srgbClr val="000000"/>
    <a:srgbClr val="C3CDEF"/>
    <a:srgbClr val="B3FFB3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3EB150-FCAC-452C-A721-0E11AA1AE5BE}">
  <a:tblStyle styleId="{903EB150-FCAC-452C-A721-0E11AA1AE5B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625" autoAdjust="0"/>
    <p:restoredTop sz="94591" autoAdjust="0"/>
  </p:normalViewPr>
  <p:slideViewPr>
    <p:cSldViewPr snapToGrid="0">
      <p:cViewPr varScale="1">
        <p:scale>
          <a:sx n="96" d="100"/>
          <a:sy n="96" d="100"/>
        </p:scale>
        <p:origin x="246" y="84"/>
      </p:cViewPr>
      <p:guideLst>
        <p:guide pos="4464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3954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1.xlsx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chartUserShapes" Target="../drawings/drawing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____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____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88547155352919E-2"/>
          <c:y val="8.0406427811036754E-2"/>
          <c:w val="0.84962301505063598"/>
          <c:h val="0.77311316820163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1710216909751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5C-4E1E-B6E8-94AF1BFBE3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856</c:v>
                </c:pt>
                <c:pt idx="1">
                  <c:v>61</c:v>
                </c:pt>
                <c:pt idx="2">
                  <c:v>1122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3-4984-B389-BF7D84F7BF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825</c:v>
                </c:pt>
                <c:pt idx="1">
                  <c:v>59</c:v>
                </c:pt>
                <c:pt idx="2">
                  <c:v>1051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3-4984-B389-BF7D84F7B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7"/>
        <c:axId val="434876888"/>
        <c:axId val="434878456"/>
      </c:barChart>
      <c:catAx>
        <c:axId val="434876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878456"/>
        <c:crosses val="autoZero"/>
        <c:auto val="1"/>
        <c:lblAlgn val="ctr"/>
        <c:lblOffset val="100"/>
        <c:noMultiLvlLbl val="0"/>
      </c:catAx>
      <c:valAx>
        <c:axId val="43487845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4876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algn="just">
        <a:defRPr/>
      </a:pPr>
      <a:endParaRPr lang="ru-RU"/>
    </a:p>
  </c:txPr>
  <c:externalData r:id="rId3">
    <c:autoUpdate val="0"/>
  </c:externalData>
  <c:userShapes r:id="rId4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75661896214247"/>
          <c:y val="1.8801410105757931E-2"/>
          <c:w val="0.66408337266646789"/>
          <c:h val="0.9623971797884841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Воркута</c:v>
                </c:pt>
                <c:pt idx="1">
                  <c:v>Инта</c:v>
                </c:pt>
                <c:pt idx="2">
                  <c:v>Корткеросский район</c:v>
                </c:pt>
                <c:pt idx="3">
                  <c:v>Печора</c:v>
                </c:pt>
                <c:pt idx="4">
                  <c:v>Сыктывкар</c:v>
                </c:pt>
                <c:pt idx="5">
                  <c:v>Сысольский район</c:v>
                </c:pt>
                <c:pt idx="6">
                  <c:v>Удорский район</c:v>
                </c:pt>
                <c:pt idx="7">
                  <c:v>Усинск</c:v>
                </c:pt>
                <c:pt idx="8">
                  <c:v>Усть-Куломский район</c:v>
                </c:pt>
                <c:pt idx="9">
                  <c:v>Усть-Цилемский район</c:v>
                </c:pt>
                <c:pt idx="10">
                  <c:v>Княжпогостский район</c:v>
                </c:pt>
                <c:pt idx="11">
                  <c:v>Сыктывдинский район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3</c:v>
                </c:pt>
                <c:pt idx="1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5-4FBB-AC05-D5DD937835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34303096"/>
        <c:axId val="434298392"/>
      </c:barChart>
      <c:catAx>
        <c:axId val="43430309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434298392"/>
        <c:crosses val="autoZero"/>
        <c:auto val="1"/>
        <c:lblAlgn val="ctr"/>
        <c:lblOffset val="100"/>
        <c:noMultiLvlLbl val="0"/>
      </c:catAx>
      <c:valAx>
        <c:axId val="43429839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430309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6529280473791201"/>
          <c:y val="2.6802142603678917E-2"/>
          <c:w val="0.49603840714222575"/>
          <c:h val="0.908893442622950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1710216909751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C8B-4E7E-A424-4A96E416FA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Лист1!$A$2:$A$9</c:f>
              <c:strCache>
                <c:ptCount val="8"/>
                <c:pt idx="0">
                  <c:v>Неподчинение сигналам пешеходного регулирования</c:v>
                </c:pt>
                <c:pt idx="1">
                  <c:v>Неожиданный выход из-за стоящего автомобиля</c:v>
                </c:pt>
                <c:pt idx="2">
                  <c:v>Переход через проезжую часть в неустановленном месте (при наличии в зоне видимости перекрёстка)</c:v>
                </c:pt>
                <c:pt idx="3">
                  <c:v>Несоответствие скорости конкретным условиям движения</c:v>
                </c:pt>
                <c:pt idx="4">
                  <c:v>Несоблюдение очередности проезда</c:v>
                </c:pt>
                <c:pt idx="5">
                  <c:v>Пересечение велосипедистом проезжей части по пешеходному переходу, не спешившись</c:v>
                </c:pt>
                <c:pt idx="6">
                  <c:v>Нарушение правил расположения ТС на проезжей части</c:v>
                </c:pt>
                <c:pt idx="7">
                  <c:v>Переход через проезжую часть вне пешеходного перехода в зоне его видимости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</c:v>
                </c:pt>
                <c:pt idx="1">
                  <c:v>10</c:v>
                </c:pt>
                <c:pt idx="2">
                  <c:v>11</c:v>
                </c:pt>
                <c:pt idx="3">
                  <c:v>15</c:v>
                </c:pt>
                <c:pt idx="4">
                  <c:v>18</c:v>
                </c:pt>
                <c:pt idx="5">
                  <c:v>22</c:v>
                </c:pt>
                <c:pt idx="6">
                  <c:v>38</c:v>
                </c:pt>
                <c:pt idx="7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3-4984-B389-BF7D84F7B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60"/>
        <c:axId val="434306232"/>
        <c:axId val="434300352"/>
      </c:barChart>
      <c:catAx>
        <c:axId val="4343062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300352"/>
        <c:crosses val="autoZero"/>
        <c:auto val="1"/>
        <c:lblAlgn val="ctr"/>
        <c:lblOffset val="100"/>
        <c:noMultiLvlLbl val="0"/>
      </c:catAx>
      <c:valAx>
        <c:axId val="434300352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43062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algn="just">
        <a:defRPr/>
      </a:pPr>
      <a:endParaRPr lang="ru-RU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88547155352919E-2"/>
          <c:y val="8.0406427811036754E-2"/>
          <c:w val="0.84962301505063598"/>
          <c:h val="0.77311316820163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1710216909751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5C-4E1E-B6E8-94AF1BFBE3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207</c:v>
                </c:pt>
                <c:pt idx="1">
                  <c:v>21</c:v>
                </c:pt>
                <c:pt idx="2">
                  <c:v>272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3-4984-B389-BF7D84F7BF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218</c:v>
                </c:pt>
                <c:pt idx="1">
                  <c:v>18</c:v>
                </c:pt>
                <c:pt idx="2">
                  <c:v>313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3-4984-B389-BF7D84F7B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7"/>
        <c:axId val="434304664"/>
        <c:axId val="434295648"/>
      </c:barChart>
      <c:catAx>
        <c:axId val="434304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295648"/>
        <c:crosses val="autoZero"/>
        <c:auto val="1"/>
        <c:lblAlgn val="ctr"/>
        <c:lblOffset val="100"/>
        <c:noMultiLvlLbl val="0"/>
      </c:catAx>
      <c:valAx>
        <c:axId val="4342956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43046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algn="just">
        <a:defRPr/>
      </a:pPr>
      <a:endParaRPr lang="ru-RU"/>
    </a:p>
  </c:txPr>
  <c:externalData r:id="rId3">
    <c:autoUpdate val="0"/>
  </c:externalData>
  <c:userShapes r:id="rId4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88547155352919E-2"/>
          <c:y val="8.0406427811036754E-2"/>
          <c:w val="0.84962301505063598"/>
          <c:h val="0.77311316820163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1710216909751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5C-4E1E-B6E8-94AF1BFBE3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32</c:v>
                </c:pt>
                <c:pt idx="1">
                  <c:v>2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3-4984-B389-BF7D84F7BF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26</c:v>
                </c:pt>
                <c:pt idx="1">
                  <c:v>1</c:v>
                </c:pt>
                <c:pt idx="2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3-4984-B389-BF7D84F7B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7"/>
        <c:axId val="435126576"/>
        <c:axId val="435124224"/>
      </c:barChart>
      <c:catAx>
        <c:axId val="435126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5124224"/>
        <c:crosses val="autoZero"/>
        <c:auto val="1"/>
        <c:lblAlgn val="ctr"/>
        <c:lblOffset val="100"/>
        <c:noMultiLvlLbl val="0"/>
      </c:catAx>
      <c:valAx>
        <c:axId val="4351242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5126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algn="just"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7.5188547155352919E-2"/>
          <c:y val="8.0406427811036754E-2"/>
          <c:w val="0.84962301505063598"/>
          <c:h val="0.773113168201630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339933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3.3171021690975144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75C-4E1E-B6E8-94AF1BFBE3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136</c:v>
                </c:pt>
                <c:pt idx="1">
                  <c:v>2</c:v>
                </c:pt>
                <c:pt idx="2">
                  <c:v>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A53-4984-B389-BF7D84F7BFA7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ДТП</c:v>
                </c:pt>
                <c:pt idx="1">
                  <c:v>Погибло</c:v>
                </c:pt>
                <c:pt idx="2">
                  <c:v>Ранено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137</c:v>
                </c:pt>
                <c:pt idx="1">
                  <c:v>2</c:v>
                </c:pt>
                <c:pt idx="2">
                  <c:v>146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A53-4984-B389-BF7D84F7BF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-7"/>
        <c:axId val="434882376"/>
        <c:axId val="434878848"/>
      </c:barChart>
      <c:catAx>
        <c:axId val="4348823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4878848"/>
        <c:crosses val="autoZero"/>
        <c:auto val="1"/>
        <c:lblAlgn val="ctr"/>
        <c:lblOffset val="100"/>
        <c:noMultiLvlLbl val="0"/>
      </c:catAx>
      <c:valAx>
        <c:axId val="434878848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48823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 algn="just"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9.927643097304957E-2"/>
          <c:w val="1"/>
          <c:h val="0.77222987447304403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</c:v>
                </c:pt>
              </c:strCache>
            </c:strRef>
          </c:tx>
          <c:spPr>
            <a:ln w="38100" cap="rnd">
              <a:solidFill>
                <a:srgbClr val="0070C0"/>
              </a:solidFill>
              <a:prstDash val="solid"/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 cmpd="dbl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 formatCode="#,##0">
                  <c:v>139</c:v>
                </c:pt>
                <c:pt idx="1">
                  <c:v>127</c:v>
                </c:pt>
                <c:pt idx="2" formatCode="#,##0">
                  <c:v>146</c:v>
                </c:pt>
                <c:pt idx="3">
                  <c:v>115</c:v>
                </c:pt>
                <c:pt idx="4">
                  <c:v>107</c:v>
                </c:pt>
                <c:pt idx="5">
                  <c:v>126</c:v>
                </c:pt>
                <c:pt idx="6">
                  <c:v>136</c:v>
                </c:pt>
                <c:pt idx="7">
                  <c:v>137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0A-475F-886C-D8509BDAF7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Ранено</c:v>
                </c:pt>
              </c:strCache>
            </c:strRef>
          </c:tx>
          <c:spPr>
            <a:ln w="31750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38100" cmpd="dbl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Лист1!$C$2:$C$9</c:f>
              <c:numCache>
                <c:formatCode>#,##0</c:formatCode>
                <c:ptCount val="8"/>
                <c:pt idx="0">
                  <c:v>147</c:v>
                </c:pt>
                <c:pt idx="1">
                  <c:v>141</c:v>
                </c:pt>
                <c:pt idx="2">
                  <c:v>162</c:v>
                </c:pt>
                <c:pt idx="3">
                  <c:v>124</c:v>
                </c:pt>
                <c:pt idx="4" formatCode="General">
                  <c:v>122</c:v>
                </c:pt>
                <c:pt idx="5" formatCode="General">
                  <c:v>141</c:v>
                </c:pt>
                <c:pt idx="6" formatCode="General">
                  <c:v>151</c:v>
                </c:pt>
                <c:pt idx="7" formatCode="General">
                  <c:v>146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40A-475F-886C-D8509BDAF7C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Погибло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C00000"/>
              </a:solidFill>
              <a:ln w="38100" cmpd="dbl">
                <a:solidFill>
                  <a:srgbClr val="C0000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Лист1!$A$2:$A$9</c:f>
              <c:numCache>
                <c:formatCode>General</c:formatCode>
                <c:ptCount val="8"/>
                <c:pt idx="0">
                  <c:v>2018</c:v>
                </c:pt>
                <c:pt idx="1">
                  <c:v>2019</c:v>
                </c:pt>
                <c:pt idx="2">
                  <c:v>2020</c:v>
                </c:pt>
                <c:pt idx="3">
                  <c:v>2021</c:v>
                </c:pt>
                <c:pt idx="4">
                  <c:v>2022</c:v>
                </c:pt>
                <c:pt idx="5">
                  <c:v>2023</c:v>
                </c:pt>
                <c:pt idx="6">
                  <c:v>2024</c:v>
                </c:pt>
                <c:pt idx="7">
                  <c:v>2025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3</c:v>
                </c:pt>
                <c:pt idx="1">
                  <c:v>4</c:v>
                </c:pt>
                <c:pt idx="2">
                  <c:v>4</c:v>
                </c:pt>
                <c:pt idx="3">
                  <c:v>3</c:v>
                </c:pt>
                <c:pt idx="4">
                  <c:v>4</c:v>
                </c:pt>
                <c:pt idx="5">
                  <c:v>1</c:v>
                </c:pt>
                <c:pt idx="6">
                  <c:v>2</c:v>
                </c:pt>
                <c:pt idx="7">
                  <c:v>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40A-475F-886C-D8509BDAF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882768"/>
        <c:axId val="434883944"/>
      </c:lineChart>
      <c:catAx>
        <c:axId val="43488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434883944"/>
        <c:crosses val="autoZero"/>
        <c:auto val="1"/>
        <c:lblAlgn val="ctr"/>
        <c:lblOffset val="100"/>
        <c:noMultiLvlLbl val="0"/>
      </c:catAx>
      <c:valAx>
        <c:axId val="434883944"/>
        <c:scaling>
          <c:orientation val="minMax"/>
        </c:scaling>
        <c:delete val="1"/>
        <c:axPos val="l"/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numFmt formatCode="#,##0" sourceLinked="1"/>
        <c:majorTickMark val="out"/>
        <c:minorTickMark val="none"/>
        <c:tickLblPos val="nextTo"/>
        <c:crossAx val="4348827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0.30330815171615044"/>
          <c:y val="2.2504827613200738E-2"/>
          <c:w val="0.40105686231550264"/>
          <c:h val="5.496340046929889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900"/>
      </a:pPr>
      <a:endParaRPr lang="ru-RU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887293386636737E-3"/>
          <c:y val="2.5499230479401749E-2"/>
          <c:w val="0.99223772634592611"/>
          <c:h val="0.8774128142741280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Погибло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2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F-40D2-A2E5-B09F3F0FF413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ДТП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47</c:v>
                </c:pt>
                <c:pt idx="1">
                  <c:v>31</c:v>
                </c:pt>
                <c:pt idx="2">
                  <c:v>35</c:v>
                </c:pt>
                <c:pt idx="3">
                  <c:v>33</c:v>
                </c:pt>
                <c:pt idx="4">
                  <c:v>63</c:v>
                </c:pt>
                <c:pt idx="5">
                  <c:v>93</c:v>
                </c:pt>
                <c:pt idx="6">
                  <c:v>96</c:v>
                </c:pt>
                <c:pt idx="7">
                  <c:v>102</c:v>
                </c:pt>
                <c:pt idx="8">
                  <c:v>96</c:v>
                </c:pt>
                <c:pt idx="9">
                  <c:v>63</c:v>
                </c:pt>
                <c:pt idx="10">
                  <c:v>53</c:v>
                </c:pt>
                <c:pt idx="11">
                  <c:v>55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9AF-40D2-A2E5-B09F3F0FF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434886296"/>
        <c:axId val="434885120"/>
      </c:barChart>
      <c:lineChart>
        <c:grouping val="standard"/>
        <c:varyColors val="0"/>
        <c:ser>
          <c:idx val="2"/>
          <c:order val="2"/>
          <c:tx>
            <c:strRef>
              <c:f>Лист1!$D$1</c:f>
              <c:strCache>
                <c:ptCount val="1"/>
                <c:pt idx="0">
                  <c:v>Ранено</c:v>
                </c:pt>
              </c:strCache>
            </c:strRef>
          </c:tx>
          <c:spPr>
            <a:ln w="44450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 cmpd="dbl">
                <a:solidFill>
                  <a:srgbClr val="0070C0"/>
                </a:solidFill>
              </a:ln>
              <a:effectLst/>
            </c:spPr>
          </c:marker>
          <c:dPt>
            <c:idx val="4"/>
            <c:marker>
              <c:symbol val="circle"/>
              <c:size val="5"/>
              <c:spPr>
                <a:solidFill>
                  <a:schemeClr val="accent3"/>
                </a:solidFill>
                <a:ln w="38100" cmpd="dbl">
                  <a:solidFill>
                    <a:srgbClr val="0070C0"/>
                  </a:solidFill>
                </a:ln>
                <a:effectLst/>
              </c:spPr>
            </c:marker>
            <c:bubble3D val="0"/>
            <c:spPr>
              <a:ln w="44450" cap="sq">
                <a:solidFill>
                  <a:schemeClr val="accent1">
                    <a:lumMod val="75000"/>
                  </a:schemeClr>
                </a:solidFill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39AF-40D2-A2E5-B09F3F0FF413}"/>
              </c:ext>
            </c:extLst>
          </c:dPt>
          <c:dLbls>
            <c:dLbl>
              <c:idx val="1"/>
              <c:layout>
                <c:manualLayout>
                  <c:x val="-2.7930223441787552E-2"/>
                  <c:y val="-6.9637143897158846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6D71-4CEE-82F0-D5AF91A54456}"/>
                </c:ext>
              </c:extLst>
            </c:dLbl>
            <c:dLbl>
              <c:idx val="3"/>
              <c:layout>
                <c:manualLayout>
                  <c:x val="-2.5480203841630768E-2"/>
                  <c:y val="-8.1802594018813415E-2"/>
                </c:manualLayout>
              </c:layout>
              <c:dLblPos val="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D71-4CEE-82F0-D5AF91A5445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53</c:v>
                </c:pt>
                <c:pt idx="1">
                  <c:v>32</c:v>
                </c:pt>
                <c:pt idx="2">
                  <c:v>39</c:v>
                </c:pt>
                <c:pt idx="3">
                  <c:v>39</c:v>
                </c:pt>
                <c:pt idx="4">
                  <c:v>68</c:v>
                </c:pt>
                <c:pt idx="5">
                  <c:v>102</c:v>
                </c:pt>
                <c:pt idx="6">
                  <c:v>107</c:v>
                </c:pt>
                <c:pt idx="7">
                  <c:v>111</c:v>
                </c:pt>
                <c:pt idx="8">
                  <c:v>104</c:v>
                </c:pt>
                <c:pt idx="9">
                  <c:v>72</c:v>
                </c:pt>
                <c:pt idx="10">
                  <c:v>55</c:v>
                </c:pt>
                <c:pt idx="11">
                  <c:v>64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4-39AF-40D2-A2E5-B09F3F0FF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886296"/>
        <c:axId val="434885120"/>
      </c:lineChart>
      <c:catAx>
        <c:axId val="4348862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434885120"/>
        <c:crosses val="autoZero"/>
        <c:auto val="1"/>
        <c:lblAlgn val="ctr"/>
        <c:lblOffset val="100"/>
        <c:noMultiLvlLbl val="0"/>
      </c:catAx>
      <c:valAx>
        <c:axId val="43488512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48862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7976584757559949E-2"/>
          <c:y val="3.34917076971218E-2"/>
          <c:w val="0.37289824444244252"/>
          <c:h val="7.343393433523159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5.4945532777146713E-2"/>
          <c:y val="3.0637316561844864E-2"/>
          <c:w val="0.89240124115030728"/>
          <c:h val="0.9142900943396226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C7C-47BB-9B5C-3051885B7C98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C7C-47BB-9B5C-3051885B7C98}"/>
              </c:ext>
            </c:extLst>
          </c:dPt>
          <c:dPt>
            <c:idx val="2"/>
            <c:bubble3D val="0"/>
            <c:spPr>
              <a:solidFill>
                <a:schemeClr val="accent1">
                  <a:lumMod val="75000"/>
                  <a:alpha val="9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FC7C-47BB-9B5C-3051885B7C98}"/>
              </c:ext>
            </c:extLst>
          </c:dPt>
          <c:dPt>
            <c:idx val="3"/>
            <c:bubble3D val="0"/>
            <c:explosion val="1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FC7C-47BB-9B5C-3051885B7C98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Лист1!$A$2:$A$5</c:f>
              <c:strCache>
                <c:ptCount val="4"/>
                <c:pt idx="0">
                  <c:v>Водитель</c:v>
                </c:pt>
                <c:pt idx="1">
                  <c:v>Велосипедист</c:v>
                </c:pt>
                <c:pt idx="2">
                  <c:v>Пешеход</c:v>
                </c:pt>
                <c:pt idx="3">
                  <c:v>Пассажир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82</c:v>
                </c:pt>
                <c:pt idx="1">
                  <c:v>120</c:v>
                </c:pt>
                <c:pt idx="2">
                  <c:v>279</c:v>
                </c:pt>
                <c:pt idx="3">
                  <c:v>380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C7C-47BB-9B5C-3051885B7C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58"/>
        <c:holeSize val="55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887293386636737E-3"/>
          <c:y val="0.1707535431098911"/>
          <c:w val="0.99223772634592611"/>
          <c:h val="0.7065837656844359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Погибло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7C6-4E41-B4E4-8173BBE8410D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7C6-4E41-B4E4-8173BBE8410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7C6-4E41-B4E4-8173BBE8410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2</c:v>
                </c:pt>
                <c:pt idx="5">
                  <c:v>0</c:v>
                </c:pt>
                <c:pt idx="6">
                  <c:v>1</c:v>
                </c:pt>
                <c:pt idx="7">
                  <c:v>1</c:v>
                </c:pt>
                <c:pt idx="8">
                  <c:v>0</c:v>
                </c:pt>
                <c:pt idx="9">
                  <c:v>1</c:v>
                </c:pt>
                <c:pt idx="10">
                  <c:v>1</c:v>
                </c:pt>
                <c:pt idx="1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9AF-40D2-A2E5-B09F3F0FF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3"/>
        <c:axId val="434880024"/>
        <c:axId val="434880416"/>
      </c:barChart>
      <c:lineChart>
        <c:grouping val="standar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ДТП с участием детей-пассажиров</c:v>
                </c:pt>
              </c:strCache>
            </c:strRef>
          </c:tx>
          <c:spPr>
            <a:ln w="412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38100" cmpd="dbl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32</c:v>
                </c:pt>
                <c:pt idx="1">
                  <c:v>15</c:v>
                </c:pt>
                <c:pt idx="2">
                  <c:v>19</c:v>
                </c:pt>
                <c:pt idx="3">
                  <c:v>11</c:v>
                </c:pt>
                <c:pt idx="4">
                  <c:v>25</c:v>
                </c:pt>
                <c:pt idx="5">
                  <c:v>25</c:v>
                </c:pt>
                <c:pt idx="6">
                  <c:v>36</c:v>
                </c:pt>
                <c:pt idx="7">
                  <c:v>36</c:v>
                </c:pt>
                <c:pt idx="8">
                  <c:v>32</c:v>
                </c:pt>
                <c:pt idx="9">
                  <c:v>26</c:v>
                </c:pt>
                <c:pt idx="10">
                  <c:v>22</c:v>
                </c:pt>
                <c:pt idx="11">
                  <c:v>27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39AF-40D2-A2E5-B09F3F0FF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880024"/>
        <c:axId val="434880416"/>
      </c:lineChart>
      <c:catAx>
        <c:axId val="434880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434880416"/>
        <c:crosses val="autoZero"/>
        <c:auto val="1"/>
        <c:lblAlgn val="ctr"/>
        <c:lblOffset val="100"/>
        <c:noMultiLvlLbl val="0"/>
      </c:catAx>
      <c:valAx>
        <c:axId val="434880416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4880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038755837605756E-2"/>
          <c:y val="2.2773217177640033E-2"/>
          <c:w val="0.43188235584624834"/>
          <c:h val="0.10104861143854026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2887293386636737E-3"/>
          <c:y val="0.1707535431098911"/>
          <c:w val="0.99223772634592611"/>
          <c:h val="0.70658376568443593"/>
        </c:manualLayout>
      </c:layout>
      <c:barChart>
        <c:barDir val="col"/>
        <c:grouping val="clustered"/>
        <c:varyColors val="0"/>
        <c:ser>
          <c:idx val="1"/>
          <c:order val="1"/>
          <c:tx>
            <c:strRef>
              <c:f>Лист1!$C$1</c:f>
              <c:strCache>
                <c:ptCount val="1"/>
                <c:pt idx="0">
                  <c:v>Погибло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598-4F47-8DCE-16A967D908D2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598-4F47-8DCE-16A967D908D2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598-4F47-8DCE-16A967D908D2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598-4F47-8DCE-16A967D908D2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598-4F47-8DCE-16A967D908D2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598-4F47-8DCE-16A967D908D2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598-4F47-8DCE-16A967D908D2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598-4F47-8DCE-16A967D908D2}"/>
                </c:ext>
              </c:extLst>
            </c:dLbl>
            <c:dLbl>
              <c:idx val="8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PT Astra Serif" panose="020A0603040505020204" pitchFamily="18" charset="-52"/>
                      <a:ea typeface="PT Astra Serif" panose="020A0603040505020204" pitchFamily="18" charset="-52"/>
                      <a:cs typeface="+mn-cs"/>
                    </a:defRPr>
                  </a:pPr>
                  <a:endParaRPr lang="ru-RU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8-C598-4F47-8DCE-16A967D908D2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598-4F47-8DCE-16A967D908D2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598-4F47-8DCE-16A967D908D2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598-4F47-8DCE-16A967D908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C598-4F47-8DCE-16A967D908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axId val="434877280"/>
        <c:axId val="434299960"/>
      </c:barChart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ДТП с участием детей-пассажиров</c:v>
                </c:pt>
              </c:strCache>
            </c:strRef>
          </c:tx>
          <c:spPr>
            <a:ln w="412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38100" cmpd="dbl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15</c:v>
                </c:pt>
                <c:pt idx="1">
                  <c:v>14</c:v>
                </c:pt>
                <c:pt idx="2">
                  <c:v>16</c:v>
                </c:pt>
                <c:pt idx="3">
                  <c:v>19</c:v>
                </c:pt>
                <c:pt idx="4">
                  <c:v>13</c:v>
                </c:pt>
                <c:pt idx="5">
                  <c:v>23</c:v>
                </c:pt>
                <c:pt idx="6">
                  <c:v>23</c:v>
                </c:pt>
                <c:pt idx="7">
                  <c:v>21</c:v>
                </c:pt>
                <c:pt idx="8">
                  <c:v>41</c:v>
                </c:pt>
                <c:pt idx="9">
                  <c:v>32</c:v>
                </c:pt>
                <c:pt idx="10">
                  <c:v>30</c:v>
                </c:pt>
                <c:pt idx="11">
                  <c:v>28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39AF-40D2-A2E5-B09F3F0FF41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877280"/>
        <c:axId val="434299960"/>
      </c:lineChart>
      <c:catAx>
        <c:axId val="4348772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434299960"/>
        <c:crosses val="autoZero"/>
        <c:auto val="1"/>
        <c:lblAlgn val="ctr"/>
        <c:lblOffset val="100"/>
        <c:noMultiLvlLbl val="0"/>
      </c:catAx>
      <c:valAx>
        <c:axId val="43429996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48772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2.2038755837605756E-2"/>
          <c:y val="2.2773217177640033E-2"/>
          <c:w val="0.47958753868120407"/>
          <c:h val="6.403131888015264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"/>
          <c:y val="4.2103415417021915E-2"/>
          <c:w val="1"/>
          <c:h val="0.93345579015998792"/>
        </c:manualLayout>
      </c:layout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По собственной неосторожности детей</c:v>
                </c:pt>
              </c:strCache>
            </c:strRef>
          </c:tx>
          <c:spPr>
            <a:ln w="28575" cap="rnd">
              <a:solidFill>
                <a:srgbClr val="0070C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38100" cmpd="dbl">
                <a:solidFill>
                  <a:srgbClr val="0070C0"/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7</c:v>
                </c:pt>
                <c:pt idx="1">
                  <c:v>7</c:v>
                </c:pt>
                <c:pt idx="2">
                  <c:v>5</c:v>
                </c:pt>
                <c:pt idx="3">
                  <c:v>7</c:v>
                </c:pt>
                <c:pt idx="4">
                  <c:v>18</c:v>
                </c:pt>
                <c:pt idx="5">
                  <c:v>44</c:v>
                </c:pt>
                <c:pt idx="6">
                  <c:v>31</c:v>
                </c:pt>
                <c:pt idx="7">
                  <c:v>37</c:v>
                </c:pt>
                <c:pt idx="8">
                  <c:v>22</c:v>
                </c:pt>
                <c:pt idx="9">
                  <c:v>11</c:v>
                </c:pt>
                <c:pt idx="10">
                  <c:v>7</c:v>
                </c:pt>
                <c:pt idx="11">
                  <c:v>12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640A-475F-886C-D8509BDAF7C9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 участием детей-велосипедистов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75000"/>
                </a:schemeClr>
              </a:solidFill>
              <a:ln w="38100" cmpd="dbl">
                <a:solidFill>
                  <a:schemeClr val="accent6">
                    <a:lumMod val="75000"/>
                  </a:schemeClr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791E-4AF3-9BE4-F1254EF9A72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91E-4AF3-9BE4-F1254EF9A72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791E-4AF3-9BE4-F1254EF9A72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91E-4AF3-9BE4-F1254EF9A72D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91E-4AF3-9BE4-F1254EF9A72D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91E-4AF3-9BE4-F1254EF9A72D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91E-4AF3-9BE4-F1254EF9A72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91E-4AF3-9BE4-F1254EF9A7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Лист1!$C$2:$C$13</c:f>
              <c:numCache>
                <c:formatCode>General</c:formatCode>
                <c:ptCount val="12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2</c:v>
                </c:pt>
                <c:pt idx="4">
                  <c:v>17</c:v>
                </c:pt>
                <c:pt idx="5">
                  <c:v>29</c:v>
                </c:pt>
                <c:pt idx="6">
                  <c:v>20</c:v>
                </c:pt>
                <c:pt idx="7">
                  <c:v>32</c:v>
                </c:pt>
                <c:pt idx="8">
                  <c:v>18</c:v>
                </c:pt>
                <c:pt idx="9">
                  <c:v>4</c:v>
                </c:pt>
                <c:pt idx="10">
                  <c:v>1</c:v>
                </c:pt>
                <c:pt idx="11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640A-475F-886C-D8509BDAF7C9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 участием детей-водителей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38100" cmpd="dbl">
                <a:solidFill>
                  <a:srgbClr val="C00000"/>
                </a:solidFill>
              </a:ln>
              <a:effectLst/>
            </c:spPr>
          </c:marker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91E-4AF3-9BE4-F1254EF9A72D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91E-4AF3-9BE4-F1254EF9A72D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91E-4AF3-9BE4-F1254EF9A72D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91E-4AF3-9BE4-F1254EF9A72D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91E-4AF3-9BE4-F1254EF9A72D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91E-4AF3-9BE4-F1254EF9A72D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91E-4AF3-9BE4-F1254EF9A72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ysClr val="windowText" lastClr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Лист1!$A$2:$A$13</c:f>
              <c:strCache>
                <c:ptCount val="12"/>
                <c:pt idx="0">
                  <c:v>Январь</c:v>
                </c:pt>
                <c:pt idx="1">
                  <c:v>Февраль</c:v>
                </c:pt>
                <c:pt idx="2">
                  <c:v>Март</c:v>
                </c:pt>
                <c:pt idx="3">
                  <c:v>Апрель</c:v>
                </c:pt>
                <c:pt idx="4">
                  <c:v>Май</c:v>
                </c:pt>
                <c:pt idx="5">
                  <c:v>Июнь</c:v>
                </c:pt>
                <c:pt idx="6">
                  <c:v>Июль</c:v>
                </c:pt>
                <c:pt idx="7">
                  <c:v>Август</c:v>
                </c:pt>
                <c:pt idx="8">
                  <c:v>Сентябрь</c:v>
                </c:pt>
                <c:pt idx="9">
                  <c:v>Октябрь</c:v>
                </c:pt>
                <c:pt idx="10">
                  <c:v>Ноябрь</c:v>
                </c:pt>
                <c:pt idx="11">
                  <c:v>Декабрь</c:v>
                </c:pt>
              </c:strCache>
            </c:strRef>
          </c:cat>
          <c:val>
            <c:numRef>
              <c:f>Лист1!$D$2:$D$13</c:f>
              <c:numCache>
                <c:formatCode>General</c:formatCode>
                <c:ptCount val="12"/>
                <c:pt idx="0">
                  <c:v>0</c:v>
                </c:pt>
                <c:pt idx="1">
                  <c:v>2</c:v>
                </c:pt>
                <c:pt idx="2">
                  <c:v>0</c:v>
                </c:pt>
                <c:pt idx="3">
                  <c:v>3</c:v>
                </c:pt>
                <c:pt idx="4">
                  <c:v>8</c:v>
                </c:pt>
                <c:pt idx="5">
                  <c:v>16</c:v>
                </c:pt>
                <c:pt idx="6">
                  <c:v>17</c:v>
                </c:pt>
                <c:pt idx="7">
                  <c:v>16</c:v>
                </c:pt>
                <c:pt idx="8">
                  <c:v>7</c:v>
                </c:pt>
                <c:pt idx="9">
                  <c:v>2</c:v>
                </c:pt>
                <c:pt idx="10">
                  <c:v>0</c:v>
                </c:pt>
                <c:pt idx="11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640A-475F-886C-D8509BDAF7C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4301136"/>
        <c:axId val="434294864"/>
      </c:lineChart>
      <c:catAx>
        <c:axId val="434301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434294864"/>
        <c:crosses val="autoZero"/>
        <c:auto val="1"/>
        <c:lblAlgn val="ctr"/>
        <c:lblOffset val="100"/>
        <c:noMultiLvlLbl val="0"/>
      </c:catAx>
      <c:valAx>
        <c:axId val="434294864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43430113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</c:legendEntry>
      <c:layout>
        <c:manualLayout>
          <c:xMode val="edge"/>
          <c:yMode val="edge"/>
          <c:x val="1.3998370254678573E-2"/>
          <c:y val="4.2149271142102263E-2"/>
          <c:w val="0.37223846137225791"/>
          <c:h val="0.2619801256186259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ysClr val="windowText" lastClr="000000"/>
              </a:solidFill>
              <a:latin typeface="PT Astra Serif" panose="020A0603040505020204" pitchFamily="18" charset="-52"/>
              <a:ea typeface="PT Astra Serif" panose="020A0603040505020204" pitchFamily="18" charset="-52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075661896214247"/>
          <c:y val="5.0326797385620917E-2"/>
          <c:w val="0.66408337266646789"/>
          <c:h val="0.9308716169085686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ysClr val="windowText" lastClr="000000"/>
                    </a:solidFill>
                    <a:latin typeface="PT Astra Serif" panose="020A0603040505020204" pitchFamily="18" charset="-52"/>
                    <a:ea typeface="PT Astra Serif" panose="020A0603040505020204" pitchFamily="18" charset="-52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Лист1!$A$2:$A$19</c:f>
              <c:strCache>
                <c:ptCount val="18"/>
                <c:pt idx="0">
                  <c:v>Койгородский район</c:v>
                </c:pt>
                <c:pt idx="1">
                  <c:v>Сысольский район</c:v>
                </c:pt>
                <c:pt idx="2">
                  <c:v>Удорский район</c:v>
                </c:pt>
                <c:pt idx="3">
                  <c:v>Усть-Цилемский район</c:v>
                </c:pt>
                <c:pt idx="4">
                  <c:v>Инта</c:v>
                </c:pt>
                <c:pt idx="5">
                  <c:v>Ижемский район</c:v>
                </c:pt>
                <c:pt idx="6">
                  <c:v>Усть-Вымский район</c:v>
                </c:pt>
                <c:pt idx="7">
                  <c:v>Княжпогостский район</c:v>
                </c:pt>
                <c:pt idx="8">
                  <c:v>Корткеросский район</c:v>
                </c:pt>
                <c:pt idx="9">
                  <c:v>Воркута</c:v>
                </c:pt>
                <c:pt idx="10">
                  <c:v>Прилузский район</c:v>
                </c:pt>
                <c:pt idx="11">
                  <c:v>Усть-Куломский район</c:v>
                </c:pt>
                <c:pt idx="12">
                  <c:v>Печора</c:v>
                </c:pt>
                <c:pt idx="13">
                  <c:v>Сосногорск</c:v>
                </c:pt>
                <c:pt idx="14">
                  <c:v>Усинск</c:v>
                </c:pt>
                <c:pt idx="15">
                  <c:v>Сыктывдинский район</c:v>
                </c:pt>
                <c:pt idx="16">
                  <c:v>Ухта</c:v>
                </c:pt>
                <c:pt idx="17">
                  <c:v>Сыктывкар</c:v>
                </c:pt>
              </c:strCache>
            </c:strRef>
          </c:cat>
          <c:val>
            <c:numRef>
              <c:f>Лист1!$B$2:$B$19</c:f>
              <c:numCache>
                <c:formatCode>General</c:formatCode>
                <c:ptCount val="18"/>
                <c:pt idx="0">
                  <c:v>9</c:v>
                </c:pt>
                <c:pt idx="1">
                  <c:v>10</c:v>
                </c:pt>
                <c:pt idx="2">
                  <c:v>11</c:v>
                </c:pt>
                <c:pt idx="3">
                  <c:v>11</c:v>
                </c:pt>
                <c:pt idx="4">
                  <c:v>13</c:v>
                </c:pt>
                <c:pt idx="5">
                  <c:v>14</c:v>
                </c:pt>
                <c:pt idx="6">
                  <c:v>18</c:v>
                </c:pt>
                <c:pt idx="7">
                  <c:v>19</c:v>
                </c:pt>
                <c:pt idx="8">
                  <c:v>19</c:v>
                </c:pt>
                <c:pt idx="9">
                  <c:v>23</c:v>
                </c:pt>
                <c:pt idx="10">
                  <c:v>24</c:v>
                </c:pt>
                <c:pt idx="11">
                  <c:v>32</c:v>
                </c:pt>
                <c:pt idx="12">
                  <c:v>33</c:v>
                </c:pt>
                <c:pt idx="13">
                  <c:v>35</c:v>
                </c:pt>
                <c:pt idx="14">
                  <c:v>40</c:v>
                </c:pt>
                <c:pt idx="15">
                  <c:v>46</c:v>
                </c:pt>
                <c:pt idx="16">
                  <c:v>110</c:v>
                </c:pt>
                <c:pt idx="17">
                  <c:v>300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35-4FBB-AC05-D5DD9378356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0"/>
        <c:axId val="434295256"/>
        <c:axId val="434305840"/>
      </c:barChart>
      <c:catAx>
        <c:axId val="43429525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ysClr val="windowText" lastClr="000000"/>
                </a:solidFill>
                <a:latin typeface="PT Astra Serif" panose="020A0603040505020204" pitchFamily="18" charset="-52"/>
                <a:ea typeface="PT Astra Serif" panose="020A0603040505020204" pitchFamily="18" charset="-52"/>
                <a:cs typeface="+mn-cs"/>
              </a:defRPr>
            </a:pPr>
            <a:endParaRPr lang="ru-RU"/>
          </a:p>
        </c:txPr>
        <c:crossAx val="434305840"/>
        <c:crosses val="autoZero"/>
        <c:auto val="1"/>
        <c:lblAlgn val="ctr"/>
        <c:lblOffset val="100"/>
        <c:noMultiLvlLbl val="0"/>
      </c:catAx>
      <c:valAx>
        <c:axId val="434305840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434295256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0.40791</cdr:x>
      <cdr:y>0.53271</cdr:y>
    </cdr:from>
    <cdr:to>
      <cdr:x>0.5893</cdr:x>
      <cdr:y>0.66559</cdr:y>
    </cdr:to>
    <cdr:sp macro="" textlink="">
      <cdr:nvSpPr>
        <cdr:cNvPr id="2" name="Google Shape;1456;p12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314310" y="1774321"/>
          <a:ext cx="1029123" cy="4425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91425" rIns="91425" bIns="91425" anchor="ctr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70C0"/>
              </a:solidFill>
            </a:rPr>
            <a:t>-3,3%</a:t>
          </a:r>
          <a:endParaRPr lang="ru-RU" sz="1600" b="1" dirty="0">
            <a:solidFill>
              <a:srgbClr val="0070C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0.40791</cdr:x>
      <cdr:y>0.53271</cdr:y>
    </cdr:from>
    <cdr:to>
      <cdr:x>0.5893</cdr:x>
      <cdr:y>0.66559</cdr:y>
    </cdr:to>
    <cdr:sp macro="" textlink="">
      <cdr:nvSpPr>
        <cdr:cNvPr id="2" name="Google Shape;1456;p121"/>
        <cdr:cNvSpPr txBox="1">
          <a:spLocks xmlns:a="http://schemas.openxmlformats.org/drawingml/2006/main"/>
        </cdr:cNvSpPr>
      </cdr:nvSpPr>
      <cdr:spPr>
        <a:xfrm xmlns:a="http://schemas.openxmlformats.org/drawingml/2006/main">
          <a:off x="2314310" y="1774321"/>
          <a:ext cx="1029123" cy="44256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</cdr:spPr>
      <cdr:txBody>
        <a:bodyPr xmlns:a="http://schemas.openxmlformats.org/drawingml/2006/main" spcFirstLastPara="1" wrap="square" lIns="91425" tIns="91425" rIns="91425" bIns="91425" anchor="ctr" anchorCtr="0">
          <a:noAutofit/>
        </a:bodyPr>
        <a:lstStyle xmlns:a="http://schemas.openxmlformats.org/drawingml/2006/main">
          <a:def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</a:defPPr>
          <a:lvl1pPr marR="0" lvl="0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1pPr>
          <a:lvl2pPr marR="0" lvl="1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2pPr>
          <a:lvl3pPr marR="0" lvl="2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3pPr>
          <a:lvl4pPr marR="0" lvl="3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4pPr>
          <a:lvl5pPr marR="0" lvl="4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5pPr>
          <a:lvl6pPr marR="0" lvl="5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6pPr>
          <a:lvl7pPr marR="0" lvl="6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7pPr>
          <a:lvl8pPr marR="0" lvl="7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8pPr>
          <a:lvl9pPr marR="0" lvl="8" algn="l" rtl="0">
            <a:lnSpc>
              <a:spcPct val="100000"/>
            </a:lnSpc>
            <a:spcBef>
              <a:spcPts val="0"/>
            </a:spcBef>
            <a:spcAft>
              <a:spcPts val="0"/>
            </a:spcAft>
            <a:buClr>
              <a:srgbClr val="000000"/>
            </a:buClr>
            <a:buFont typeface="Arial"/>
            <a:def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defRPr>
          </a:lvl9pPr>
        </a:lstStyle>
        <a:p xmlns:a="http://schemas.openxmlformats.org/drawingml/2006/main">
          <a:pPr algn="ctr"/>
          <a:r>
            <a:rPr lang="ru-RU" sz="1600" b="1" dirty="0" smtClean="0">
              <a:solidFill>
                <a:srgbClr val="0070C0"/>
              </a:solidFill>
            </a:rPr>
            <a:t>-14,3%</a:t>
          </a:r>
          <a:endParaRPr lang="ru-RU" sz="1600" b="1" dirty="0">
            <a:solidFill>
              <a:srgbClr val="0070C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0649225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320" y="4777516"/>
            <a:ext cx="5438520" cy="390753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0" name="TextShape 3"/>
          <p:cNvSpPr txBox="1"/>
          <p:nvPr/>
        </p:nvSpPr>
        <p:spPr>
          <a:xfrm>
            <a:off x="3849840" y="9428333"/>
            <a:ext cx="2945880" cy="498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B571D05-EE2E-4C78-BE5E-581E7CF6B93D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1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999072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9f2cce1ec4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8" name="Google Shape;528;g9f2cce1ec4_0_1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14082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</p:sp>
      <p:sp>
        <p:nvSpPr>
          <p:cNvPr id="189" name="PlaceHolder 2"/>
          <p:cNvSpPr>
            <a:spLocks noGrp="1"/>
          </p:cNvSpPr>
          <p:nvPr>
            <p:ph type="body"/>
          </p:nvPr>
        </p:nvSpPr>
        <p:spPr>
          <a:xfrm>
            <a:off x="679320" y="4777516"/>
            <a:ext cx="5438520" cy="3907535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ru-RU" sz="2000" b="0" strike="noStrike" spc="-1">
              <a:latin typeface="Arial"/>
            </a:endParaRPr>
          </a:p>
        </p:txBody>
      </p:sp>
      <p:sp>
        <p:nvSpPr>
          <p:cNvPr id="190" name="TextShape 3"/>
          <p:cNvSpPr txBox="1"/>
          <p:nvPr/>
        </p:nvSpPr>
        <p:spPr>
          <a:xfrm>
            <a:off x="3849840" y="9428333"/>
            <a:ext cx="2945880" cy="49816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B571D05-EE2E-4C78-BE5E-581E7CF6B93D}" type="slidenum">
              <a:rPr lang="ru-RU" sz="1200" b="0" strike="noStrike" spc="-1">
                <a:solidFill>
                  <a:srgbClr val="000000"/>
                </a:solidFill>
                <a:latin typeface="Arial"/>
              </a:rPr>
              <a:t>25</a:t>
            </a:fld>
            <a:endParaRPr lang="ru-RU" sz="12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8502959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7b02797fa4_2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7b02797fa4_2_1056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38483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7b02797fa4_2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7b02797fa4_2_1056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71076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" name="Google Shape;835;ga1249ffcf0_1_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6" name="Google Shape;836;ga1249ffcf0_1_114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7183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a1249ffcf0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a1249ffcf0_1_40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35187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7b02797fa4_2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7b02797fa4_2_1056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63216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0" name="Google Shape;1450;g7b02797fa4_2_10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1" name="Google Shape;1451;g7b02797fa4_2_1056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65264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Google Shape;1027;ga1249ffcf0_1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8" name="Google Shape;1028;ga1249ffcf0_1_160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318285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a1249ffcf0_1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a1249ffcf0_1_40:notes"/>
          <p:cNvSpPr txBox="1">
            <a:spLocks noGrp="1"/>
          </p:cNvSpPr>
          <p:nvPr>
            <p:ph type="body" idx="1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62016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TITLE_ONLY_3">
    <p:bg>
      <p:bgPr>
        <a:solidFill>
          <a:schemeClr val="accent5"/>
        </a:solidFill>
        <a:effectLst/>
      </p:bgPr>
    </p:bg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Google Shape;354;p48"/>
          <p:cNvSpPr txBox="1">
            <a:spLocks noGrp="1"/>
          </p:cNvSpPr>
          <p:nvPr>
            <p:ph type="title"/>
          </p:nvPr>
        </p:nvSpPr>
        <p:spPr>
          <a:xfrm>
            <a:off x="716550" y="530725"/>
            <a:ext cx="7710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74A8F67-501F-41B4-92AD-925E775D75B7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6231B1-F07F-458F-A7B0-D7B928B9C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908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0">
  <p:cSld name="TITLE_AND_BODY_1">
    <p:bg>
      <p:bgPr>
        <a:solidFill>
          <a:schemeClr val="accent5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49"/>
          <p:cNvSpPr txBox="1">
            <a:spLocks noGrp="1"/>
          </p:cNvSpPr>
          <p:nvPr>
            <p:ph type="title"/>
          </p:nvPr>
        </p:nvSpPr>
        <p:spPr>
          <a:xfrm>
            <a:off x="713225" y="530725"/>
            <a:ext cx="7710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63" name="Google Shape;363;p49"/>
          <p:cNvSpPr txBox="1">
            <a:spLocks noGrp="1"/>
          </p:cNvSpPr>
          <p:nvPr>
            <p:ph type="body" idx="1"/>
          </p:nvPr>
        </p:nvSpPr>
        <p:spPr>
          <a:xfrm>
            <a:off x="713225" y="1424150"/>
            <a:ext cx="7710900" cy="32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●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Char char="○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Char char="■"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">
  <p:cSld name="CUSTOM_35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7"/>
          <p:cNvSpPr/>
          <p:nvPr/>
        </p:nvSpPr>
        <p:spPr>
          <a:xfrm flipH="1">
            <a:off x="7024500" y="2600625"/>
            <a:ext cx="3405900" cy="3302400"/>
          </a:xfrm>
          <a:prstGeom prst="rtTriangle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32" name="Google Shape;432;p57"/>
          <p:cNvSpPr/>
          <p:nvPr/>
        </p:nvSpPr>
        <p:spPr>
          <a:xfrm flipH="1">
            <a:off x="7128800" y="2600625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33" name="Google Shape;433;p57"/>
          <p:cNvSpPr/>
          <p:nvPr/>
        </p:nvSpPr>
        <p:spPr>
          <a:xfrm rot="10800000" flipH="1">
            <a:off x="-762425" y="-915550"/>
            <a:ext cx="3405900" cy="3302400"/>
          </a:xfrm>
          <a:prstGeom prst="rtTriangl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434" name="Google Shape;434;p57"/>
          <p:cNvSpPr/>
          <p:nvPr/>
        </p:nvSpPr>
        <p:spPr>
          <a:xfrm rot="10800000" flipH="1">
            <a:off x="-1681400" y="-1522625"/>
            <a:ext cx="5364900" cy="25164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 2">
  <p:cSld name="CUSTOM_35_1_1"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9" name="Google Shape;439;p59"/>
          <p:cNvCxnSpPr/>
          <p:nvPr/>
        </p:nvCxnSpPr>
        <p:spPr>
          <a:xfrm>
            <a:off x="6350113" y="-1501125"/>
            <a:ext cx="3757500" cy="41838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40" name="Google Shape;440;p59"/>
          <p:cNvSpPr/>
          <p:nvPr/>
        </p:nvSpPr>
        <p:spPr>
          <a:xfrm>
            <a:off x="-64200" y="3825775"/>
            <a:ext cx="1296000" cy="1382400"/>
          </a:xfrm>
          <a:prstGeom prst="rtTriangle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59"/>
          <p:cNvSpPr/>
          <p:nvPr/>
        </p:nvSpPr>
        <p:spPr>
          <a:xfrm>
            <a:off x="5258900" y="-237925"/>
            <a:ext cx="11403900" cy="5844300"/>
          </a:xfrm>
          <a:prstGeom prst="triangle">
            <a:avLst>
              <a:gd name="adj" fmla="val 50000"/>
            </a:avLst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59"/>
          <p:cNvSpPr/>
          <p:nvPr/>
        </p:nvSpPr>
        <p:spPr>
          <a:xfrm rot="10800000">
            <a:off x="-5389050" y="-2161975"/>
            <a:ext cx="11403900" cy="5844300"/>
          </a:xfrm>
          <a:prstGeom prst="triangle">
            <a:avLst>
              <a:gd name="adj" fmla="val 50000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59"/>
          <p:cNvSpPr/>
          <p:nvPr/>
        </p:nvSpPr>
        <p:spPr>
          <a:xfrm>
            <a:off x="5211275" y="3863525"/>
            <a:ext cx="2907300" cy="1490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59"/>
          <p:cNvSpPr/>
          <p:nvPr/>
        </p:nvSpPr>
        <p:spPr>
          <a:xfrm rot="10800000">
            <a:off x="1107975" y="-556075"/>
            <a:ext cx="2907300" cy="1490100"/>
          </a:xfrm>
          <a:prstGeom prst="triangle">
            <a:avLst>
              <a:gd name="adj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idx="12"/>
          </p:nvPr>
        </p:nvSpPr>
        <p:spPr>
          <a:xfrm>
            <a:off x="8590870" y="4675542"/>
            <a:ext cx="426224" cy="273510"/>
          </a:xfrm>
        </p:spPr>
        <p:txBody>
          <a:bodyPr/>
          <a:lstStyle>
            <a:lvl1pPr>
              <a:defRPr sz="1050"/>
            </a:lvl1pPr>
          </a:lstStyle>
          <a:p>
            <a:pPr algn="r"/>
            <a:fld id="{FA8830BB-619F-448F-989F-492CE6BC0787}" type="slidenum">
              <a:rPr lang="ru-RU" spc="-1" smtClean="0">
                <a:solidFill>
                  <a:srgbClr val="8B8B8B"/>
                </a:solidFill>
                <a:latin typeface="Calibri"/>
              </a:rPr>
              <a:pPr algn="r"/>
              <a:t>‹#›</a:t>
            </a:fld>
            <a:endParaRPr lang="ru-RU" spc="-1" dirty="0">
              <a:latin typeface="Times New Roman"/>
            </a:endParaRPr>
          </a:p>
        </p:txBody>
      </p:sp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231515" y="542925"/>
            <a:ext cx="1102859" cy="134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198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bg>
      <p:bgPr>
        <a:solidFill>
          <a:schemeClr val="accent5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>
            <a:spLocks noGrp="1"/>
          </p:cNvSpPr>
          <p:nvPr>
            <p:ph type="title"/>
          </p:nvPr>
        </p:nvSpPr>
        <p:spPr>
          <a:xfrm>
            <a:off x="713225" y="1440200"/>
            <a:ext cx="3858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20" name="Google Shape;120;p18"/>
          <p:cNvSpPr txBox="1">
            <a:spLocks noGrp="1"/>
          </p:cNvSpPr>
          <p:nvPr>
            <p:ph type="subTitle" idx="1"/>
          </p:nvPr>
        </p:nvSpPr>
        <p:spPr>
          <a:xfrm>
            <a:off x="713225" y="2263300"/>
            <a:ext cx="3400800" cy="131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 sz="140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8872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1">
  <p:cSld name="Title and four columns 1">
    <p:bg>
      <p:bgPr>
        <a:solidFill>
          <a:schemeClr val="accent5"/>
        </a:solid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30"/>
          <p:cNvSpPr txBox="1">
            <a:spLocks noGrp="1"/>
          </p:cNvSpPr>
          <p:nvPr>
            <p:ph type="title"/>
          </p:nvPr>
        </p:nvSpPr>
        <p:spPr>
          <a:xfrm>
            <a:off x="1383600" y="2307450"/>
            <a:ext cx="6376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idx="2"/>
          </p:nvPr>
        </p:nvSpPr>
        <p:spPr>
          <a:xfrm>
            <a:off x="1120875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1" name="Google Shape;201;p30"/>
          <p:cNvSpPr txBox="1">
            <a:spLocks noGrp="1"/>
          </p:cNvSpPr>
          <p:nvPr>
            <p:ph type="subTitle" idx="1"/>
          </p:nvPr>
        </p:nvSpPr>
        <p:spPr>
          <a:xfrm>
            <a:off x="734175" y="1166874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 idx="3"/>
          </p:nvPr>
        </p:nvSpPr>
        <p:spPr>
          <a:xfrm>
            <a:off x="1120875" y="34779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3" name="Google Shape;203;p30"/>
          <p:cNvSpPr txBox="1">
            <a:spLocks noGrp="1"/>
          </p:cNvSpPr>
          <p:nvPr>
            <p:ph type="subTitle" idx="4"/>
          </p:nvPr>
        </p:nvSpPr>
        <p:spPr>
          <a:xfrm>
            <a:off x="734175" y="3747815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04" name="Google Shape;204;p30"/>
          <p:cNvSpPr txBox="1">
            <a:spLocks noGrp="1"/>
          </p:cNvSpPr>
          <p:nvPr>
            <p:ph type="title" idx="5"/>
          </p:nvPr>
        </p:nvSpPr>
        <p:spPr>
          <a:xfrm>
            <a:off x="6063846" y="89947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30"/>
          <p:cNvSpPr txBox="1">
            <a:spLocks noGrp="1"/>
          </p:cNvSpPr>
          <p:nvPr>
            <p:ph type="subTitle" idx="6"/>
          </p:nvPr>
        </p:nvSpPr>
        <p:spPr>
          <a:xfrm>
            <a:off x="5677150" y="1166874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  <p:sp>
        <p:nvSpPr>
          <p:cNvPr id="206" name="Google Shape;206;p30"/>
          <p:cNvSpPr txBox="1">
            <a:spLocks noGrp="1"/>
          </p:cNvSpPr>
          <p:nvPr>
            <p:ph type="title" idx="7"/>
          </p:nvPr>
        </p:nvSpPr>
        <p:spPr>
          <a:xfrm>
            <a:off x="6063846" y="3478125"/>
            <a:ext cx="1959300" cy="33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207" name="Google Shape;207;p30"/>
          <p:cNvSpPr txBox="1">
            <a:spLocks noGrp="1"/>
          </p:cNvSpPr>
          <p:nvPr>
            <p:ph type="subTitle" idx="8"/>
          </p:nvPr>
        </p:nvSpPr>
        <p:spPr>
          <a:xfrm>
            <a:off x="5677150" y="3746088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Didact Gothic"/>
              <a:buNone/>
              <a:defRPr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55501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ítulo " type="titleOnly">
  <p:cSld name="Solo título ">
    <p:bg>
      <p:bgPr>
        <a:solidFill>
          <a:schemeClr val="accent5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>
            <a:spLocks noGrp="1"/>
          </p:cNvSpPr>
          <p:nvPr>
            <p:ph type="title"/>
          </p:nvPr>
        </p:nvSpPr>
        <p:spPr>
          <a:xfrm>
            <a:off x="892050" y="530725"/>
            <a:ext cx="73599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None/>
              <a:defRPr sz="3000" b="1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None/>
              <a:defRPr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0820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374A8F67-501F-41B4-92AD-925E775D75B7}" type="datetimeFigureOut">
              <a:rPr lang="ru-RU" smtClean="0"/>
              <a:t>27.05.2026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/>
          <a:p>
            <a:fld id="{F96231B1-F07F-458F-A7B0-D7B928B9C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239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11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●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hlink"/>
              </a:buClr>
              <a:buSzPts val="1400"/>
              <a:buFont typeface="Questrial"/>
              <a:buChar char="○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hlink"/>
              </a:buClr>
              <a:buSzPts val="1400"/>
              <a:buFont typeface="Questrial"/>
              <a:buChar char="■"/>
              <a:defRPr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703" r:id="rId3"/>
    <p:sldLayoutId id="2147483705" r:id="rId4"/>
    <p:sldLayoutId id="2147483718" r:id="rId5"/>
    <p:sldLayoutId id="2147483720" r:id="rId6"/>
    <p:sldLayoutId id="2147483721" r:id="rId7"/>
    <p:sldLayoutId id="2147483722" r:id="rId8"/>
    <p:sldLayoutId id="2147483723" r:id="rId9"/>
    <p:sldLayoutId id="2147483724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49">
          <p15:clr>
            <a:srgbClr val="EA4335"/>
          </p15:clr>
        </p15:guide>
        <p15:guide id="2" pos="5311">
          <p15:clr>
            <a:srgbClr val="EA4335"/>
          </p15:clr>
        </p15:guide>
        <p15:guide id="3" orient="horz" pos="340">
          <p15:clr>
            <a:srgbClr val="EA4335"/>
          </p15:clr>
        </p15:guide>
        <p15:guide id="4" orient="horz" pos="2903">
          <p15:clr>
            <a:srgbClr val="EA4335"/>
          </p15:clr>
        </p15:guide>
        <p15:guide id="5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CustomShape 1"/>
          <p:cNvSpPr/>
          <p:nvPr/>
        </p:nvSpPr>
        <p:spPr>
          <a:xfrm>
            <a:off x="566186" y="1487694"/>
            <a:ext cx="6561814" cy="160704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r>
              <a:rPr lang="ru-RU" sz="2000" dirty="0"/>
              <a:t>«О повышении эффективности профилактики дорожно-транспортного травматизма посредством взаимодействия и координации деятельности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всех </a:t>
            </a:r>
            <a:r>
              <a:rPr lang="ru-RU" sz="2000" dirty="0"/>
              <a:t>субъектов, ответственных за безопасность детей на дорогах».</a:t>
            </a:r>
            <a:endParaRPr lang="ru-RU" sz="2000" dirty="0" smtClean="0"/>
          </a:p>
        </p:txBody>
      </p:sp>
      <p:sp>
        <p:nvSpPr>
          <p:cNvPr id="100" name="CustomShape 4"/>
          <p:cNvSpPr/>
          <p:nvPr/>
        </p:nvSpPr>
        <p:spPr>
          <a:xfrm>
            <a:off x="627110" y="649633"/>
            <a:ext cx="5840099" cy="6221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pc="-1" dirty="0">
                <a:latin typeface="Julius Sans One"/>
              </a:rPr>
              <a:t>МИНИСТЕРСТВО ВНУТРЕННИХ ДЕЛ </a:t>
            </a:r>
            <a:br>
              <a:rPr lang="ru-RU" sz="1800" b="1" spc="-1" dirty="0">
                <a:latin typeface="Julius Sans One"/>
              </a:rPr>
            </a:br>
            <a:r>
              <a:rPr lang="ru-RU" sz="1800" b="1" spc="-1" dirty="0">
                <a:latin typeface="Julius Sans One"/>
              </a:rPr>
              <a:t>ПО РЕСПУБЛИКЕ КОМИ</a:t>
            </a:r>
            <a:endParaRPr lang="ru-RU" sz="1800" spc="-1" dirty="0">
              <a:latin typeface="Julius Sans One"/>
            </a:endParaRPr>
          </a:p>
        </p:txBody>
      </p:sp>
      <p:sp>
        <p:nvSpPr>
          <p:cNvPr id="15" name="Line 1"/>
          <p:cNvSpPr/>
          <p:nvPr/>
        </p:nvSpPr>
        <p:spPr>
          <a:xfrm>
            <a:off x="627112" y="1379202"/>
            <a:ext cx="5840100" cy="1080"/>
          </a:xfrm>
          <a:prstGeom prst="line">
            <a:avLst/>
          </a:prstGeom>
          <a:ln w="41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Google Shape;464;p67">
            <a:extLst>
              <a:ext uri="{FF2B5EF4-FFF2-40B4-BE49-F238E27FC236}">
                <a16:creationId xmlns:a16="http://schemas.microsoft.com/office/drawing/2014/main" id="{7EC75434-AB14-4DDC-B426-43C28C555EB6}"/>
              </a:ext>
            </a:extLst>
          </p:cNvPr>
          <p:cNvSpPr txBox="1">
            <a:spLocks/>
          </p:cNvSpPr>
          <p:nvPr/>
        </p:nvSpPr>
        <p:spPr>
          <a:xfrm>
            <a:off x="566186" y="3528835"/>
            <a:ext cx="6822559" cy="56060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 spc="-1">
                <a:latin typeface="Times New Roman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Начальник Управления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Госавтоинспекции </a:t>
            </a:r>
            <a:endParaRPr lang="ru-RU" sz="1600" b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МВД </a:t>
            </a:r>
            <a:r>
              <a:rPr lang="ru-RU" sz="16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Республике Коми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E698A2-32B0-477D-A276-9C9F49067238}"/>
              </a:ext>
            </a:extLst>
          </p:cNvPr>
          <p:cNvSpPr txBox="1"/>
          <p:nvPr/>
        </p:nvSpPr>
        <p:spPr>
          <a:xfrm>
            <a:off x="566186" y="315950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Романов Александр Юрьевич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Arial Narrow" panose="020B060602020203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0" y="66802"/>
            <a:ext cx="9144000" cy="528600"/>
          </a:xfrm>
        </p:spPr>
        <p:txBody>
          <a:bodyPr/>
          <a:lstStyle/>
          <a:p>
            <a:r>
              <a:rPr lang="ru-RU" sz="2400" dirty="0" smtClean="0"/>
              <a:t>ДТП с участием детей по значениям дорог </a:t>
            </a:r>
            <a:br>
              <a:rPr lang="ru-RU" sz="2400" dirty="0" smtClean="0"/>
            </a:br>
            <a:r>
              <a:rPr lang="ru-RU" sz="2400" dirty="0" smtClean="0"/>
              <a:t>с 2020 по 2025 годы</a:t>
            </a:r>
            <a:endParaRPr lang="ru-RU" sz="24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191818"/>
              </p:ext>
            </p:extLst>
          </p:nvPr>
        </p:nvGraphicFramePr>
        <p:xfrm>
          <a:off x="563368" y="1242416"/>
          <a:ext cx="7973472" cy="2678530"/>
        </p:xfrm>
        <a:graphic>
          <a:graphicData uri="http://schemas.openxmlformats.org/drawingml/2006/table">
            <a:tbl>
              <a:tblPr/>
              <a:tblGrid>
                <a:gridCol w="26417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720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7201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3775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7201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7201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41013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7201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3763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566215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Показатель</a:t>
                      </a:r>
                      <a:r>
                        <a:rPr lang="ru-RU" sz="1200" b="1" i="0" u="none" strike="noStrike" dirty="0">
                          <a:solidFill>
                            <a:srgbClr val="FFFFFF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BC4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ДТП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B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Погибло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B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FFFFFF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Ранено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BC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01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ECD6AF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абс.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B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ECD6AF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Уд. Вес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B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ECD6AF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абс.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B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ECD6AF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Уд. вес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BC4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ECD6AF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абс.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BC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ECD6AF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Уд. Вес %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B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федерального значения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25,0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регионального значения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121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56,3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148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18,4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73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местного значения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79,7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18,8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611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75,8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32726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86702068"/>
              </p:ext>
            </p:extLst>
          </p:nvPr>
        </p:nvGraphicFramePr>
        <p:xfrm>
          <a:off x="219458" y="833934"/>
          <a:ext cx="6372848" cy="42333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3318"/>
          </a:xfrm>
        </p:spPr>
        <p:txBody>
          <a:bodyPr/>
          <a:lstStyle/>
          <a:p>
            <a:r>
              <a:rPr lang="ru-RU" sz="1800" dirty="0" smtClean="0"/>
              <a:t>ДТП с участием детей по муниципальным образованиям с 2020 по 2025 годы</a:t>
            </a:r>
            <a:endParaRPr lang="ru-RU" sz="1800" dirty="0"/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276142284"/>
              </p:ext>
            </p:extLst>
          </p:nvPr>
        </p:nvGraphicFramePr>
        <p:xfrm>
          <a:off x="4588579" y="2340465"/>
          <a:ext cx="4480358" cy="260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Заголовок 1"/>
          <p:cNvSpPr txBox="1">
            <a:spLocks/>
          </p:cNvSpPr>
          <p:nvPr/>
        </p:nvSpPr>
        <p:spPr>
          <a:xfrm>
            <a:off x="0" y="598883"/>
            <a:ext cx="4601261" cy="42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ru-RU" sz="1600" dirty="0" smtClean="0"/>
              <a:t>ДТП с участием детей</a:t>
            </a:r>
            <a:endParaRPr lang="ru-RU" sz="1600" dirty="0"/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4314748" y="1804673"/>
            <a:ext cx="4601261" cy="4233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7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r>
              <a:rPr lang="ru-RU" sz="1600" dirty="0" smtClean="0"/>
              <a:t>ДТП, в которых погибли дети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10108155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>
            <a:extLst>
              <a:ext uri="{FF2B5EF4-FFF2-40B4-BE49-F238E27FC236}">
                <a16:creationId xmlns:a16="http://schemas.microsoft.com/office/drawing/2014/main" id="{806C2228-2A90-46D3-BF10-DC6787EFB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6253187"/>
              </p:ext>
            </p:extLst>
          </p:nvPr>
        </p:nvGraphicFramePr>
        <p:xfrm>
          <a:off x="0" y="648000"/>
          <a:ext cx="9050400" cy="44002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38" name="Google Shape;838;p99"/>
          <p:cNvSpPr txBox="1">
            <a:spLocks noGrp="1"/>
          </p:cNvSpPr>
          <p:nvPr>
            <p:ph type="title"/>
          </p:nvPr>
        </p:nvSpPr>
        <p:spPr>
          <a:xfrm>
            <a:off x="0" y="161294"/>
            <a:ext cx="9144000" cy="67416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/>
              <a:t>Основные причины ДТП </a:t>
            </a:r>
            <a:r>
              <a:rPr lang="ru-RU" sz="2000" dirty="0" smtClean="0"/>
              <a:t>по собственной неосторожности детей</a:t>
            </a:r>
            <a:endParaRPr sz="2000" b="1" dirty="0"/>
          </a:p>
        </p:txBody>
      </p:sp>
    </p:spTree>
    <p:extLst>
      <p:ext uri="{BB962C8B-B14F-4D97-AF65-F5344CB8AC3E}">
        <p14:creationId xmlns:p14="http://schemas.microsoft.com/office/powerpoint/2010/main" val="22420008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2"/>
          <p:cNvSpPr txBox="1">
            <a:spLocks noGrp="1"/>
          </p:cNvSpPr>
          <p:nvPr>
            <p:ph type="title"/>
          </p:nvPr>
        </p:nvSpPr>
        <p:spPr>
          <a:xfrm>
            <a:off x="1383600" y="1967719"/>
            <a:ext cx="63768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800" dirty="0"/>
              <a:t>Профилактическая</a:t>
            </a:r>
            <a:br>
              <a:rPr lang="ru-RU" sz="2800" dirty="0"/>
            </a:br>
            <a:r>
              <a:rPr lang="ru-RU" sz="2800" dirty="0" smtClean="0"/>
              <a:t>работа</a:t>
            </a:r>
            <a:endParaRPr sz="2800" dirty="0"/>
          </a:p>
        </p:txBody>
      </p:sp>
      <p:sp>
        <p:nvSpPr>
          <p:cNvPr id="707" name="Google Shape;707;p92"/>
          <p:cNvSpPr txBox="1">
            <a:spLocks noGrp="1"/>
          </p:cNvSpPr>
          <p:nvPr>
            <p:ph type="subTitle" idx="1"/>
          </p:nvPr>
        </p:nvSpPr>
        <p:spPr>
          <a:xfrm>
            <a:off x="1046814" y="652659"/>
            <a:ext cx="2732700" cy="80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 smtClean="0"/>
              <a:t>бесед </a:t>
            </a:r>
            <a:r>
              <a:rPr lang="ru-RU" dirty="0"/>
              <a:t>в образовательных </a:t>
            </a:r>
            <a:r>
              <a:rPr lang="ru-RU" dirty="0" smtClean="0"/>
              <a:t>организациях </a:t>
            </a:r>
          </a:p>
          <a:p>
            <a:pPr marL="0" indent="0"/>
            <a:r>
              <a:rPr lang="ru-RU" sz="1800" b="1" dirty="0" smtClean="0">
                <a:solidFill>
                  <a:srgbClr val="ED7D31"/>
                </a:solidFill>
                <a:latin typeface="Julius Sans One"/>
              </a:rPr>
              <a:t>4060 </a:t>
            </a:r>
            <a:r>
              <a:rPr lang="ru-RU" dirty="0">
                <a:solidFill>
                  <a:srgbClr val="383838"/>
                </a:solidFill>
              </a:rPr>
              <a:t>в 2025 году </a:t>
            </a:r>
            <a:endParaRPr lang="ru-RU" dirty="0" smtClean="0">
              <a:solidFill>
                <a:srgbClr val="383838"/>
              </a:solidFill>
            </a:endParaRPr>
          </a:p>
          <a:p>
            <a:pPr marL="0" indent="0"/>
            <a:r>
              <a:rPr lang="ru-RU" sz="1800" b="1" dirty="0" smtClean="0">
                <a:solidFill>
                  <a:srgbClr val="ED7D31"/>
                </a:solidFill>
                <a:latin typeface="Julius Sans One"/>
              </a:rPr>
              <a:t>1283 </a:t>
            </a:r>
            <a:r>
              <a:rPr lang="ru-RU" dirty="0">
                <a:solidFill>
                  <a:srgbClr val="383838"/>
                </a:solidFill>
              </a:rPr>
              <a:t>за 4 мес. 2026 года</a:t>
            </a:r>
            <a:r>
              <a:rPr lang="ru-RU" sz="1800" b="1" dirty="0" smtClean="0">
                <a:solidFill>
                  <a:srgbClr val="ED7D31"/>
                </a:solidFill>
                <a:latin typeface="Julius Sans One"/>
              </a:rPr>
              <a:t> </a:t>
            </a:r>
            <a:endParaRPr lang="en-US" sz="1800" dirty="0"/>
          </a:p>
        </p:txBody>
      </p:sp>
      <p:sp>
        <p:nvSpPr>
          <p:cNvPr id="709" name="Google Shape;709;p92"/>
          <p:cNvSpPr txBox="1">
            <a:spLocks noGrp="1"/>
          </p:cNvSpPr>
          <p:nvPr>
            <p:ph type="subTitle" idx="4"/>
          </p:nvPr>
        </p:nvSpPr>
        <p:spPr>
          <a:xfrm>
            <a:off x="775282" y="3133500"/>
            <a:ext cx="3323475" cy="9770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 smtClean="0"/>
              <a:t>информационных </a:t>
            </a:r>
            <a:r>
              <a:rPr lang="ru-RU" dirty="0"/>
              <a:t>сообщений пропагандисткой направленности в сети </a:t>
            </a:r>
            <a:r>
              <a:rPr lang="ru-RU" dirty="0" smtClean="0"/>
              <a:t>Интернет </a:t>
            </a:r>
          </a:p>
          <a:p>
            <a:pPr marL="0" indent="0"/>
            <a:r>
              <a:rPr lang="ru-RU" sz="1800" b="1" dirty="0" smtClean="0">
                <a:solidFill>
                  <a:srgbClr val="ED7D31"/>
                </a:solidFill>
                <a:latin typeface="Julius Sans One"/>
              </a:rPr>
              <a:t>13 </a:t>
            </a:r>
            <a:r>
              <a:rPr lang="ru-RU" sz="1800" b="1" dirty="0">
                <a:solidFill>
                  <a:srgbClr val="ED7D31"/>
                </a:solidFill>
                <a:latin typeface="Julius Sans One"/>
              </a:rPr>
              <a:t>595 </a:t>
            </a:r>
            <a:r>
              <a:rPr lang="ru-RU" dirty="0">
                <a:solidFill>
                  <a:srgbClr val="383838"/>
                </a:solidFill>
              </a:rPr>
              <a:t>в 2025 году </a:t>
            </a:r>
            <a:endParaRPr lang="ru-RU" b="1" dirty="0" smtClean="0">
              <a:solidFill>
                <a:srgbClr val="ED7D31"/>
              </a:solidFill>
              <a:latin typeface="Julius Sans One"/>
            </a:endParaRPr>
          </a:p>
          <a:p>
            <a:pPr marL="0" indent="0"/>
            <a:r>
              <a:rPr lang="ru-RU" sz="1800" b="1" dirty="0" smtClean="0">
                <a:solidFill>
                  <a:srgbClr val="ED7D31"/>
                </a:solidFill>
                <a:latin typeface="Julius Sans One"/>
              </a:rPr>
              <a:t>4 285 </a:t>
            </a:r>
            <a:r>
              <a:rPr lang="ru-RU" dirty="0">
                <a:solidFill>
                  <a:srgbClr val="383838"/>
                </a:solidFill>
              </a:rPr>
              <a:t>за 4 мес. 2026 года</a:t>
            </a:r>
            <a:r>
              <a:rPr lang="ru-RU" sz="1800" b="1" dirty="0">
                <a:solidFill>
                  <a:srgbClr val="ED7D31"/>
                </a:solidFill>
                <a:latin typeface="Julius Sans One"/>
              </a:rPr>
              <a:t> </a:t>
            </a:r>
            <a:endParaRPr lang="ru-RU" dirty="0" smtClean="0"/>
          </a:p>
          <a:p>
            <a:pPr marL="0" indent="0"/>
            <a:endParaRPr lang="en-US" dirty="0"/>
          </a:p>
        </p:txBody>
      </p:sp>
      <p:sp>
        <p:nvSpPr>
          <p:cNvPr id="711" name="Google Shape;711;p92"/>
          <p:cNvSpPr txBox="1">
            <a:spLocks noGrp="1"/>
          </p:cNvSpPr>
          <p:nvPr>
            <p:ph type="subTitle" idx="6"/>
          </p:nvPr>
        </p:nvSpPr>
        <p:spPr>
          <a:xfrm>
            <a:off x="5560681" y="590861"/>
            <a:ext cx="3009649" cy="93089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 smtClean="0"/>
              <a:t>информационно-пропагандистских </a:t>
            </a:r>
            <a:r>
              <a:rPr lang="ru-RU" dirty="0"/>
              <a:t>мероприятий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по профилактике </a:t>
            </a:r>
            <a:r>
              <a:rPr lang="ru-RU" dirty="0" smtClean="0"/>
              <a:t>ДТП </a:t>
            </a:r>
          </a:p>
          <a:p>
            <a:pPr marL="0" indent="0"/>
            <a:r>
              <a:rPr lang="ru-RU" sz="1800" b="1" dirty="0" smtClean="0">
                <a:solidFill>
                  <a:srgbClr val="ED7D31"/>
                </a:solidFill>
                <a:latin typeface="Julius Sans One"/>
              </a:rPr>
              <a:t>1991 </a:t>
            </a:r>
            <a:r>
              <a:rPr lang="ru-RU" dirty="0"/>
              <a:t>в 2025 году</a:t>
            </a:r>
          </a:p>
          <a:p>
            <a:pPr marL="0" indent="0"/>
            <a:r>
              <a:rPr lang="ru-RU" sz="1800" b="1" dirty="0" smtClean="0">
                <a:solidFill>
                  <a:srgbClr val="ED7D31"/>
                </a:solidFill>
                <a:latin typeface="Julius Sans One"/>
              </a:rPr>
              <a:t>624 </a:t>
            </a:r>
            <a:r>
              <a:rPr lang="ru-RU" dirty="0"/>
              <a:t>за 4 мес. 2026 года</a:t>
            </a:r>
            <a:endParaRPr lang="en-US" dirty="0"/>
          </a:p>
        </p:txBody>
      </p:sp>
      <p:sp>
        <p:nvSpPr>
          <p:cNvPr id="713" name="Google Shape;713;p92"/>
          <p:cNvSpPr txBox="1">
            <a:spLocks noGrp="1"/>
          </p:cNvSpPr>
          <p:nvPr>
            <p:ph type="subTitle" idx="8"/>
          </p:nvPr>
        </p:nvSpPr>
        <p:spPr>
          <a:xfrm>
            <a:off x="5677139" y="3077694"/>
            <a:ext cx="3009669" cy="97702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ru-RU" dirty="0" smtClean="0"/>
              <a:t>мероприятий </a:t>
            </a:r>
            <a:r>
              <a:rPr lang="en-US" dirty="0"/>
              <a:t/>
            </a:r>
            <a:br>
              <a:rPr lang="en-US" dirty="0"/>
            </a:br>
            <a:r>
              <a:rPr lang="ru-RU" dirty="0"/>
              <a:t>с привлечением учащихся отрядов юных инспекторов </a:t>
            </a:r>
            <a:r>
              <a:rPr lang="ru-RU" dirty="0" smtClean="0"/>
              <a:t>движения </a:t>
            </a:r>
          </a:p>
          <a:p>
            <a:pPr marL="0" indent="0"/>
            <a:r>
              <a:rPr lang="ru-RU" sz="1800" b="1" dirty="0" smtClean="0">
                <a:solidFill>
                  <a:srgbClr val="ED7D31"/>
                </a:solidFill>
                <a:latin typeface="Julius Sans One"/>
                <a:sym typeface="Julius Sans One"/>
              </a:rPr>
              <a:t>213 </a:t>
            </a:r>
            <a:r>
              <a:rPr lang="ru-RU" dirty="0">
                <a:solidFill>
                  <a:srgbClr val="383838"/>
                </a:solidFill>
              </a:rPr>
              <a:t>в 2025 году</a:t>
            </a:r>
            <a:r>
              <a:rPr lang="ru-RU" sz="1800" b="1" dirty="0" smtClean="0">
                <a:solidFill>
                  <a:srgbClr val="ED7D31"/>
                </a:solidFill>
                <a:latin typeface="Julius Sans One"/>
                <a:sym typeface="Julius Sans One"/>
              </a:rPr>
              <a:t> </a:t>
            </a:r>
          </a:p>
          <a:p>
            <a:pPr marL="0" indent="0"/>
            <a:r>
              <a:rPr lang="ru-RU" sz="1800" b="1" dirty="0" smtClean="0">
                <a:solidFill>
                  <a:srgbClr val="ED7D31"/>
                </a:solidFill>
                <a:latin typeface="Julius Sans One"/>
                <a:sym typeface="Julius Sans One"/>
              </a:rPr>
              <a:t>68 </a:t>
            </a:r>
            <a:r>
              <a:rPr lang="ru-RU" dirty="0">
                <a:solidFill>
                  <a:srgbClr val="383838"/>
                </a:solidFill>
              </a:rPr>
              <a:t>за 4 мес. 2026 года</a:t>
            </a:r>
            <a:r>
              <a:rPr lang="ru-RU" sz="1800" b="1" dirty="0">
                <a:solidFill>
                  <a:srgbClr val="ED7D31"/>
                </a:solidFill>
                <a:latin typeface="Julius Sans One"/>
              </a:rPr>
              <a:t> </a:t>
            </a:r>
            <a:endParaRPr lang="en-US" sz="1800" dirty="0"/>
          </a:p>
        </p:txBody>
      </p:sp>
      <p:cxnSp>
        <p:nvCxnSpPr>
          <p:cNvPr id="718" name="Google Shape;718;p92"/>
          <p:cNvCxnSpPr/>
          <p:nvPr/>
        </p:nvCxnSpPr>
        <p:spPr>
          <a:xfrm>
            <a:off x="-22525" y="2564950"/>
            <a:ext cx="2858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9" name="Google Shape;719;p92"/>
          <p:cNvCxnSpPr/>
          <p:nvPr/>
        </p:nvCxnSpPr>
        <p:spPr>
          <a:xfrm>
            <a:off x="6285300" y="2571750"/>
            <a:ext cx="285870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0" name="Google Shape;720;p92"/>
          <p:cNvCxnSpPr/>
          <p:nvPr/>
        </p:nvCxnSpPr>
        <p:spPr>
          <a:xfrm>
            <a:off x="4572000" y="3179625"/>
            <a:ext cx="0" cy="930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21" name="Google Shape;721;p92"/>
          <p:cNvCxnSpPr/>
          <p:nvPr/>
        </p:nvCxnSpPr>
        <p:spPr>
          <a:xfrm>
            <a:off x="4572000" y="882113"/>
            <a:ext cx="0" cy="9309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" name="Google Shape;820;p98">
            <a:extLst>
              <a:ext uri="{FF2B5EF4-FFF2-40B4-BE49-F238E27FC236}">
                <a16:creationId xmlns:a16="http://schemas.microsoft.com/office/drawing/2014/main" id="{2EE8ED7F-232A-43B5-96A6-B233BA840B9F}"/>
              </a:ext>
            </a:extLst>
          </p:cNvPr>
          <p:cNvGrpSpPr/>
          <p:nvPr/>
        </p:nvGrpSpPr>
        <p:grpSpPr>
          <a:xfrm>
            <a:off x="654256" y="1043308"/>
            <a:ext cx="363500" cy="361815"/>
            <a:chOff x="5182275" y="4624200"/>
            <a:chExt cx="582625" cy="579925"/>
          </a:xfrm>
        </p:grpSpPr>
        <p:sp>
          <p:nvSpPr>
            <p:cNvPr id="28" name="Google Shape;821;p98">
              <a:extLst>
                <a:ext uri="{FF2B5EF4-FFF2-40B4-BE49-F238E27FC236}">
                  <a16:creationId xmlns:a16="http://schemas.microsoft.com/office/drawing/2014/main" id="{1406260A-E2A4-4039-B7A0-73FA786F6596}"/>
                </a:ext>
              </a:extLst>
            </p:cNvPr>
            <p:cNvSpPr/>
            <p:nvPr/>
          </p:nvSpPr>
          <p:spPr>
            <a:xfrm>
              <a:off x="5182275" y="4624200"/>
              <a:ext cx="491250" cy="579925"/>
            </a:xfrm>
            <a:custGeom>
              <a:avLst/>
              <a:gdLst/>
              <a:ahLst/>
              <a:cxnLst/>
              <a:rect l="l" t="t" r="r" b="b"/>
              <a:pathLst>
                <a:path w="19650" h="23197" extrusionOk="0">
                  <a:moveTo>
                    <a:pt x="17794" y="7240"/>
                  </a:moveTo>
                  <a:cubicBezTo>
                    <a:pt x="18444" y="7240"/>
                    <a:pt x="18982" y="7778"/>
                    <a:pt x="18982" y="8427"/>
                  </a:cubicBezTo>
                  <a:cubicBezTo>
                    <a:pt x="18982" y="9077"/>
                    <a:pt x="18444" y="9596"/>
                    <a:pt x="17794" y="9596"/>
                  </a:cubicBezTo>
                  <a:lnTo>
                    <a:pt x="17757" y="9596"/>
                  </a:lnTo>
                  <a:lnTo>
                    <a:pt x="17757" y="7240"/>
                  </a:lnTo>
                  <a:close/>
                  <a:moveTo>
                    <a:pt x="2060" y="5384"/>
                  </a:moveTo>
                  <a:lnTo>
                    <a:pt x="2060" y="11340"/>
                  </a:lnTo>
                  <a:cubicBezTo>
                    <a:pt x="1207" y="11229"/>
                    <a:pt x="687" y="10765"/>
                    <a:pt x="687" y="10097"/>
                  </a:cubicBezTo>
                  <a:lnTo>
                    <a:pt x="687" y="6665"/>
                  </a:lnTo>
                  <a:cubicBezTo>
                    <a:pt x="687" y="5904"/>
                    <a:pt x="1337" y="5384"/>
                    <a:pt x="2060" y="5384"/>
                  </a:cubicBezTo>
                  <a:close/>
                  <a:moveTo>
                    <a:pt x="3563" y="5384"/>
                  </a:moveTo>
                  <a:lnTo>
                    <a:pt x="3563" y="11377"/>
                  </a:lnTo>
                  <a:lnTo>
                    <a:pt x="2747" y="11377"/>
                  </a:lnTo>
                  <a:lnTo>
                    <a:pt x="2747" y="5384"/>
                  </a:lnTo>
                  <a:close/>
                  <a:moveTo>
                    <a:pt x="6495" y="5384"/>
                  </a:moveTo>
                  <a:lnTo>
                    <a:pt x="6495" y="11377"/>
                  </a:lnTo>
                  <a:lnTo>
                    <a:pt x="4250" y="11377"/>
                  </a:lnTo>
                  <a:lnTo>
                    <a:pt x="4250" y="5384"/>
                  </a:lnTo>
                  <a:close/>
                  <a:moveTo>
                    <a:pt x="14232" y="1878"/>
                  </a:moveTo>
                  <a:lnTo>
                    <a:pt x="14232" y="14958"/>
                  </a:lnTo>
                  <a:lnTo>
                    <a:pt x="7181" y="11470"/>
                  </a:lnTo>
                  <a:lnTo>
                    <a:pt x="7200" y="5366"/>
                  </a:lnTo>
                  <a:lnTo>
                    <a:pt x="14232" y="1878"/>
                  </a:lnTo>
                  <a:close/>
                  <a:moveTo>
                    <a:pt x="16718" y="0"/>
                  </a:moveTo>
                  <a:cubicBezTo>
                    <a:pt x="16576" y="0"/>
                    <a:pt x="16431" y="31"/>
                    <a:pt x="16291" y="96"/>
                  </a:cubicBezTo>
                  <a:lnTo>
                    <a:pt x="6940" y="4716"/>
                  </a:lnTo>
                  <a:cubicBezTo>
                    <a:pt x="6928" y="4710"/>
                    <a:pt x="6371" y="4708"/>
                    <a:pt x="5635" y="4708"/>
                  </a:cubicBezTo>
                  <a:cubicBezTo>
                    <a:pt x="4161" y="4708"/>
                    <a:pt x="1968" y="4716"/>
                    <a:pt x="1968" y="4716"/>
                  </a:cubicBezTo>
                  <a:cubicBezTo>
                    <a:pt x="892" y="4716"/>
                    <a:pt x="1" y="5588"/>
                    <a:pt x="1" y="6665"/>
                  </a:cubicBezTo>
                  <a:lnTo>
                    <a:pt x="1" y="10097"/>
                  </a:lnTo>
                  <a:cubicBezTo>
                    <a:pt x="1" y="10654"/>
                    <a:pt x="242" y="11155"/>
                    <a:pt x="669" y="11507"/>
                  </a:cubicBezTo>
                  <a:cubicBezTo>
                    <a:pt x="1096" y="11841"/>
                    <a:pt x="1671" y="12045"/>
                    <a:pt x="2376" y="12045"/>
                  </a:cubicBezTo>
                  <a:lnTo>
                    <a:pt x="3563" y="12045"/>
                  </a:lnTo>
                  <a:lnTo>
                    <a:pt x="2283" y="15886"/>
                  </a:lnTo>
                  <a:cubicBezTo>
                    <a:pt x="2191" y="16139"/>
                    <a:pt x="2406" y="16321"/>
                    <a:pt x="2617" y="16321"/>
                  </a:cubicBezTo>
                  <a:cubicBezTo>
                    <a:pt x="2747" y="16321"/>
                    <a:pt x="2876" y="16252"/>
                    <a:pt x="2933" y="16090"/>
                  </a:cubicBezTo>
                  <a:lnTo>
                    <a:pt x="4268" y="12045"/>
                  </a:lnTo>
                  <a:lnTo>
                    <a:pt x="6513" y="12045"/>
                  </a:lnTo>
                  <a:lnTo>
                    <a:pt x="6513" y="21118"/>
                  </a:lnTo>
                  <a:cubicBezTo>
                    <a:pt x="6513" y="21879"/>
                    <a:pt x="5864" y="22510"/>
                    <a:pt x="5085" y="22510"/>
                  </a:cubicBezTo>
                  <a:cubicBezTo>
                    <a:pt x="4732" y="22510"/>
                    <a:pt x="4398" y="22380"/>
                    <a:pt x="4139" y="22139"/>
                  </a:cubicBezTo>
                  <a:lnTo>
                    <a:pt x="2339" y="20506"/>
                  </a:lnTo>
                  <a:cubicBezTo>
                    <a:pt x="1949" y="20153"/>
                    <a:pt x="1782" y="19615"/>
                    <a:pt x="1931" y="19114"/>
                  </a:cubicBezTo>
                  <a:lnTo>
                    <a:pt x="2302" y="18001"/>
                  </a:lnTo>
                  <a:cubicBezTo>
                    <a:pt x="2383" y="17745"/>
                    <a:pt x="2158" y="17562"/>
                    <a:pt x="1947" y="17562"/>
                  </a:cubicBezTo>
                  <a:cubicBezTo>
                    <a:pt x="1821" y="17562"/>
                    <a:pt x="1701" y="17626"/>
                    <a:pt x="1652" y="17778"/>
                  </a:cubicBezTo>
                  <a:lnTo>
                    <a:pt x="1281" y="18910"/>
                  </a:lnTo>
                  <a:cubicBezTo>
                    <a:pt x="1281" y="18910"/>
                    <a:pt x="1281" y="18910"/>
                    <a:pt x="1281" y="18929"/>
                  </a:cubicBezTo>
                  <a:cubicBezTo>
                    <a:pt x="1059" y="19689"/>
                    <a:pt x="1300" y="20487"/>
                    <a:pt x="1875" y="21007"/>
                  </a:cubicBezTo>
                  <a:lnTo>
                    <a:pt x="3693" y="22658"/>
                  </a:lnTo>
                  <a:cubicBezTo>
                    <a:pt x="4064" y="22992"/>
                    <a:pt x="4565" y="23196"/>
                    <a:pt x="5085" y="23196"/>
                  </a:cubicBezTo>
                  <a:cubicBezTo>
                    <a:pt x="6217" y="23196"/>
                    <a:pt x="7181" y="22250"/>
                    <a:pt x="7181" y="21118"/>
                  </a:cubicBezTo>
                  <a:lnTo>
                    <a:pt x="7181" y="12231"/>
                  </a:lnTo>
                  <a:lnTo>
                    <a:pt x="16273" y="16739"/>
                  </a:lnTo>
                  <a:cubicBezTo>
                    <a:pt x="16412" y="16805"/>
                    <a:pt x="16558" y="16835"/>
                    <a:pt x="16701" y="16835"/>
                  </a:cubicBezTo>
                  <a:cubicBezTo>
                    <a:pt x="17246" y="16835"/>
                    <a:pt x="17757" y="16399"/>
                    <a:pt x="17757" y="15812"/>
                  </a:cubicBezTo>
                  <a:lnTo>
                    <a:pt x="17757" y="10264"/>
                  </a:lnTo>
                  <a:cubicBezTo>
                    <a:pt x="17776" y="10283"/>
                    <a:pt x="17776" y="10283"/>
                    <a:pt x="17794" y="10283"/>
                  </a:cubicBezTo>
                  <a:cubicBezTo>
                    <a:pt x="18815" y="10283"/>
                    <a:pt x="19650" y="9429"/>
                    <a:pt x="19650" y="8427"/>
                  </a:cubicBezTo>
                  <a:cubicBezTo>
                    <a:pt x="19650" y="7407"/>
                    <a:pt x="18815" y="6572"/>
                    <a:pt x="17794" y="6572"/>
                  </a:cubicBezTo>
                  <a:lnTo>
                    <a:pt x="17757" y="6572"/>
                  </a:lnTo>
                  <a:lnTo>
                    <a:pt x="17757" y="4086"/>
                  </a:lnTo>
                  <a:cubicBezTo>
                    <a:pt x="17757" y="3863"/>
                    <a:pt x="17590" y="3752"/>
                    <a:pt x="17423" y="3752"/>
                  </a:cubicBezTo>
                  <a:cubicBezTo>
                    <a:pt x="17256" y="3752"/>
                    <a:pt x="17089" y="3863"/>
                    <a:pt x="17089" y="4086"/>
                  </a:cubicBezTo>
                  <a:lnTo>
                    <a:pt x="17089" y="15812"/>
                  </a:lnTo>
                  <a:cubicBezTo>
                    <a:pt x="17089" y="16015"/>
                    <a:pt x="16918" y="16162"/>
                    <a:pt x="16737" y="16162"/>
                  </a:cubicBezTo>
                  <a:cubicBezTo>
                    <a:pt x="16687" y="16162"/>
                    <a:pt x="16636" y="16151"/>
                    <a:pt x="16588" y="16127"/>
                  </a:cubicBezTo>
                  <a:lnTo>
                    <a:pt x="14918" y="15292"/>
                  </a:lnTo>
                  <a:lnTo>
                    <a:pt x="14918" y="1544"/>
                  </a:lnTo>
                  <a:lnTo>
                    <a:pt x="16588" y="709"/>
                  </a:lnTo>
                  <a:cubicBezTo>
                    <a:pt x="16636" y="685"/>
                    <a:pt x="16687" y="674"/>
                    <a:pt x="16737" y="674"/>
                  </a:cubicBezTo>
                  <a:cubicBezTo>
                    <a:pt x="16918" y="674"/>
                    <a:pt x="17089" y="820"/>
                    <a:pt x="17089" y="1024"/>
                  </a:cubicBezTo>
                  <a:lnTo>
                    <a:pt x="17089" y="2119"/>
                  </a:lnTo>
                  <a:cubicBezTo>
                    <a:pt x="17089" y="2341"/>
                    <a:pt x="17256" y="2453"/>
                    <a:pt x="17423" y="2453"/>
                  </a:cubicBezTo>
                  <a:cubicBezTo>
                    <a:pt x="17590" y="2453"/>
                    <a:pt x="17757" y="2341"/>
                    <a:pt x="17757" y="2119"/>
                  </a:cubicBezTo>
                  <a:lnTo>
                    <a:pt x="17757" y="1024"/>
                  </a:lnTo>
                  <a:cubicBezTo>
                    <a:pt x="17757" y="437"/>
                    <a:pt x="17257" y="0"/>
                    <a:pt x="167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29" name="Google Shape;822;p98">
              <a:extLst>
                <a:ext uri="{FF2B5EF4-FFF2-40B4-BE49-F238E27FC236}">
                  <a16:creationId xmlns:a16="http://schemas.microsoft.com/office/drawing/2014/main" id="{1F9D5502-8AA3-4992-B9D1-1B938102E3CD}"/>
                </a:ext>
              </a:extLst>
            </p:cNvPr>
            <p:cNvSpPr/>
            <p:nvPr/>
          </p:nvSpPr>
          <p:spPr>
            <a:xfrm>
              <a:off x="5695300" y="4826050"/>
              <a:ext cx="69600" cy="17200"/>
            </a:xfrm>
            <a:custGeom>
              <a:avLst/>
              <a:gdLst/>
              <a:ahLst/>
              <a:cxnLst/>
              <a:rect l="l" t="t" r="r" b="b"/>
              <a:pathLst>
                <a:path w="2784" h="688" extrusionOk="0">
                  <a:moveTo>
                    <a:pt x="446" y="1"/>
                  </a:moveTo>
                  <a:cubicBezTo>
                    <a:pt x="1" y="1"/>
                    <a:pt x="1" y="687"/>
                    <a:pt x="446" y="687"/>
                  </a:cubicBezTo>
                  <a:lnTo>
                    <a:pt x="2339" y="687"/>
                  </a:lnTo>
                  <a:cubicBezTo>
                    <a:pt x="2784" y="687"/>
                    <a:pt x="2784" y="1"/>
                    <a:pt x="23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30" name="Google Shape;823;p98">
              <a:extLst>
                <a:ext uri="{FF2B5EF4-FFF2-40B4-BE49-F238E27FC236}">
                  <a16:creationId xmlns:a16="http://schemas.microsoft.com/office/drawing/2014/main" id="{BD4E23F1-D8E2-4BE6-9FDC-C2BD2A9C930B}"/>
                </a:ext>
              </a:extLst>
            </p:cNvPr>
            <p:cNvSpPr/>
            <p:nvPr/>
          </p:nvSpPr>
          <p:spPr>
            <a:xfrm>
              <a:off x="5668875" y="4733850"/>
              <a:ext cx="63675" cy="52325"/>
            </a:xfrm>
            <a:custGeom>
              <a:avLst/>
              <a:gdLst/>
              <a:ahLst/>
              <a:cxnLst/>
              <a:rect l="l" t="t" r="r" b="b"/>
              <a:pathLst>
                <a:path w="2547" h="2093" extrusionOk="0">
                  <a:moveTo>
                    <a:pt x="2054" y="1"/>
                  </a:moveTo>
                  <a:cubicBezTo>
                    <a:pt x="1982" y="1"/>
                    <a:pt x="1907" y="27"/>
                    <a:pt x="1837" y="89"/>
                  </a:cubicBezTo>
                  <a:lnTo>
                    <a:pt x="223" y="1499"/>
                  </a:lnTo>
                  <a:cubicBezTo>
                    <a:pt x="0" y="1703"/>
                    <a:pt x="149" y="2093"/>
                    <a:pt x="445" y="2093"/>
                  </a:cubicBezTo>
                  <a:cubicBezTo>
                    <a:pt x="520" y="2093"/>
                    <a:pt x="612" y="2074"/>
                    <a:pt x="668" y="2019"/>
                  </a:cubicBezTo>
                  <a:lnTo>
                    <a:pt x="2282" y="609"/>
                  </a:lnTo>
                  <a:cubicBezTo>
                    <a:pt x="2546" y="374"/>
                    <a:pt x="2324" y="1"/>
                    <a:pt x="20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31" name="Google Shape;824;p98">
              <a:extLst>
                <a:ext uri="{FF2B5EF4-FFF2-40B4-BE49-F238E27FC236}">
                  <a16:creationId xmlns:a16="http://schemas.microsoft.com/office/drawing/2014/main" id="{C23EBB51-994F-4413-97B4-FE6D4A8332DB}"/>
                </a:ext>
              </a:extLst>
            </p:cNvPr>
            <p:cNvSpPr/>
            <p:nvPr/>
          </p:nvSpPr>
          <p:spPr>
            <a:xfrm>
              <a:off x="5667850" y="4883200"/>
              <a:ext cx="64675" cy="52250"/>
            </a:xfrm>
            <a:custGeom>
              <a:avLst/>
              <a:gdLst/>
              <a:ahLst/>
              <a:cxnLst/>
              <a:rect l="l" t="t" r="r" b="b"/>
              <a:pathLst>
                <a:path w="2587" h="2090" extrusionOk="0">
                  <a:moveTo>
                    <a:pt x="499" y="1"/>
                  </a:moveTo>
                  <a:cubicBezTo>
                    <a:pt x="234" y="1"/>
                    <a:pt x="0" y="371"/>
                    <a:pt x="264" y="590"/>
                  </a:cubicBezTo>
                  <a:lnTo>
                    <a:pt x="1878" y="2001"/>
                  </a:lnTo>
                  <a:cubicBezTo>
                    <a:pt x="1944" y="2063"/>
                    <a:pt x="2017" y="2089"/>
                    <a:pt x="2088" y="2089"/>
                  </a:cubicBezTo>
                  <a:cubicBezTo>
                    <a:pt x="2353" y="2089"/>
                    <a:pt x="2587" y="1719"/>
                    <a:pt x="2323" y="1500"/>
                  </a:cubicBezTo>
                  <a:lnTo>
                    <a:pt x="709" y="90"/>
                  </a:lnTo>
                  <a:cubicBezTo>
                    <a:pt x="643" y="27"/>
                    <a:pt x="570" y="1"/>
                    <a:pt x="4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  <p:grpSp>
        <p:nvGrpSpPr>
          <p:cNvPr id="36" name="Google Shape;949;p104">
            <a:extLst>
              <a:ext uri="{FF2B5EF4-FFF2-40B4-BE49-F238E27FC236}">
                <a16:creationId xmlns:a16="http://schemas.microsoft.com/office/drawing/2014/main" id="{7A9B93CD-7D58-4353-AC08-6BBA6FC51186}"/>
              </a:ext>
            </a:extLst>
          </p:cNvPr>
          <p:cNvGrpSpPr/>
          <p:nvPr/>
        </p:nvGrpSpPr>
        <p:grpSpPr>
          <a:xfrm>
            <a:off x="523916" y="3616326"/>
            <a:ext cx="400895" cy="395854"/>
            <a:chOff x="2629725" y="3620175"/>
            <a:chExt cx="674000" cy="665525"/>
          </a:xfrm>
        </p:grpSpPr>
        <p:sp>
          <p:nvSpPr>
            <p:cNvPr id="37" name="Google Shape;950;p104">
              <a:extLst>
                <a:ext uri="{FF2B5EF4-FFF2-40B4-BE49-F238E27FC236}">
                  <a16:creationId xmlns:a16="http://schemas.microsoft.com/office/drawing/2014/main" id="{4E72CECA-8BD3-4E4B-A709-67DBFB0E1BD2}"/>
                </a:ext>
              </a:extLst>
            </p:cNvPr>
            <p:cNvSpPr/>
            <p:nvPr/>
          </p:nvSpPr>
          <p:spPr>
            <a:xfrm>
              <a:off x="2629725" y="3620175"/>
              <a:ext cx="674000" cy="665525"/>
            </a:xfrm>
            <a:custGeom>
              <a:avLst/>
              <a:gdLst/>
              <a:ahLst/>
              <a:cxnLst/>
              <a:rect l="l" t="t" r="r" b="b"/>
              <a:pathLst>
                <a:path w="26960" h="26621" extrusionOk="0">
                  <a:moveTo>
                    <a:pt x="23491" y="787"/>
                  </a:moveTo>
                  <a:cubicBezTo>
                    <a:pt x="23679" y="787"/>
                    <a:pt x="23868" y="844"/>
                    <a:pt x="24028" y="960"/>
                  </a:cubicBezTo>
                  <a:cubicBezTo>
                    <a:pt x="24232" y="1108"/>
                    <a:pt x="24362" y="1331"/>
                    <a:pt x="24399" y="1572"/>
                  </a:cubicBezTo>
                  <a:cubicBezTo>
                    <a:pt x="24455" y="1814"/>
                    <a:pt x="24380" y="2073"/>
                    <a:pt x="24250" y="2277"/>
                  </a:cubicBezTo>
                  <a:lnTo>
                    <a:pt x="23471" y="3335"/>
                  </a:lnTo>
                  <a:lnTo>
                    <a:pt x="21950" y="2240"/>
                  </a:lnTo>
                  <a:lnTo>
                    <a:pt x="22729" y="1183"/>
                  </a:lnTo>
                  <a:cubicBezTo>
                    <a:pt x="22910" y="923"/>
                    <a:pt x="23200" y="787"/>
                    <a:pt x="23491" y="787"/>
                  </a:cubicBezTo>
                  <a:close/>
                  <a:moveTo>
                    <a:pt x="21486" y="2890"/>
                  </a:moveTo>
                  <a:lnTo>
                    <a:pt x="23007" y="3984"/>
                  </a:lnTo>
                  <a:lnTo>
                    <a:pt x="17775" y="11220"/>
                  </a:lnTo>
                  <a:lnTo>
                    <a:pt x="16254" y="10126"/>
                  </a:lnTo>
                  <a:lnTo>
                    <a:pt x="21486" y="2890"/>
                  </a:lnTo>
                  <a:close/>
                  <a:moveTo>
                    <a:pt x="16087" y="10979"/>
                  </a:moveTo>
                  <a:lnTo>
                    <a:pt x="17033" y="11647"/>
                  </a:lnTo>
                  <a:lnTo>
                    <a:pt x="16068" y="12000"/>
                  </a:lnTo>
                  <a:lnTo>
                    <a:pt x="16087" y="10979"/>
                  </a:lnTo>
                  <a:close/>
                  <a:moveTo>
                    <a:pt x="18035" y="6322"/>
                  </a:moveTo>
                  <a:lnTo>
                    <a:pt x="15400" y="9977"/>
                  </a:lnTo>
                  <a:cubicBezTo>
                    <a:pt x="15345" y="10052"/>
                    <a:pt x="15326" y="10126"/>
                    <a:pt x="15326" y="10200"/>
                  </a:cubicBezTo>
                  <a:lnTo>
                    <a:pt x="15270" y="12556"/>
                  </a:lnTo>
                  <a:cubicBezTo>
                    <a:pt x="15255" y="12773"/>
                    <a:pt x="15445" y="12950"/>
                    <a:pt x="15659" y="12950"/>
                  </a:cubicBezTo>
                  <a:cubicBezTo>
                    <a:pt x="15702" y="12950"/>
                    <a:pt x="15746" y="12943"/>
                    <a:pt x="15790" y="12927"/>
                  </a:cubicBezTo>
                  <a:lnTo>
                    <a:pt x="17998" y="12148"/>
                  </a:lnTo>
                  <a:cubicBezTo>
                    <a:pt x="18072" y="12111"/>
                    <a:pt x="18146" y="12074"/>
                    <a:pt x="18183" y="12000"/>
                  </a:cubicBezTo>
                  <a:lnTo>
                    <a:pt x="20206" y="9217"/>
                  </a:lnTo>
                  <a:lnTo>
                    <a:pt x="20206" y="13985"/>
                  </a:lnTo>
                  <a:cubicBezTo>
                    <a:pt x="20206" y="15098"/>
                    <a:pt x="19297" y="16007"/>
                    <a:pt x="18165" y="16007"/>
                  </a:cubicBezTo>
                  <a:cubicBezTo>
                    <a:pt x="17664" y="16007"/>
                    <a:pt x="17664" y="16805"/>
                    <a:pt x="18165" y="16805"/>
                  </a:cubicBezTo>
                  <a:cubicBezTo>
                    <a:pt x="19723" y="16805"/>
                    <a:pt x="20985" y="15543"/>
                    <a:pt x="20985" y="13985"/>
                  </a:cubicBezTo>
                  <a:lnTo>
                    <a:pt x="20985" y="12204"/>
                  </a:lnTo>
                  <a:lnTo>
                    <a:pt x="23582" y="12204"/>
                  </a:lnTo>
                  <a:lnTo>
                    <a:pt x="23582" y="23318"/>
                  </a:lnTo>
                  <a:lnTo>
                    <a:pt x="3396" y="23318"/>
                  </a:lnTo>
                  <a:lnTo>
                    <a:pt x="3396" y="12204"/>
                  </a:lnTo>
                  <a:lnTo>
                    <a:pt x="5826" y="12204"/>
                  </a:lnTo>
                  <a:lnTo>
                    <a:pt x="5826" y="13985"/>
                  </a:lnTo>
                  <a:cubicBezTo>
                    <a:pt x="5826" y="15395"/>
                    <a:pt x="6884" y="16583"/>
                    <a:pt x="8238" y="16768"/>
                  </a:cubicBezTo>
                  <a:lnTo>
                    <a:pt x="8238" y="19774"/>
                  </a:lnTo>
                  <a:cubicBezTo>
                    <a:pt x="8238" y="19941"/>
                    <a:pt x="8350" y="20089"/>
                    <a:pt x="8480" y="20145"/>
                  </a:cubicBezTo>
                  <a:cubicBezTo>
                    <a:pt x="8535" y="20163"/>
                    <a:pt x="8591" y="20182"/>
                    <a:pt x="8647" y="20182"/>
                  </a:cubicBezTo>
                  <a:cubicBezTo>
                    <a:pt x="8739" y="20182"/>
                    <a:pt x="8851" y="20126"/>
                    <a:pt x="8925" y="20052"/>
                  </a:cubicBezTo>
                  <a:lnTo>
                    <a:pt x="12172" y="16805"/>
                  </a:lnTo>
                  <a:lnTo>
                    <a:pt x="16124" y="16805"/>
                  </a:lnTo>
                  <a:cubicBezTo>
                    <a:pt x="16625" y="16805"/>
                    <a:pt x="16625" y="16007"/>
                    <a:pt x="16124" y="16007"/>
                  </a:cubicBezTo>
                  <a:lnTo>
                    <a:pt x="12005" y="16007"/>
                  </a:lnTo>
                  <a:cubicBezTo>
                    <a:pt x="11912" y="16007"/>
                    <a:pt x="11801" y="16044"/>
                    <a:pt x="11726" y="16119"/>
                  </a:cubicBezTo>
                  <a:lnTo>
                    <a:pt x="9036" y="18828"/>
                  </a:lnTo>
                  <a:lnTo>
                    <a:pt x="9036" y="16416"/>
                  </a:lnTo>
                  <a:cubicBezTo>
                    <a:pt x="9036" y="16193"/>
                    <a:pt x="8869" y="16007"/>
                    <a:pt x="8647" y="16007"/>
                  </a:cubicBezTo>
                  <a:cubicBezTo>
                    <a:pt x="7515" y="16007"/>
                    <a:pt x="6606" y="15098"/>
                    <a:pt x="6606" y="13985"/>
                  </a:cubicBezTo>
                  <a:lnTo>
                    <a:pt x="6606" y="8345"/>
                  </a:lnTo>
                  <a:cubicBezTo>
                    <a:pt x="6606" y="7231"/>
                    <a:pt x="7515" y="6322"/>
                    <a:pt x="8647" y="6322"/>
                  </a:cubicBezTo>
                  <a:close/>
                  <a:moveTo>
                    <a:pt x="23805" y="10478"/>
                  </a:moveTo>
                  <a:cubicBezTo>
                    <a:pt x="24547" y="10478"/>
                    <a:pt x="25160" y="11091"/>
                    <a:pt x="25160" y="11833"/>
                  </a:cubicBezTo>
                  <a:lnTo>
                    <a:pt x="25160" y="23318"/>
                  </a:lnTo>
                  <a:lnTo>
                    <a:pt x="24362" y="23318"/>
                  </a:lnTo>
                  <a:lnTo>
                    <a:pt x="24362" y="11814"/>
                  </a:lnTo>
                  <a:cubicBezTo>
                    <a:pt x="24362" y="11591"/>
                    <a:pt x="24176" y="11425"/>
                    <a:pt x="23972" y="11425"/>
                  </a:cubicBezTo>
                  <a:lnTo>
                    <a:pt x="20985" y="11425"/>
                  </a:lnTo>
                  <a:lnTo>
                    <a:pt x="20985" y="10478"/>
                  </a:lnTo>
                  <a:close/>
                  <a:moveTo>
                    <a:pt x="14806" y="24097"/>
                  </a:moveTo>
                  <a:cubicBezTo>
                    <a:pt x="14806" y="24375"/>
                    <a:pt x="14584" y="24598"/>
                    <a:pt x="14306" y="24598"/>
                  </a:cubicBezTo>
                  <a:lnTo>
                    <a:pt x="12654" y="24598"/>
                  </a:lnTo>
                  <a:cubicBezTo>
                    <a:pt x="12394" y="24598"/>
                    <a:pt x="12172" y="24375"/>
                    <a:pt x="12172" y="24097"/>
                  </a:cubicBezTo>
                  <a:close/>
                  <a:moveTo>
                    <a:pt x="23469" y="0"/>
                  </a:moveTo>
                  <a:cubicBezTo>
                    <a:pt x="22937" y="0"/>
                    <a:pt x="22414" y="243"/>
                    <a:pt x="22080" y="700"/>
                  </a:cubicBezTo>
                  <a:lnTo>
                    <a:pt x="18573" y="5561"/>
                  </a:lnTo>
                  <a:cubicBezTo>
                    <a:pt x="18443" y="5543"/>
                    <a:pt x="18295" y="5524"/>
                    <a:pt x="18165" y="5524"/>
                  </a:cubicBezTo>
                  <a:lnTo>
                    <a:pt x="8628" y="5524"/>
                  </a:lnTo>
                  <a:cubicBezTo>
                    <a:pt x="7069" y="5524"/>
                    <a:pt x="5808" y="6786"/>
                    <a:pt x="5808" y="8345"/>
                  </a:cubicBezTo>
                  <a:lnTo>
                    <a:pt x="5808" y="9680"/>
                  </a:lnTo>
                  <a:lnTo>
                    <a:pt x="3155" y="9680"/>
                  </a:lnTo>
                  <a:cubicBezTo>
                    <a:pt x="1967" y="9680"/>
                    <a:pt x="1021" y="10645"/>
                    <a:pt x="1021" y="11814"/>
                  </a:cubicBezTo>
                  <a:lnTo>
                    <a:pt x="1021" y="18846"/>
                  </a:lnTo>
                  <a:cubicBezTo>
                    <a:pt x="1021" y="19097"/>
                    <a:pt x="1216" y="19222"/>
                    <a:pt x="1410" y="19222"/>
                  </a:cubicBezTo>
                  <a:cubicBezTo>
                    <a:pt x="1605" y="19222"/>
                    <a:pt x="1800" y="19097"/>
                    <a:pt x="1800" y="18846"/>
                  </a:cubicBezTo>
                  <a:lnTo>
                    <a:pt x="1800" y="11814"/>
                  </a:lnTo>
                  <a:cubicBezTo>
                    <a:pt x="1800" y="11072"/>
                    <a:pt x="2412" y="10478"/>
                    <a:pt x="3155" y="10478"/>
                  </a:cubicBezTo>
                  <a:lnTo>
                    <a:pt x="5808" y="10478"/>
                  </a:lnTo>
                  <a:lnTo>
                    <a:pt x="5808" y="11425"/>
                  </a:lnTo>
                  <a:lnTo>
                    <a:pt x="3006" y="11425"/>
                  </a:lnTo>
                  <a:cubicBezTo>
                    <a:pt x="2783" y="11425"/>
                    <a:pt x="2598" y="11591"/>
                    <a:pt x="2598" y="11814"/>
                  </a:cubicBezTo>
                  <a:lnTo>
                    <a:pt x="2598" y="23299"/>
                  </a:lnTo>
                  <a:lnTo>
                    <a:pt x="1819" y="23299"/>
                  </a:lnTo>
                  <a:lnTo>
                    <a:pt x="1819" y="20961"/>
                  </a:lnTo>
                  <a:cubicBezTo>
                    <a:pt x="1819" y="20702"/>
                    <a:pt x="1619" y="20572"/>
                    <a:pt x="1420" y="20572"/>
                  </a:cubicBezTo>
                  <a:cubicBezTo>
                    <a:pt x="1220" y="20572"/>
                    <a:pt x="1021" y="20702"/>
                    <a:pt x="1021" y="20961"/>
                  </a:cubicBezTo>
                  <a:lnTo>
                    <a:pt x="1021" y="23318"/>
                  </a:lnTo>
                  <a:lnTo>
                    <a:pt x="390" y="23318"/>
                  </a:lnTo>
                  <a:cubicBezTo>
                    <a:pt x="167" y="23318"/>
                    <a:pt x="0" y="23485"/>
                    <a:pt x="0" y="23707"/>
                  </a:cubicBezTo>
                  <a:lnTo>
                    <a:pt x="0" y="24672"/>
                  </a:lnTo>
                  <a:cubicBezTo>
                    <a:pt x="0" y="25748"/>
                    <a:pt x="872" y="26620"/>
                    <a:pt x="1949" y="26620"/>
                  </a:cubicBezTo>
                  <a:lnTo>
                    <a:pt x="21597" y="26620"/>
                  </a:lnTo>
                  <a:cubicBezTo>
                    <a:pt x="22098" y="26620"/>
                    <a:pt x="22098" y="25841"/>
                    <a:pt x="21597" y="25841"/>
                  </a:cubicBezTo>
                  <a:lnTo>
                    <a:pt x="1949" y="25841"/>
                  </a:lnTo>
                  <a:cubicBezTo>
                    <a:pt x="1299" y="25841"/>
                    <a:pt x="780" y="25321"/>
                    <a:pt x="780" y="24672"/>
                  </a:cubicBezTo>
                  <a:lnTo>
                    <a:pt x="780" y="24097"/>
                  </a:lnTo>
                  <a:lnTo>
                    <a:pt x="11374" y="24097"/>
                  </a:lnTo>
                  <a:cubicBezTo>
                    <a:pt x="11374" y="24820"/>
                    <a:pt x="11949" y="25396"/>
                    <a:pt x="12654" y="25396"/>
                  </a:cubicBezTo>
                  <a:lnTo>
                    <a:pt x="14306" y="25396"/>
                  </a:lnTo>
                  <a:cubicBezTo>
                    <a:pt x="15011" y="25396"/>
                    <a:pt x="15586" y="24802"/>
                    <a:pt x="15586" y="24097"/>
                  </a:cubicBezTo>
                  <a:lnTo>
                    <a:pt x="26180" y="24097"/>
                  </a:lnTo>
                  <a:lnTo>
                    <a:pt x="26180" y="24672"/>
                  </a:lnTo>
                  <a:cubicBezTo>
                    <a:pt x="26180" y="25321"/>
                    <a:pt x="25642" y="25841"/>
                    <a:pt x="25011" y="25841"/>
                  </a:cubicBezTo>
                  <a:lnTo>
                    <a:pt x="23805" y="25841"/>
                  </a:lnTo>
                  <a:cubicBezTo>
                    <a:pt x="23286" y="25841"/>
                    <a:pt x="23286" y="26620"/>
                    <a:pt x="23805" y="26620"/>
                  </a:cubicBezTo>
                  <a:lnTo>
                    <a:pt x="25011" y="26620"/>
                  </a:lnTo>
                  <a:cubicBezTo>
                    <a:pt x="26087" y="26620"/>
                    <a:pt x="26959" y="25748"/>
                    <a:pt x="26959" y="24672"/>
                  </a:cubicBezTo>
                  <a:lnTo>
                    <a:pt x="26959" y="23707"/>
                  </a:lnTo>
                  <a:cubicBezTo>
                    <a:pt x="26959" y="23485"/>
                    <a:pt x="26792" y="23318"/>
                    <a:pt x="26570" y="23318"/>
                  </a:cubicBezTo>
                  <a:lnTo>
                    <a:pt x="25939" y="23318"/>
                  </a:lnTo>
                  <a:lnTo>
                    <a:pt x="25939" y="11833"/>
                  </a:lnTo>
                  <a:cubicBezTo>
                    <a:pt x="25939" y="10645"/>
                    <a:pt x="24974" y="9699"/>
                    <a:pt x="23805" y="9699"/>
                  </a:cubicBezTo>
                  <a:lnTo>
                    <a:pt x="20985" y="9699"/>
                  </a:lnTo>
                  <a:lnTo>
                    <a:pt x="20985" y="8122"/>
                  </a:lnTo>
                  <a:lnTo>
                    <a:pt x="23601" y="4504"/>
                  </a:lnTo>
                  <a:cubicBezTo>
                    <a:pt x="23675" y="4615"/>
                    <a:pt x="23731" y="4745"/>
                    <a:pt x="23749" y="4894"/>
                  </a:cubicBezTo>
                  <a:cubicBezTo>
                    <a:pt x="23805" y="5172"/>
                    <a:pt x="23731" y="5432"/>
                    <a:pt x="23582" y="5654"/>
                  </a:cubicBezTo>
                  <a:lnTo>
                    <a:pt x="21876" y="7992"/>
                  </a:lnTo>
                  <a:cubicBezTo>
                    <a:pt x="21673" y="8288"/>
                    <a:pt x="21951" y="8614"/>
                    <a:pt x="22231" y="8614"/>
                  </a:cubicBezTo>
                  <a:cubicBezTo>
                    <a:pt x="22337" y="8614"/>
                    <a:pt x="22444" y="8568"/>
                    <a:pt x="22525" y="8456"/>
                  </a:cubicBezTo>
                  <a:lnTo>
                    <a:pt x="24213" y="6118"/>
                  </a:lnTo>
                  <a:cubicBezTo>
                    <a:pt x="24492" y="5728"/>
                    <a:pt x="24603" y="5246"/>
                    <a:pt x="24529" y="4764"/>
                  </a:cubicBezTo>
                  <a:cubicBezTo>
                    <a:pt x="24473" y="4411"/>
                    <a:pt x="24325" y="4096"/>
                    <a:pt x="24083" y="3836"/>
                  </a:cubicBezTo>
                  <a:lnTo>
                    <a:pt x="24881" y="2741"/>
                  </a:lnTo>
                  <a:cubicBezTo>
                    <a:pt x="25141" y="2352"/>
                    <a:pt x="25252" y="1906"/>
                    <a:pt x="25178" y="1442"/>
                  </a:cubicBezTo>
                  <a:cubicBezTo>
                    <a:pt x="25104" y="997"/>
                    <a:pt x="24863" y="589"/>
                    <a:pt x="24492" y="329"/>
                  </a:cubicBezTo>
                  <a:cubicBezTo>
                    <a:pt x="24181" y="107"/>
                    <a:pt x="23823" y="0"/>
                    <a:pt x="234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38" name="Google Shape;951;p104">
              <a:extLst>
                <a:ext uri="{FF2B5EF4-FFF2-40B4-BE49-F238E27FC236}">
                  <a16:creationId xmlns:a16="http://schemas.microsoft.com/office/drawing/2014/main" id="{6C8775DD-9853-43D6-A7AD-076357850B4E}"/>
                </a:ext>
              </a:extLst>
            </p:cNvPr>
            <p:cNvSpPr/>
            <p:nvPr/>
          </p:nvSpPr>
          <p:spPr>
            <a:xfrm>
              <a:off x="2851450" y="3924325"/>
              <a:ext cx="128975" cy="19975"/>
            </a:xfrm>
            <a:custGeom>
              <a:avLst/>
              <a:gdLst/>
              <a:ahLst/>
              <a:cxnLst/>
              <a:rect l="l" t="t" r="r" b="b"/>
              <a:pathLst>
                <a:path w="5159" h="799" extrusionOk="0">
                  <a:moveTo>
                    <a:pt x="408" y="1"/>
                  </a:moveTo>
                  <a:cubicBezTo>
                    <a:pt x="186" y="1"/>
                    <a:pt x="0" y="186"/>
                    <a:pt x="0" y="390"/>
                  </a:cubicBezTo>
                  <a:cubicBezTo>
                    <a:pt x="0" y="613"/>
                    <a:pt x="186" y="798"/>
                    <a:pt x="408" y="798"/>
                  </a:cubicBezTo>
                  <a:lnTo>
                    <a:pt x="4769" y="798"/>
                  </a:lnTo>
                  <a:cubicBezTo>
                    <a:pt x="4991" y="798"/>
                    <a:pt x="5158" y="613"/>
                    <a:pt x="5158" y="390"/>
                  </a:cubicBezTo>
                  <a:cubicBezTo>
                    <a:pt x="5158" y="186"/>
                    <a:pt x="4991" y="1"/>
                    <a:pt x="47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39" name="Google Shape;952;p104">
              <a:extLst>
                <a:ext uri="{FF2B5EF4-FFF2-40B4-BE49-F238E27FC236}">
                  <a16:creationId xmlns:a16="http://schemas.microsoft.com/office/drawing/2014/main" id="{FEBA1C4B-0EEB-4205-9957-86B68EB5DE00}"/>
                </a:ext>
              </a:extLst>
            </p:cNvPr>
            <p:cNvSpPr/>
            <p:nvPr/>
          </p:nvSpPr>
          <p:spPr>
            <a:xfrm>
              <a:off x="2851450" y="3854300"/>
              <a:ext cx="128975" cy="19950"/>
            </a:xfrm>
            <a:custGeom>
              <a:avLst/>
              <a:gdLst/>
              <a:ahLst/>
              <a:cxnLst/>
              <a:rect l="l" t="t" r="r" b="b"/>
              <a:pathLst>
                <a:path w="5159" h="798" extrusionOk="0">
                  <a:moveTo>
                    <a:pt x="408" y="0"/>
                  </a:moveTo>
                  <a:cubicBezTo>
                    <a:pt x="186" y="0"/>
                    <a:pt x="0" y="186"/>
                    <a:pt x="0" y="408"/>
                  </a:cubicBezTo>
                  <a:cubicBezTo>
                    <a:pt x="0" y="631"/>
                    <a:pt x="186" y="798"/>
                    <a:pt x="408" y="798"/>
                  </a:cubicBezTo>
                  <a:lnTo>
                    <a:pt x="4769" y="798"/>
                  </a:lnTo>
                  <a:cubicBezTo>
                    <a:pt x="4991" y="798"/>
                    <a:pt x="5158" y="631"/>
                    <a:pt x="5158" y="408"/>
                  </a:cubicBezTo>
                  <a:cubicBezTo>
                    <a:pt x="5158" y="186"/>
                    <a:pt x="4991" y="0"/>
                    <a:pt x="476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  <p:grpSp>
        <p:nvGrpSpPr>
          <p:cNvPr id="40" name="Google Shape;1211;p112">
            <a:extLst>
              <a:ext uri="{FF2B5EF4-FFF2-40B4-BE49-F238E27FC236}">
                <a16:creationId xmlns:a16="http://schemas.microsoft.com/office/drawing/2014/main" id="{FBFB3873-D85C-420D-A525-EA8667FEE248}"/>
              </a:ext>
            </a:extLst>
          </p:cNvPr>
          <p:cNvGrpSpPr/>
          <p:nvPr/>
        </p:nvGrpSpPr>
        <p:grpSpPr>
          <a:xfrm>
            <a:off x="5268267" y="1135141"/>
            <a:ext cx="408858" cy="339249"/>
            <a:chOff x="406025" y="472350"/>
            <a:chExt cx="536700" cy="445325"/>
          </a:xfrm>
        </p:grpSpPr>
        <p:sp>
          <p:nvSpPr>
            <p:cNvPr id="41" name="Google Shape;1212;p112">
              <a:extLst>
                <a:ext uri="{FF2B5EF4-FFF2-40B4-BE49-F238E27FC236}">
                  <a16:creationId xmlns:a16="http://schemas.microsoft.com/office/drawing/2014/main" id="{5D86507E-4904-43D8-8284-D0318A47302D}"/>
                </a:ext>
              </a:extLst>
            </p:cNvPr>
            <p:cNvSpPr/>
            <p:nvPr/>
          </p:nvSpPr>
          <p:spPr>
            <a:xfrm>
              <a:off x="406025" y="472350"/>
              <a:ext cx="536700" cy="445325"/>
            </a:xfrm>
            <a:custGeom>
              <a:avLst/>
              <a:gdLst/>
              <a:ahLst/>
              <a:cxnLst/>
              <a:rect l="l" t="t" r="r" b="b"/>
              <a:pathLst>
                <a:path w="21468" h="17813" extrusionOk="0">
                  <a:moveTo>
                    <a:pt x="19260" y="632"/>
                  </a:moveTo>
                  <a:cubicBezTo>
                    <a:pt x="20132" y="632"/>
                    <a:pt x="20837" y="1337"/>
                    <a:pt x="20837" y="2209"/>
                  </a:cubicBezTo>
                  <a:lnTo>
                    <a:pt x="20837" y="3359"/>
                  </a:lnTo>
                  <a:lnTo>
                    <a:pt x="631" y="3359"/>
                  </a:lnTo>
                  <a:lnTo>
                    <a:pt x="631" y="2209"/>
                  </a:lnTo>
                  <a:cubicBezTo>
                    <a:pt x="631" y="1337"/>
                    <a:pt x="1336" y="632"/>
                    <a:pt x="2190" y="632"/>
                  </a:cubicBezTo>
                  <a:close/>
                  <a:moveTo>
                    <a:pt x="18555" y="13378"/>
                  </a:moveTo>
                  <a:lnTo>
                    <a:pt x="18555" y="17182"/>
                  </a:lnTo>
                  <a:lnTo>
                    <a:pt x="11894" y="17182"/>
                  </a:lnTo>
                  <a:lnTo>
                    <a:pt x="11894" y="13378"/>
                  </a:lnTo>
                  <a:close/>
                  <a:moveTo>
                    <a:pt x="2208" y="1"/>
                  </a:moveTo>
                  <a:cubicBezTo>
                    <a:pt x="984" y="1"/>
                    <a:pt x="1" y="1003"/>
                    <a:pt x="1" y="2209"/>
                  </a:cubicBezTo>
                  <a:lnTo>
                    <a:pt x="1" y="12896"/>
                  </a:lnTo>
                  <a:cubicBezTo>
                    <a:pt x="1" y="13100"/>
                    <a:pt x="158" y="13202"/>
                    <a:pt x="316" y="13202"/>
                  </a:cubicBezTo>
                  <a:cubicBezTo>
                    <a:pt x="474" y="13202"/>
                    <a:pt x="631" y="13100"/>
                    <a:pt x="631" y="12896"/>
                  </a:cubicBezTo>
                  <a:lnTo>
                    <a:pt x="631" y="3990"/>
                  </a:lnTo>
                  <a:lnTo>
                    <a:pt x="20837" y="3990"/>
                  </a:lnTo>
                  <a:lnTo>
                    <a:pt x="20837" y="15623"/>
                  </a:lnTo>
                  <a:cubicBezTo>
                    <a:pt x="20837" y="16495"/>
                    <a:pt x="20132" y="17200"/>
                    <a:pt x="19278" y="17200"/>
                  </a:cubicBezTo>
                  <a:lnTo>
                    <a:pt x="19185" y="17200"/>
                  </a:lnTo>
                  <a:lnTo>
                    <a:pt x="19185" y="13063"/>
                  </a:lnTo>
                  <a:cubicBezTo>
                    <a:pt x="19185" y="12896"/>
                    <a:pt x="19055" y="12748"/>
                    <a:pt x="18870" y="12748"/>
                  </a:cubicBezTo>
                  <a:lnTo>
                    <a:pt x="11578" y="12748"/>
                  </a:lnTo>
                  <a:cubicBezTo>
                    <a:pt x="11393" y="12748"/>
                    <a:pt x="11263" y="12896"/>
                    <a:pt x="11263" y="13063"/>
                  </a:cubicBezTo>
                  <a:lnTo>
                    <a:pt x="11263" y="17182"/>
                  </a:lnTo>
                  <a:lnTo>
                    <a:pt x="2190" y="17182"/>
                  </a:lnTo>
                  <a:cubicBezTo>
                    <a:pt x="1336" y="17182"/>
                    <a:pt x="631" y="16477"/>
                    <a:pt x="631" y="15623"/>
                  </a:cubicBezTo>
                  <a:lnTo>
                    <a:pt x="631" y="14566"/>
                  </a:lnTo>
                  <a:cubicBezTo>
                    <a:pt x="631" y="14371"/>
                    <a:pt x="474" y="14274"/>
                    <a:pt x="316" y="14274"/>
                  </a:cubicBezTo>
                  <a:cubicBezTo>
                    <a:pt x="158" y="14274"/>
                    <a:pt x="1" y="14371"/>
                    <a:pt x="1" y="14566"/>
                  </a:cubicBezTo>
                  <a:lnTo>
                    <a:pt x="1" y="15623"/>
                  </a:lnTo>
                  <a:cubicBezTo>
                    <a:pt x="1" y="16829"/>
                    <a:pt x="984" y="17813"/>
                    <a:pt x="2190" y="17813"/>
                  </a:cubicBezTo>
                  <a:lnTo>
                    <a:pt x="19278" y="17813"/>
                  </a:lnTo>
                  <a:cubicBezTo>
                    <a:pt x="20484" y="17813"/>
                    <a:pt x="21468" y="16829"/>
                    <a:pt x="21468" y="15623"/>
                  </a:cubicBezTo>
                  <a:lnTo>
                    <a:pt x="21468" y="2209"/>
                  </a:lnTo>
                  <a:cubicBezTo>
                    <a:pt x="21468" y="1003"/>
                    <a:pt x="20484" y="1"/>
                    <a:pt x="192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2" name="Google Shape;1213;p112">
              <a:extLst>
                <a:ext uri="{FF2B5EF4-FFF2-40B4-BE49-F238E27FC236}">
                  <a16:creationId xmlns:a16="http://schemas.microsoft.com/office/drawing/2014/main" id="{1604AB61-823E-4816-A04C-C5BBF1BEE585}"/>
                </a:ext>
              </a:extLst>
            </p:cNvPr>
            <p:cNvSpPr/>
            <p:nvPr/>
          </p:nvSpPr>
          <p:spPr>
            <a:xfrm>
              <a:off x="456575" y="509925"/>
              <a:ext cx="29725" cy="29250"/>
            </a:xfrm>
            <a:custGeom>
              <a:avLst/>
              <a:gdLst/>
              <a:ahLst/>
              <a:cxnLst/>
              <a:rect l="l" t="t" r="r" b="b"/>
              <a:pathLst>
                <a:path w="1189" h="1170" extrusionOk="0">
                  <a:moveTo>
                    <a:pt x="595" y="557"/>
                  </a:moveTo>
                  <a:cubicBezTo>
                    <a:pt x="613" y="557"/>
                    <a:pt x="632" y="557"/>
                    <a:pt x="632" y="595"/>
                  </a:cubicBezTo>
                  <a:cubicBezTo>
                    <a:pt x="632" y="613"/>
                    <a:pt x="613" y="632"/>
                    <a:pt x="595" y="632"/>
                  </a:cubicBezTo>
                  <a:cubicBezTo>
                    <a:pt x="576" y="632"/>
                    <a:pt x="558" y="613"/>
                    <a:pt x="558" y="595"/>
                  </a:cubicBezTo>
                  <a:cubicBezTo>
                    <a:pt x="558" y="557"/>
                    <a:pt x="576" y="557"/>
                    <a:pt x="595" y="557"/>
                  </a:cubicBezTo>
                  <a:close/>
                  <a:moveTo>
                    <a:pt x="595" y="1"/>
                  </a:moveTo>
                  <a:cubicBezTo>
                    <a:pt x="279" y="1"/>
                    <a:pt x="1" y="261"/>
                    <a:pt x="1" y="595"/>
                  </a:cubicBezTo>
                  <a:cubicBezTo>
                    <a:pt x="1" y="910"/>
                    <a:pt x="279" y="1170"/>
                    <a:pt x="595" y="1170"/>
                  </a:cubicBezTo>
                  <a:cubicBezTo>
                    <a:pt x="929" y="1170"/>
                    <a:pt x="1188" y="910"/>
                    <a:pt x="1188" y="595"/>
                  </a:cubicBezTo>
                  <a:cubicBezTo>
                    <a:pt x="1188" y="261"/>
                    <a:pt x="929" y="1"/>
                    <a:pt x="59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3" name="Google Shape;1214;p112">
              <a:extLst>
                <a:ext uri="{FF2B5EF4-FFF2-40B4-BE49-F238E27FC236}">
                  <a16:creationId xmlns:a16="http://schemas.microsoft.com/office/drawing/2014/main" id="{7DD75E41-BA5D-4A86-956A-CCC266D03EC1}"/>
                </a:ext>
              </a:extLst>
            </p:cNvPr>
            <p:cNvSpPr/>
            <p:nvPr/>
          </p:nvSpPr>
          <p:spPr>
            <a:xfrm>
              <a:off x="507150" y="509925"/>
              <a:ext cx="29250" cy="29250"/>
            </a:xfrm>
            <a:custGeom>
              <a:avLst/>
              <a:gdLst/>
              <a:ahLst/>
              <a:cxnLst/>
              <a:rect l="l" t="t" r="r" b="b"/>
              <a:pathLst>
                <a:path w="1170" h="1170" extrusionOk="0">
                  <a:moveTo>
                    <a:pt x="594" y="557"/>
                  </a:moveTo>
                  <a:cubicBezTo>
                    <a:pt x="613" y="557"/>
                    <a:pt x="631" y="557"/>
                    <a:pt x="631" y="595"/>
                  </a:cubicBezTo>
                  <a:cubicBezTo>
                    <a:pt x="631" y="613"/>
                    <a:pt x="613" y="632"/>
                    <a:pt x="594" y="632"/>
                  </a:cubicBezTo>
                  <a:cubicBezTo>
                    <a:pt x="557" y="632"/>
                    <a:pt x="538" y="613"/>
                    <a:pt x="538" y="595"/>
                  </a:cubicBezTo>
                  <a:cubicBezTo>
                    <a:pt x="538" y="557"/>
                    <a:pt x="557" y="557"/>
                    <a:pt x="594" y="557"/>
                  </a:cubicBezTo>
                  <a:close/>
                  <a:moveTo>
                    <a:pt x="594" y="1"/>
                  </a:moveTo>
                  <a:cubicBezTo>
                    <a:pt x="260" y="1"/>
                    <a:pt x="0" y="261"/>
                    <a:pt x="0" y="595"/>
                  </a:cubicBezTo>
                  <a:cubicBezTo>
                    <a:pt x="0" y="910"/>
                    <a:pt x="260" y="1170"/>
                    <a:pt x="594" y="1170"/>
                  </a:cubicBezTo>
                  <a:cubicBezTo>
                    <a:pt x="909" y="1170"/>
                    <a:pt x="1169" y="910"/>
                    <a:pt x="1169" y="595"/>
                  </a:cubicBezTo>
                  <a:cubicBezTo>
                    <a:pt x="1169" y="261"/>
                    <a:pt x="909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4" name="Google Shape;1215;p112">
              <a:extLst>
                <a:ext uri="{FF2B5EF4-FFF2-40B4-BE49-F238E27FC236}">
                  <a16:creationId xmlns:a16="http://schemas.microsoft.com/office/drawing/2014/main" id="{43EB8599-7710-433E-8ACA-0AFDF6976AEC}"/>
                </a:ext>
              </a:extLst>
            </p:cNvPr>
            <p:cNvSpPr/>
            <p:nvPr/>
          </p:nvSpPr>
          <p:spPr>
            <a:xfrm>
              <a:off x="557250" y="509925"/>
              <a:ext cx="29700" cy="29250"/>
            </a:xfrm>
            <a:custGeom>
              <a:avLst/>
              <a:gdLst/>
              <a:ahLst/>
              <a:cxnLst/>
              <a:rect l="l" t="t" r="r" b="b"/>
              <a:pathLst>
                <a:path w="1188" h="1170" extrusionOk="0">
                  <a:moveTo>
                    <a:pt x="594" y="557"/>
                  </a:moveTo>
                  <a:cubicBezTo>
                    <a:pt x="612" y="557"/>
                    <a:pt x="631" y="557"/>
                    <a:pt x="631" y="595"/>
                  </a:cubicBezTo>
                  <a:cubicBezTo>
                    <a:pt x="631" y="613"/>
                    <a:pt x="612" y="632"/>
                    <a:pt x="594" y="632"/>
                  </a:cubicBezTo>
                  <a:cubicBezTo>
                    <a:pt x="575" y="632"/>
                    <a:pt x="557" y="613"/>
                    <a:pt x="557" y="595"/>
                  </a:cubicBezTo>
                  <a:cubicBezTo>
                    <a:pt x="557" y="557"/>
                    <a:pt x="575" y="557"/>
                    <a:pt x="594" y="557"/>
                  </a:cubicBezTo>
                  <a:close/>
                  <a:moveTo>
                    <a:pt x="594" y="1"/>
                  </a:moveTo>
                  <a:cubicBezTo>
                    <a:pt x="278" y="1"/>
                    <a:pt x="0" y="261"/>
                    <a:pt x="0" y="595"/>
                  </a:cubicBezTo>
                  <a:cubicBezTo>
                    <a:pt x="0" y="910"/>
                    <a:pt x="278" y="1170"/>
                    <a:pt x="594" y="1170"/>
                  </a:cubicBezTo>
                  <a:cubicBezTo>
                    <a:pt x="928" y="1170"/>
                    <a:pt x="1188" y="910"/>
                    <a:pt x="1188" y="595"/>
                  </a:cubicBezTo>
                  <a:cubicBezTo>
                    <a:pt x="1188" y="261"/>
                    <a:pt x="928" y="1"/>
                    <a:pt x="59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5" name="Google Shape;1216;p112">
              <a:extLst>
                <a:ext uri="{FF2B5EF4-FFF2-40B4-BE49-F238E27FC236}">
                  <a16:creationId xmlns:a16="http://schemas.microsoft.com/office/drawing/2014/main" id="{9BF73EA5-E234-46AC-942C-F7BBC97B46C1}"/>
                </a:ext>
              </a:extLst>
            </p:cNvPr>
            <p:cNvSpPr/>
            <p:nvPr/>
          </p:nvSpPr>
          <p:spPr>
            <a:xfrm>
              <a:off x="456575" y="606875"/>
              <a:ext cx="430025" cy="155875"/>
            </a:xfrm>
            <a:custGeom>
              <a:avLst/>
              <a:gdLst/>
              <a:ahLst/>
              <a:cxnLst/>
              <a:rect l="l" t="t" r="r" b="b"/>
              <a:pathLst>
                <a:path w="17201" h="6235" extrusionOk="0">
                  <a:moveTo>
                    <a:pt x="11783" y="613"/>
                  </a:moveTo>
                  <a:lnTo>
                    <a:pt x="6773" y="5604"/>
                  </a:lnTo>
                  <a:lnTo>
                    <a:pt x="632" y="5604"/>
                  </a:lnTo>
                  <a:lnTo>
                    <a:pt x="632" y="613"/>
                  </a:lnTo>
                  <a:close/>
                  <a:moveTo>
                    <a:pt x="316" y="1"/>
                  </a:moveTo>
                  <a:cubicBezTo>
                    <a:pt x="149" y="1"/>
                    <a:pt x="1" y="130"/>
                    <a:pt x="1" y="316"/>
                  </a:cubicBezTo>
                  <a:lnTo>
                    <a:pt x="1" y="5919"/>
                  </a:lnTo>
                  <a:cubicBezTo>
                    <a:pt x="1" y="6105"/>
                    <a:pt x="149" y="6235"/>
                    <a:pt x="316" y="6235"/>
                  </a:cubicBezTo>
                  <a:lnTo>
                    <a:pt x="16885" y="6235"/>
                  </a:lnTo>
                  <a:cubicBezTo>
                    <a:pt x="17071" y="6235"/>
                    <a:pt x="17200" y="6105"/>
                    <a:pt x="17200" y="5919"/>
                  </a:cubicBezTo>
                  <a:lnTo>
                    <a:pt x="17200" y="3322"/>
                  </a:lnTo>
                  <a:cubicBezTo>
                    <a:pt x="17200" y="3118"/>
                    <a:pt x="17043" y="3016"/>
                    <a:pt x="16885" y="3016"/>
                  </a:cubicBezTo>
                  <a:cubicBezTo>
                    <a:pt x="16727" y="3016"/>
                    <a:pt x="16570" y="3118"/>
                    <a:pt x="16570" y="3322"/>
                  </a:cubicBezTo>
                  <a:lnTo>
                    <a:pt x="16570" y="5604"/>
                  </a:lnTo>
                  <a:lnTo>
                    <a:pt x="7664" y="5604"/>
                  </a:lnTo>
                  <a:lnTo>
                    <a:pt x="12673" y="631"/>
                  </a:lnTo>
                  <a:lnTo>
                    <a:pt x="16588" y="631"/>
                  </a:lnTo>
                  <a:lnTo>
                    <a:pt x="16588" y="1652"/>
                  </a:lnTo>
                  <a:cubicBezTo>
                    <a:pt x="16570" y="1819"/>
                    <a:pt x="16718" y="1967"/>
                    <a:pt x="16885" y="1967"/>
                  </a:cubicBezTo>
                  <a:cubicBezTo>
                    <a:pt x="17071" y="1967"/>
                    <a:pt x="17200" y="1819"/>
                    <a:pt x="17200" y="1652"/>
                  </a:cubicBezTo>
                  <a:lnTo>
                    <a:pt x="17200" y="316"/>
                  </a:lnTo>
                  <a:cubicBezTo>
                    <a:pt x="17200" y="130"/>
                    <a:pt x="17071" y="1"/>
                    <a:pt x="168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6" name="Google Shape;1217;p112">
              <a:extLst>
                <a:ext uri="{FF2B5EF4-FFF2-40B4-BE49-F238E27FC236}">
                  <a16:creationId xmlns:a16="http://schemas.microsoft.com/office/drawing/2014/main" id="{9A958DF6-C5CE-42A5-AD46-E99775107456}"/>
                </a:ext>
              </a:extLst>
            </p:cNvPr>
            <p:cNvSpPr/>
            <p:nvPr/>
          </p:nvSpPr>
          <p:spPr>
            <a:xfrm>
              <a:off x="778950" y="663000"/>
              <a:ext cx="64975" cy="15800"/>
            </a:xfrm>
            <a:custGeom>
              <a:avLst/>
              <a:gdLst/>
              <a:ahLst/>
              <a:cxnLst/>
              <a:rect l="l" t="t" r="r" b="b"/>
              <a:pathLst>
                <a:path w="2599" h="632" extrusionOk="0">
                  <a:moveTo>
                    <a:pt x="409" y="1"/>
                  </a:moveTo>
                  <a:cubicBezTo>
                    <a:pt x="1" y="1"/>
                    <a:pt x="1" y="631"/>
                    <a:pt x="409" y="631"/>
                  </a:cubicBezTo>
                  <a:lnTo>
                    <a:pt x="2190" y="631"/>
                  </a:lnTo>
                  <a:cubicBezTo>
                    <a:pt x="2599" y="631"/>
                    <a:pt x="2599" y="1"/>
                    <a:pt x="21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7" name="Google Shape;1218;p112">
              <a:extLst>
                <a:ext uri="{FF2B5EF4-FFF2-40B4-BE49-F238E27FC236}">
                  <a16:creationId xmlns:a16="http://schemas.microsoft.com/office/drawing/2014/main" id="{3622A595-0315-437E-806C-4D48D9BFA1A0}"/>
                </a:ext>
              </a:extLst>
            </p:cNvPr>
            <p:cNvSpPr/>
            <p:nvPr/>
          </p:nvSpPr>
          <p:spPr>
            <a:xfrm>
              <a:off x="737225" y="697800"/>
              <a:ext cx="106700" cy="15775"/>
            </a:xfrm>
            <a:custGeom>
              <a:avLst/>
              <a:gdLst/>
              <a:ahLst/>
              <a:cxnLst/>
              <a:rect l="l" t="t" r="r" b="b"/>
              <a:pathLst>
                <a:path w="4268" h="631" extrusionOk="0">
                  <a:moveTo>
                    <a:pt x="408" y="0"/>
                  </a:moveTo>
                  <a:cubicBezTo>
                    <a:pt x="0" y="0"/>
                    <a:pt x="0" y="631"/>
                    <a:pt x="408" y="631"/>
                  </a:cubicBezTo>
                  <a:lnTo>
                    <a:pt x="3859" y="631"/>
                  </a:lnTo>
                  <a:cubicBezTo>
                    <a:pt x="4268" y="631"/>
                    <a:pt x="4268" y="0"/>
                    <a:pt x="385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8" name="Google Shape;1219;p112">
              <a:extLst>
                <a:ext uri="{FF2B5EF4-FFF2-40B4-BE49-F238E27FC236}">
                  <a16:creationId xmlns:a16="http://schemas.microsoft.com/office/drawing/2014/main" id="{8ABD2813-DD9B-4D37-B344-C8E88E404980}"/>
                </a:ext>
              </a:extLst>
            </p:cNvPr>
            <p:cNvSpPr/>
            <p:nvPr/>
          </p:nvSpPr>
          <p:spPr>
            <a:xfrm>
              <a:off x="454725" y="791025"/>
              <a:ext cx="192075" cy="15800"/>
            </a:xfrm>
            <a:custGeom>
              <a:avLst/>
              <a:gdLst/>
              <a:ahLst/>
              <a:cxnLst/>
              <a:rect l="l" t="t" r="r" b="b"/>
              <a:pathLst>
                <a:path w="7683" h="632" extrusionOk="0">
                  <a:moveTo>
                    <a:pt x="390" y="1"/>
                  </a:moveTo>
                  <a:cubicBezTo>
                    <a:pt x="1" y="1"/>
                    <a:pt x="1" y="631"/>
                    <a:pt x="390" y="631"/>
                  </a:cubicBezTo>
                  <a:lnTo>
                    <a:pt x="7274" y="631"/>
                  </a:lnTo>
                  <a:cubicBezTo>
                    <a:pt x="7682" y="631"/>
                    <a:pt x="7682" y="1"/>
                    <a:pt x="7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49" name="Google Shape;1220;p112">
              <a:extLst>
                <a:ext uri="{FF2B5EF4-FFF2-40B4-BE49-F238E27FC236}">
                  <a16:creationId xmlns:a16="http://schemas.microsoft.com/office/drawing/2014/main" id="{A552778B-559E-4F40-819F-D2B313EB285D}"/>
                </a:ext>
              </a:extLst>
            </p:cNvPr>
            <p:cNvSpPr/>
            <p:nvPr/>
          </p:nvSpPr>
          <p:spPr>
            <a:xfrm>
              <a:off x="454725" y="826750"/>
              <a:ext cx="192075" cy="15775"/>
            </a:xfrm>
            <a:custGeom>
              <a:avLst/>
              <a:gdLst/>
              <a:ahLst/>
              <a:cxnLst/>
              <a:rect l="l" t="t" r="r" b="b"/>
              <a:pathLst>
                <a:path w="7683" h="631" extrusionOk="0">
                  <a:moveTo>
                    <a:pt x="390" y="0"/>
                  </a:moveTo>
                  <a:cubicBezTo>
                    <a:pt x="1" y="0"/>
                    <a:pt x="1" y="631"/>
                    <a:pt x="390" y="631"/>
                  </a:cubicBezTo>
                  <a:lnTo>
                    <a:pt x="7274" y="631"/>
                  </a:lnTo>
                  <a:cubicBezTo>
                    <a:pt x="7682" y="631"/>
                    <a:pt x="7682" y="0"/>
                    <a:pt x="72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50" name="Google Shape;1221;p112">
              <a:extLst>
                <a:ext uri="{FF2B5EF4-FFF2-40B4-BE49-F238E27FC236}">
                  <a16:creationId xmlns:a16="http://schemas.microsoft.com/office/drawing/2014/main" id="{5A4B408E-4ABB-41F1-907F-CDFEB8BCD8B5}"/>
                </a:ext>
              </a:extLst>
            </p:cNvPr>
            <p:cNvSpPr/>
            <p:nvPr/>
          </p:nvSpPr>
          <p:spPr>
            <a:xfrm>
              <a:off x="454725" y="862450"/>
              <a:ext cx="192075" cy="15800"/>
            </a:xfrm>
            <a:custGeom>
              <a:avLst/>
              <a:gdLst/>
              <a:ahLst/>
              <a:cxnLst/>
              <a:rect l="l" t="t" r="r" b="b"/>
              <a:pathLst>
                <a:path w="7683" h="632" extrusionOk="0">
                  <a:moveTo>
                    <a:pt x="390" y="1"/>
                  </a:moveTo>
                  <a:cubicBezTo>
                    <a:pt x="1" y="1"/>
                    <a:pt x="1" y="632"/>
                    <a:pt x="390" y="632"/>
                  </a:cubicBezTo>
                  <a:lnTo>
                    <a:pt x="7274" y="632"/>
                  </a:lnTo>
                  <a:cubicBezTo>
                    <a:pt x="7682" y="632"/>
                    <a:pt x="7682" y="1"/>
                    <a:pt x="72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  <p:grpSp>
        <p:nvGrpSpPr>
          <p:cNvPr id="51" name="Google Shape;1606;p127">
            <a:extLst>
              <a:ext uri="{FF2B5EF4-FFF2-40B4-BE49-F238E27FC236}">
                <a16:creationId xmlns:a16="http://schemas.microsoft.com/office/drawing/2014/main" id="{A947640C-7A2B-4CC4-AD31-6A727E94BAE1}"/>
              </a:ext>
            </a:extLst>
          </p:cNvPr>
          <p:cNvGrpSpPr/>
          <p:nvPr/>
        </p:nvGrpSpPr>
        <p:grpSpPr>
          <a:xfrm>
            <a:off x="5238369" y="3665123"/>
            <a:ext cx="396000" cy="396000"/>
            <a:chOff x="5788075" y="372175"/>
            <a:chExt cx="630850" cy="630000"/>
          </a:xfrm>
        </p:grpSpPr>
        <p:sp>
          <p:nvSpPr>
            <p:cNvPr id="52" name="Google Shape;1607;p127">
              <a:extLst>
                <a:ext uri="{FF2B5EF4-FFF2-40B4-BE49-F238E27FC236}">
                  <a16:creationId xmlns:a16="http://schemas.microsoft.com/office/drawing/2014/main" id="{50245A74-1794-47B5-8C85-BFED195E064A}"/>
                </a:ext>
              </a:extLst>
            </p:cNvPr>
            <p:cNvSpPr/>
            <p:nvPr/>
          </p:nvSpPr>
          <p:spPr>
            <a:xfrm>
              <a:off x="5788075" y="372625"/>
              <a:ext cx="629925" cy="629525"/>
            </a:xfrm>
            <a:custGeom>
              <a:avLst/>
              <a:gdLst/>
              <a:ahLst/>
              <a:cxnLst/>
              <a:rect l="l" t="t" r="r" b="b"/>
              <a:pathLst>
                <a:path w="25197" h="25181" extrusionOk="0">
                  <a:moveTo>
                    <a:pt x="18183" y="13063"/>
                  </a:moveTo>
                  <a:lnTo>
                    <a:pt x="18183" y="15493"/>
                  </a:lnTo>
                  <a:lnTo>
                    <a:pt x="16959" y="15493"/>
                  </a:lnTo>
                  <a:cubicBezTo>
                    <a:pt x="16309" y="15493"/>
                    <a:pt x="15771" y="14955"/>
                    <a:pt x="15771" y="14306"/>
                  </a:cubicBezTo>
                  <a:cubicBezTo>
                    <a:pt x="15753" y="13657"/>
                    <a:pt x="16272" y="13063"/>
                    <a:pt x="16959" y="13063"/>
                  </a:cubicBezTo>
                  <a:close/>
                  <a:moveTo>
                    <a:pt x="6606" y="4714"/>
                  </a:moveTo>
                  <a:cubicBezTo>
                    <a:pt x="8034" y="4714"/>
                    <a:pt x="9315" y="5901"/>
                    <a:pt x="9240" y="7311"/>
                  </a:cubicBezTo>
                  <a:cubicBezTo>
                    <a:pt x="9129" y="9649"/>
                    <a:pt x="11226" y="11634"/>
                    <a:pt x="13415" y="11690"/>
                  </a:cubicBezTo>
                  <a:cubicBezTo>
                    <a:pt x="13434" y="14065"/>
                    <a:pt x="11504" y="16087"/>
                    <a:pt x="9111" y="16087"/>
                  </a:cubicBezTo>
                  <a:lnTo>
                    <a:pt x="8294" y="16087"/>
                  </a:lnTo>
                  <a:cubicBezTo>
                    <a:pt x="5919" y="16087"/>
                    <a:pt x="3990" y="14139"/>
                    <a:pt x="3990" y="11764"/>
                  </a:cubicBezTo>
                  <a:lnTo>
                    <a:pt x="3990" y="7330"/>
                  </a:lnTo>
                  <a:cubicBezTo>
                    <a:pt x="3990" y="5901"/>
                    <a:pt x="5177" y="4714"/>
                    <a:pt x="6606" y="4714"/>
                  </a:cubicBezTo>
                  <a:close/>
                  <a:moveTo>
                    <a:pt x="22803" y="11003"/>
                  </a:moveTo>
                  <a:lnTo>
                    <a:pt x="22803" y="17516"/>
                  </a:lnTo>
                  <a:lnTo>
                    <a:pt x="18926" y="15586"/>
                  </a:lnTo>
                  <a:lnTo>
                    <a:pt x="18926" y="12933"/>
                  </a:lnTo>
                  <a:lnTo>
                    <a:pt x="22803" y="11003"/>
                  </a:lnTo>
                  <a:close/>
                  <a:moveTo>
                    <a:pt x="18202" y="16236"/>
                  </a:moveTo>
                  <a:lnTo>
                    <a:pt x="18202" y="17850"/>
                  </a:lnTo>
                  <a:cubicBezTo>
                    <a:pt x="18016" y="17776"/>
                    <a:pt x="17812" y="17757"/>
                    <a:pt x="17608" y="17757"/>
                  </a:cubicBezTo>
                  <a:cubicBezTo>
                    <a:pt x="17497" y="17757"/>
                    <a:pt x="17386" y="17757"/>
                    <a:pt x="17274" y="17776"/>
                  </a:cubicBezTo>
                  <a:lnTo>
                    <a:pt x="17274" y="16236"/>
                  </a:lnTo>
                  <a:close/>
                  <a:moveTo>
                    <a:pt x="10112" y="16718"/>
                  </a:moveTo>
                  <a:lnTo>
                    <a:pt x="10112" y="19111"/>
                  </a:lnTo>
                  <a:cubicBezTo>
                    <a:pt x="10112" y="19891"/>
                    <a:pt x="9482" y="20522"/>
                    <a:pt x="8702" y="20522"/>
                  </a:cubicBezTo>
                  <a:cubicBezTo>
                    <a:pt x="7923" y="20522"/>
                    <a:pt x="7255" y="19891"/>
                    <a:pt x="7255" y="19111"/>
                  </a:cubicBezTo>
                  <a:lnTo>
                    <a:pt x="7255" y="16718"/>
                  </a:lnTo>
                  <a:cubicBezTo>
                    <a:pt x="7589" y="16774"/>
                    <a:pt x="7942" y="16811"/>
                    <a:pt x="8294" y="16811"/>
                  </a:cubicBezTo>
                  <a:cubicBezTo>
                    <a:pt x="8517" y="16811"/>
                    <a:pt x="8739" y="16816"/>
                    <a:pt x="8961" y="16816"/>
                  </a:cubicBezTo>
                  <a:cubicBezTo>
                    <a:pt x="9349" y="16816"/>
                    <a:pt x="9735" y="16801"/>
                    <a:pt x="10112" y="16718"/>
                  </a:cubicBezTo>
                  <a:close/>
                  <a:moveTo>
                    <a:pt x="17617" y="18497"/>
                  </a:moveTo>
                  <a:cubicBezTo>
                    <a:pt x="18276" y="18497"/>
                    <a:pt x="18833" y="19041"/>
                    <a:pt x="18833" y="19724"/>
                  </a:cubicBezTo>
                  <a:lnTo>
                    <a:pt x="18833" y="22024"/>
                  </a:lnTo>
                  <a:lnTo>
                    <a:pt x="16309" y="22024"/>
                  </a:lnTo>
                  <a:lnTo>
                    <a:pt x="16309" y="19724"/>
                  </a:lnTo>
                  <a:lnTo>
                    <a:pt x="16328" y="19724"/>
                  </a:lnTo>
                  <a:cubicBezTo>
                    <a:pt x="16328" y="19037"/>
                    <a:pt x="16866" y="18499"/>
                    <a:pt x="17553" y="18499"/>
                  </a:cubicBezTo>
                  <a:cubicBezTo>
                    <a:pt x="17574" y="18498"/>
                    <a:pt x="17596" y="18497"/>
                    <a:pt x="17617" y="18497"/>
                  </a:cubicBezTo>
                  <a:close/>
                  <a:moveTo>
                    <a:pt x="12654" y="18555"/>
                  </a:moveTo>
                  <a:cubicBezTo>
                    <a:pt x="13786" y="18555"/>
                    <a:pt x="14844" y="19037"/>
                    <a:pt x="15586" y="19891"/>
                  </a:cubicBezTo>
                  <a:lnTo>
                    <a:pt x="15586" y="24436"/>
                  </a:lnTo>
                  <a:lnTo>
                    <a:pt x="835" y="24436"/>
                  </a:lnTo>
                  <a:lnTo>
                    <a:pt x="835" y="22433"/>
                  </a:lnTo>
                  <a:cubicBezTo>
                    <a:pt x="835" y="20299"/>
                    <a:pt x="2580" y="18555"/>
                    <a:pt x="4732" y="18555"/>
                  </a:cubicBezTo>
                  <a:lnTo>
                    <a:pt x="6532" y="18555"/>
                  </a:lnTo>
                  <a:lnTo>
                    <a:pt x="6532" y="19111"/>
                  </a:lnTo>
                  <a:cubicBezTo>
                    <a:pt x="6532" y="20299"/>
                    <a:pt x="7515" y="21264"/>
                    <a:pt x="8702" y="21264"/>
                  </a:cubicBezTo>
                  <a:cubicBezTo>
                    <a:pt x="9890" y="21264"/>
                    <a:pt x="10855" y="20299"/>
                    <a:pt x="10855" y="19111"/>
                  </a:cubicBezTo>
                  <a:lnTo>
                    <a:pt x="10855" y="18555"/>
                  </a:lnTo>
                  <a:close/>
                  <a:moveTo>
                    <a:pt x="18851" y="22748"/>
                  </a:moveTo>
                  <a:lnTo>
                    <a:pt x="18851" y="24436"/>
                  </a:lnTo>
                  <a:lnTo>
                    <a:pt x="16328" y="24436"/>
                  </a:lnTo>
                  <a:lnTo>
                    <a:pt x="16328" y="22748"/>
                  </a:lnTo>
                  <a:close/>
                  <a:moveTo>
                    <a:pt x="10261" y="1"/>
                  </a:moveTo>
                  <a:cubicBezTo>
                    <a:pt x="7997" y="1"/>
                    <a:pt x="6643" y="910"/>
                    <a:pt x="6142" y="1318"/>
                  </a:cubicBezTo>
                  <a:cubicBezTo>
                    <a:pt x="5548" y="1003"/>
                    <a:pt x="4862" y="817"/>
                    <a:pt x="4157" y="817"/>
                  </a:cubicBezTo>
                  <a:cubicBezTo>
                    <a:pt x="1856" y="817"/>
                    <a:pt x="0" y="2691"/>
                    <a:pt x="0" y="4973"/>
                  </a:cubicBezTo>
                  <a:lnTo>
                    <a:pt x="0" y="6198"/>
                  </a:lnTo>
                  <a:cubicBezTo>
                    <a:pt x="0" y="6430"/>
                    <a:pt x="186" y="6546"/>
                    <a:pt x="372" y="6546"/>
                  </a:cubicBezTo>
                  <a:cubicBezTo>
                    <a:pt x="557" y="6546"/>
                    <a:pt x="743" y="6430"/>
                    <a:pt x="743" y="6198"/>
                  </a:cubicBezTo>
                  <a:lnTo>
                    <a:pt x="743" y="4973"/>
                  </a:lnTo>
                  <a:cubicBezTo>
                    <a:pt x="743" y="3081"/>
                    <a:pt x="2264" y="1559"/>
                    <a:pt x="4157" y="1559"/>
                  </a:cubicBezTo>
                  <a:cubicBezTo>
                    <a:pt x="4806" y="1559"/>
                    <a:pt x="5455" y="1745"/>
                    <a:pt x="5993" y="2097"/>
                  </a:cubicBezTo>
                  <a:cubicBezTo>
                    <a:pt x="6055" y="2136"/>
                    <a:pt x="6127" y="2155"/>
                    <a:pt x="6199" y="2155"/>
                  </a:cubicBezTo>
                  <a:cubicBezTo>
                    <a:pt x="6299" y="2155"/>
                    <a:pt x="6400" y="2118"/>
                    <a:pt x="6476" y="2042"/>
                  </a:cubicBezTo>
                  <a:cubicBezTo>
                    <a:pt x="6476" y="2023"/>
                    <a:pt x="7682" y="724"/>
                    <a:pt x="10261" y="724"/>
                  </a:cubicBezTo>
                  <a:cubicBezTo>
                    <a:pt x="13749" y="724"/>
                    <a:pt x="16569" y="3563"/>
                    <a:pt x="16569" y="7033"/>
                  </a:cubicBezTo>
                  <a:lnTo>
                    <a:pt x="16569" y="12376"/>
                  </a:lnTo>
                  <a:cubicBezTo>
                    <a:pt x="15642" y="12543"/>
                    <a:pt x="15029" y="13397"/>
                    <a:pt x="15029" y="14306"/>
                  </a:cubicBezTo>
                  <a:cubicBezTo>
                    <a:pt x="15029" y="15234"/>
                    <a:pt x="15679" y="15994"/>
                    <a:pt x="16532" y="16180"/>
                  </a:cubicBezTo>
                  <a:lnTo>
                    <a:pt x="16532" y="18035"/>
                  </a:lnTo>
                  <a:cubicBezTo>
                    <a:pt x="16161" y="18258"/>
                    <a:pt x="15883" y="18592"/>
                    <a:pt x="15716" y="18982"/>
                  </a:cubicBezTo>
                  <a:cubicBezTo>
                    <a:pt x="14881" y="18239"/>
                    <a:pt x="13786" y="17813"/>
                    <a:pt x="12636" y="17813"/>
                  </a:cubicBezTo>
                  <a:lnTo>
                    <a:pt x="10836" y="17813"/>
                  </a:lnTo>
                  <a:lnTo>
                    <a:pt x="10836" y="16514"/>
                  </a:lnTo>
                  <a:cubicBezTo>
                    <a:pt x="12766" y="15809"/>
                    <a:pt x="14157" y="13935"/>
                    <a:pt x="14157" y="11764"/>
                  </a:cubicBezTo>
                  <a:cubicBezTo>
                    <a:pt x="14157" y="11226"/>
                    <a:pt x="14120" y="10948"/>
                    <a:pt x="13489" y="10948"/>
                  </a:cubicBezTo>
                  <a:cubicBezTo>
                    <a:pt x="11560" y="10948"/>
                    <a:pt x="9853" y="9371"/>
                    <a:pt x="9964" y="7441"/>
                  </a:cubicBezTo>
                  <a:cubicBezTo>
                    <a:pt x="10057" y="5604"/>
                    <a:pt x="8443" y="4008"/>
                    <a:pt x="6680" y="3971"/>
                  </a:cubicBezTo>
                  <a:cubicBezTo>
                    <a:pt x="6658" y="3971"/>
                    <a:pt x="6636" y="3971"/>
                    <a:pt x="6614" y="3971"/>
                  </a:cubicBezTo>
                  <a:cubicBezTo>
                    <a:pt x="4787" y="3971"/>
                    <a:pt x="3229" y="5496"/>
                    <a:pt x="3229" y="7330"/>
                  </a:cubicBezTo>
                  <a:lnTo>
                    <a:pt x="3229" y="11764"/>
                  </a:lnTo>
                  <a:cubicBezTo>
                    <a:pt x="3229" y="13935"/>
                    <a:pt x="4602" y="15772"/>
                    <a:pt x="6513" y="16495"/>
                  </a:cubicBezTo>
                  <a:lnTo>
                    <a:pt x="6513" y="17813"/>
                  </a:lnTo>
                  <a:lnTo>
                    <a:pt x="4713" y="17813"/>
                  </a:lnTo>
                  <a:cubicBezTo>
                    <a:pt x="3025" y="17813"/>
                    <a:pt x="1540" y="18722"/>
                    <a:pt x="743" y="20076"/>
                  </a:cubicBezTo>
                  <a:lnTo>
                    <a:pt x="743" y="8053"/>
                  </a:lnTo>
                  <a:cubicBezTo>
                    <a:pt x="743" y="7821"/>
                    <a:pt x="557" y="7705"/>
                    <a:pt x="372" y="7705"/>
                  </a:cubicBezTo>
                  <a:cubicBezTo>
                    <a:pt x="186" y="7705"/>
                    <a:pt x="0" y="7821"/>
                    <a:pt x="0" y="8053"/>
                  </a:cubicBezTo>
                  <a:lnTo>
                    <a:pt x="0" y="24807"/>
                  </a:lnTo>
                  <a:cubicBezTo>
                    <a:pt x="0" y="25051"/>
                    <a:pt x="212" y="25180"/>
                    <a:pt x="422" y="25180"/>
                  </a:cubicBezTo>
                  <a:cubicBezTo>
                    <a:pt x="436" y="25180"/>
                    <a:pt x="450" y="25180"/>
                    <a:pt x="464" y="25179"/>
                  </a:cubicBezTo>
                  <a:lnTo>
                    <a:pt x="19204" y="25179"/>
                  </a:lnTo>
                  <a:cubicBezTo>
                    <a:pt x="19408" y="25179"/>
                    <a:pt x="19575" y="25012"/>
                    <a:pt x="19575" y="24807"/>
                  </a:cubicBezTo>
                  <a:lnTo>
                    <a:pt x="19575" y="19724"/>
                  </a:lnTo>
                  <a:cubicBezTo>
                    <a:pt x="19575" y="19149"/>
                    <a:pt x="19315" y="18629"/>
                    <a:pt x="18926" y="18258"/>
                  </a:cubicBezTo>
                  <a:lnTo>
                    <a:pt x="18926" y="16403"/>
                  </a:lnTo>
                  <a:lnTo>
                    <a:pt x="24659" y="19260"/>
                  </a:lnTo>
                  <a:cubicBezTo>
                    <a:pt x="24708" y="19282"/>
                    <a:pt x="24759" y="19293"/>
                    <a:pt x="24810" y="19293"/>
                  </a:cubicBezTo>
                  <a:cubicBezTo>
                    <a:pt x="25008" y="19293"/>
                    <a:pt x="25197" y="19133"/>
                    <a:pt x="25197" y="18926"/>
                  </a:cubicBezTo>
                  <a:lnTo>
                    <a:pt x="25197" y="17553"/>
                  </a:lnTo>
                  <a:cubicBezTo>
                    <a:pt x="25197" y="17321"/>
                    <a:pt x="25011" y="17205"/>
                    <a:pt x="24826" y="17205"/>
                  </a:cubicBezTo>
                  <a:cubicBezTo>
                    <a:pt x="24640" y="17205"/>
                    <a:pt x="24455" y="17321"/>
                    <a:pt x="24455" y="17553"/>
                  </a:cubicBezTo>
                  <a:lnTo>
                    <a:pt x="24455" y="18332"/>
                  </a:lnTo>
                  <a:lnTo>
                    <a:pt x="23546" y="17868"/>
                  </a:lnTo>
                  <a:lnTo>
                    <a:pt x="23546" y="10632"/>
                  </a:lnTo>
                  <a:lnTo>
                    <a:pt x="24455" y="10187"/>
                  </a:lnTo>
                  <a:lnTo>
                    <a:pt x="24455" y="15735"/>
                  </a:lnTo>
                  <a:cubicBezTo>
                    <a:pt x="24473" y="15939"/>
                    <a:pt x="24622" y="16106"/>
                    <a:pt x="24826" y="16106"/>
                  </a:cubicBezTo>
                  <a:cubicBezTo>
                    <a:pt x="25030" y="16106"/>
                    <a:pt x="25197" y="15939"/>
                    <a:pt x="25197" y="15735"/>
                  </a:cubicBezTo>
                  <a:lnTo>
                    <a:pt x="25197" y="9593"/>
                  </a:lnTo>
                  <a:cubicBezTo>
                    <a:pt x="25197" y="9377"/>
                    <a:pt x="25018" y="9217"/>
                    <a:pt x="24834" y="9217"/>
                  </a:cubicBezTo>
                  <a:cubicBezTo>
                    <a:pt x="24781" y="9217"/>
                    <a:pt x="24727" y="9230"/>
                    <a:pt x="24677" y="9259"/>
                  </a:cubicBezTo>
                  <a:lnTo>
                    <a:pt x="18480" y="12321"/>
                  </a:lnTo>
                  <a:lnTo>
                    <a:pt x="17311" y="12321"/>
                  </a:lnTo>
                  <a:lnTo>
                    <a:pt x="17311" y="7033"/>
                  </a:lnTo>
                  <a:cubicBezTo>
                    <a:pt x="17311" y="3155"/>
                    <a:pt x="14157" y="1"/>
                    <a:pt x="1026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53" name="Google Shape;1608;p127">
              <a:extLst>
                <a:ext uri="{FF2B5EF4-FFF2-40B4-BE49-F238E27FC236}">
                  <a16:creationId xmlns:a16="http://schemas.microsoft.com/office/drawing/2014/main" id="{0A03ADA4-D941-4988-99CB-EDDEACEFC21E}"/>
                </a:ext>
              </a:extLst>
            </p:cNvPr>
            <p:cNvSpPr/>
            <p:nvPr/>
          </p:nvSpPr>
          <p:spPr>
            <a:xfrm>
              <a:off x="6308975" y="372175"/>
              <a:ext cx="109950" cy="108825"/>
            </a:xfrm>
            <a:custGeom>
              <a:avLst/>
              <a:gdLst/>
              <a:ahLst/>
              <a:cxnLst/>
              <a:rect l="l" t="t" r="r" b="b"/>
              <a:pathLst>
                <a:path w="4398" h="4353" extrusionOk="0">
                  <a:moveTo>
                    <a:pt x="2190" y="1243"/>
                  </a:moveTo>
                  <a:lnTo>
                    <a:pt x="2413" y="1726"/>
                  </a:lnTo>
                  <a:cubicBezTo>
                    <a:pt x="2468" y="1837"/>
                    <a:pt x="2580" y="1911"/>
                    <a:pt x="2691" y="1930"/>
                  </a:cubicBezTo>
                  <a:lnTo>
                    <a:pt x="3229" y="2004"/>
                  </a:lnTo>
                  <a:lnTo>
                    <a:pt x="2839" y="2412"/>
                  </a:lnTo>
                  <a:cubicBezTo>
                    <a:pt x="2747" y="2505"/>
                    <a:pt x="2710" y="2616"/>
                    <a:pt x="2728" y="2728"/>
                  </a:cubicBezTo>
                  <a:lnTo>
                    <a:pt x="2821" y="3284"/>
                  </a:lnTo>
                  <a:lnTo>
                    <a:pt x="2376" y="3043"/>
                  </a:lnTo>
                  <a:cubicBezTo>
                    <a:pt x="2320" y="3015"/>
                    <a:pt x="2260" y="3001"/>
                    <a:pt x="2199" y="3001"/>
                  </a:cubicBezTo>
                  <a:cubicBezTo>
                    <a:pt x="2139" y="3001"/>
                    <a:pt x="2079" y="3015"/>
                    <a:pt x="2023" y="3043"/>
                  </a:cubicBezTo>
                  <a:lnTo>
                    <a:pt x="1559" y="3284"/>
                  </a:lnTo>
                  <a:lnTo>
                    <a:pt x="1652" y="2728"/>
                  </a:lnTo>
                  <a:cubicBezTo>
                    <a:pt x="1670" y="2616"/>
                    <a:pt x="1633" y="2505"/>
                    <a:pt x="1559" y="2412"/>
                  </a:cubicBezTo>
                  <a:lnTo>
                    <a:pt x="1151" y="2004"/>
                  </a:lnTo>
                  <a:lnTo>
                    <a:pt x="1689" y="1930"/>
                  </a:lnTo>
                  <a:cubicBezTo>
                    <a:pt x="1819" y="1911"/>
                    <a:pt x="1912" y="1837"/>
                    <a:pt x="1967" y="1726"/>
                  </a:cubicBezTo>
                  <a:lnTo>
                    <a:pt x="2190" y="1243"/>
                  </a:lnTo>
                  <a:close/>
                  <a:moveTo>
                    <a:pt x="2190" y="0"/>
                  </a:moveTo>
                  <a:cubicBezTo>
                    <a:pt x="2060" y="0"/>
                    <a:pt x="1930" y="93"/>
                    <a:pt x="1856" y="223"/>
                  </a:cubicBezTo>
                  <a:lnTo>
                    <a:pt x="1392" y="1225"/>
                  </a:lnTo>
                  <a:lnTo>
                    <a:pt x="335" y="1392"/>
                  </a:lnTo>
                  <a:cubicBezTo>
                    <a:pt x="205" y="1410"/>
                    <a:pt x="93" y="1503"/>
                    <a:pt x="38" y="1633"/>
                  </a:cubicBezTo>
                  <a:cubicBezTo>
                    <a:pt x="1" y="1763"/>
                    <a:pt x="38" y="1911"/>
                    <a:pt x="131" y="2004"/>
                  </a:cubicBezTo>
                  <a:lnTo>
                    <a:pt x="891" y="2802"/>
                  </a:lnTo>
                  <a:lnTo>
                    <a:pt x="724" y="3915"/>
                  </a:lnTo>
                  <a:cubicBezTo>
                    <a:pt x="687" y="4064"/>
                    <a:pt x="761" y="4193"/>
                    <a:pt x="873" y="4286"/>
                  </a:cubicBezTo>
                  <a:cubicBezTo>
                    <a:pt x="928" y="4323"/>
                    <a:pt x="1003" y="4342"/>
                    <a:pt x="1077" y="4342"/>
                  </a:cubicBezTo>
                  <a:cubicBezTo>
                    <a:pt x="1132" y="4342"/>
                    <a:pt x="1207" y="4323"/>
                    <a:pt x="1262" y="4305"/>
                  </a:cubicBezTo>
                  <a:lnTo>
                    <a:pt x="2190" y="3785"/>
                  </a:lnTo>
                  <a:lnTo>
                    <a:pt x="3136" y="4305"/>
                  </a:lnTo>
                  <a:cubicBezTo>
                    <a:pt x="3185" y="4337"/>
                    <a:pt x="3245" y="4352"/>
                    <a:pt x="3305" y="4352"/>
                  </a:cubicBezTo>
                  <a:cubicBezTo>
                    <a:pt x="3383" y="4352"/>
                    <a:pt x="3463" y="4328"/>
                    <a:pt x="3526" y="4286"/>
                  </a:cubicBezTo>
                  <a:cubicBezTo>
                    <a:pt x="3637" y="4193"/>
                    <a:pt x="3693" y="4064"/>
                    <a:pt x="3674" y="3915"/>
                  </a:cubicBezTo>
                  <a:lnTo>
                    <a:pt x="3489" y="2802"/>
                  </a:lnTo>
                  <a:lnTo>
                    <a:pt x="4268" y="2004"/>
                  </a:lnTo>
                  <a:cubicBezTo>
                    <a:pt x="4361" y="1911"/>
                    <a:pt x="4398" y="1763"/>
                    <a:pt x="4342" y="1633"/>
                  </a:cubicBezTo>
                  <a:cubicBezTo>
                    <a:pt x="4305" y="1503"/>
                    <a:pt x="4194" y="1410"/>
                    <a:pt x="4064" y="1392"/>
                  </a:cubicBezTo>
                  <a:lnTo>
                    <a:pt x="3006" y="1225"/>
                  </a:lnTo>
                  <a:lnTo>
                    <a:pt x="2524" y="223"/>
                  </a:lnTo>
                  <a:cubicBezTo>
                    <a:pt x="2468" y="93"/>
                    <a:pt x="2338" y="0"/>
                    <a:pt x="219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54" name="Google Shape;1609;p127">
              <a:extLst>
                <a:ext uri="{FF2B5EF4-FFF2-40B4-BE49-F238E27FC236}">
                  <a16:creationId xmlns:a16="http://schemas.microsoft.com/office/drawing/2014/main" id="{CB6243C9-44EA-4716-8C43-52273CD15E74}"/>
                </a:ext>
              </a:extLst>
            </p:cNvPr>
            <p:cNvSpPr/>
            <p:nvPr/>
          </p:nvSpPr>
          <p:spPr>
            <a:xfrm>
              <a:off x="6248225" y="499275"/>
              <a:ext cx="109950" cy="108625"/>
            </a:xfrm>
            <a:custGeom>
              <a:avLst/>
              <a:gdLst/>
              <a:ahLst/>
              <a:cxnLst/>
              <a:rect l="l" t="t" r="r" b="b"/>
              <a:pathLst>
                <a:path w="4398" h="4345" extrusionOk="0">
                  <a:moveTo>
                    <a:pt x="2189" y="1243"/>
                  </a:moveTo>
                  <a:lnTo>
                    <a:pt x="2412" y="1707"/>
                  </a:lnTo>
                  <a:cubicBezTo>
                    <a:pt x="2468" y="1818"/>
                    <a:pt x="2561" y="1911"/>
                    <a:pt x="2690" y="1930"/>
                  </a:cubicBezTo>
                  <a:lnTo>
                    <a:pt x="3228" y="2004"/>
                  </a:lnTo>
                  <a:lnTo>
                    <a:pt x="2820" y="2412"/>
                  </a:lnTo>
                  <a:cubicBezTo>
                    <a:pt x="2746" y="2505"/>
                    <a:pt x="2709" y="2616"/>
                    <a:pt x="2727" y="2727"/>
                  </a:cubicBezTo>
                  <a:lnTo>
                    <a:pt x="2820" y="3284"/>
                  </a:lnTo>
                  <a:lnTo>
                    <a:pt x="2356" y="3043"/>
                  </a:lnTo>
                  <a:cubicBezTo>
                    <a:pt x="2301" y="3006"/>
                    <a:pt x="2240" y="2987"/>
                    <a:pt x="2180" y="2987"/>
                  </a:cubicBezTo>
                  <a:cubicBezTo>
                    <a:pt x="2120" y="2987"/>
                    <a:pt x="2060" y="3006"/>
                    <a:pt x="2004" y="3043"/>
                  </a:cubicBezTo>
                  <a:lnTo>
                    <a:pt x="1559" y="3284"/>
                  </a:lnTo>
                  <a:lnTo>
                    <a:pt x="1651" y="2727"/>
                  </a:lnTo>
                  <a:cubicBezTo>
                    <a:pt x="1670" y="2616"/>
                    <a:pt x="1633" y="2505"/>
                    <a:pt x="1540" y="2412"/>
                  </a:cubicBezTo>
                  <a:lnTo>
                    <a:pt x="1150" y="2004"/>
                  </a:lnTo>
                  <a:lnTo>
                    <a:pt x="1688" y="1930"/>
                  </a:lnTo>
                  <a:cubicBezTo>
                    <a:pt x="1800" y="1911"/>
                    <a:pt x="1911" y="1818"/>
                    <a:pt x="1967" y="1707"/>
                  </a:cubicBezTo>
                  <a:lnTo>
                    <a:pt x="2189" y="1243"/>
                  </a:lnTo>
                  <a:close/>
                  <a:moveTo>
                    <a:pt x="2189" y="0"/>
                  </a:moveTo>
                  <a:cubicBezTo>
                    <a:pt x="2041" y="0"/>
                    <a:pt x="1911" y="74"/>
                    <a:pt x="1855" y="204"/>
                  </a:cubicBezTo>
                  <a:lnTo>
                    <a:pt x="1392" y="1225"/>
                  </a:lnTo>
                  <a:lnTo>
                    <a:pt x="334" y="1373"/>
                  </a:lnTo>
                  <a:cubicBezTo>
                    <a:pt x="204" y="1410"/>
                    <a:pt x="93" y="1503"/>
                    <a:pt x="37" y="1633"/>
                  </a:cubicBezTo>
                  <a:cubicBezTo>
                    <a:pt x="0" y="1763"/>
                    <a:pt x="37" y="1911"/>
                    <a:pt x="130" y="2004"/>
                  </a:cubicBezTo>
                  <a:lnTo>
                    <a:pt x="891" y="2802"/>
                  </a:lnTo>
                  <a:lnTo>
                    <a:pt x="705" y="3915"/>
                  </a:lnTo>
                  <a:cubicBezTo>
                    <a:pt x="687" y="4063"/>
                    <a:pt x="742" y="4193"/>
                    <a:pt x="854" y="4286"/>
                  </a:cubicBezTo>
                  <a:cubicBezTo>
                    <a:pt x="923" y="4326"/>
                    <a:pt x="993" y="4344"/>
                    <a:pt x="1065" y="4344"/>
                  </a:cubicBezTo>
                  <a:cubicBezTo>
                    <a:pt x="1128" y="4344"/>
                    <a:pt x="1193" y="4330"/>
                    <a:pt x="1262" y="4305"/>
                  </a:cubicBezTo>
                  <a:lnTo>
                    <a:pt x="2189" y="3785"/>
                  </a:lnTo>
                  <a:lnTo>
                    <a:pt x="3136" y="4305"/>
                  </a:lnTo>
                  <a:cubicBezTo>
                    <a:pt x="3187" y="4330"/>
                    <a:pt x="3247" y="4344"/>
                    <a:pt x="3309" y="4344"/>
                  </a:cubicBezTo>
                  <a:cubicBezTo>
                    <a:pt x="3381" y="4344"/>
                    <a:pt x="3456" y="4326"/>
                    <a:pt x="3525" y="4286"/>
                  </a:cubicBezTo>
                  <a:cubicBezTo>
                    <a:pt x="3637" y="4193"/>
                    <a:pt x="3692" y="4063"/>
                    <a:pt x="3674" y="3915"/>
                  </a:cubicBezTo>
                  <a:lnTo>
                    <a:pt x="3488" y="2802"/>
                  </a:lnTo>
                  <a:lnTo>
                    <a:pt x="4267" y="2004"/>
                  </a:lnTo>
                  <a:cubicBezTo>
                    <a:pt x="4360" y="1911"/>
                    <a:pt x="4397" y="1763"/>
                    <a:pt x="4342" y="1633"/>
                  </a:cubicBezTo>
                  <a:cubicBezTo>
                    <a:pt x="4305" y="1503"/>
                    <a:pt x="4193" y="1410"/>
                    <a:pt x="4045" y="1373"/>
                  </a:cubicBezTo>
                  <a:lnTo>
                    <a:pt x="3006" y="1225"/>
                  </a:lnTo>
                  <a:lnTo>
                    <a:pt x="2523" y="204"/>
                  </a:lnTo>
                  <a:cubicBezTo>
                    <a:pt x="2468" y="74"/>
                    <a:pt x="2338" y="0"/>
                    <a:pt x="218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  <p:sp>
          <p:nvSpPr>
            <p:cNvPr id="55" name="Google Shape;1610;p127">
              <a:extLst>
                <a:ext uri="{FF2B5EF4-FFF2-40B4-BE49-F238E27FC236}">
                  <a16:creationId xmlns:a16="http://schemas.microsoft.com/office/drawing/2014/main" id="{15B55C5E-4A5C-4661-B6FF-06E3D6C170C6}"/>
                </a:ext>
              </a:extLst>
            </p:cNvPr>
            <p:cNvSpPr/>
            <p:nvPr/>
          </p:nvSpPr>
          <p:spPr>
            <a:xfrm>
              <a:off x="6295075" y="893525"/>
              <a:ext cx="109950" cy="108650"/>
            </a:xfrm>
            <a:custGeom>
              <a:avLst/>
              <a:gdLst/>
              <a:ahLst/>
              <a:cxnLst/>
              <a:rect l="l" t="t" r="r" b="b"/>
              <a:pathLst>
                <a:path w="4398" h="4346" extrusionOk="0">
                  <a:moveTo>
                    <a:pt x="2189" y="1244"/>
                  </a:moveTo>
                  <a:lnTo>
                    <a:pt x="2412" y="1708"/>
                  </a:lnTo>
                  <a:cubicBezTo>
                    <a:pt x="2468" y="1819"/>
                    <a:pt x="2579" y="1912"/>
                    <a:pt x="2690" y="1931"/>
                  </a:cubicBezTo>
                  <a:lnTo>
                    <a:pt x="3228" y="2005"/>
                  </a:lnTo>
                  <a:lnTo>
                    <a:pt x="2839" y="2413"/>
                  </a:lnTo>
                  <a:cubicBezTo>
                    <a:pt x="2765" y="2506"/>
                    <a:pt x="2709" y="2617"/>
                    <a:pt x="2727" y="2728"/>
                  </a:cubicBezTo>
                  <a:lnTo>
                    <a:pt x="2820" y="3285"/>
                  </a:lnTo>
                  <a:lnTo>
                    <a:pt x="2375" y="3044"/>
                  </a:lnTo>
                  <a:cubicBezTo>
                    <a:pt x="2319" y="3007"/>
                    <a:pt x="2259" y="2988"/>
                    <a:pt x="2199" y="2988"/>
                  </a:cubicBezTo>
                  <a:cubicBezTo>
                    <a:pt x="2138" y="2988"/>
                    <a:pt x="2078" y="3007"/>
                    <a:pt x="2022" y="3044"/>
                  </a:cubicBezTo>
                  <a:lnTo>
                    <a:pt x="1577" y="3285"/>
                  </a:lnTo>
                  <a:lnTo>
                    <a:pt x="1670" y="2728"/>
                  </a:lnTo>
                  <a:cubicBezTo>
                    <a:pt x="1670" y="2617"/>
                    <a:pt x="1651" y="2506"/>
                    <a:pt x="1559" y="2413"/>
                  </a:cubicBezTo>
                  <a:lnTo>
                    <a:pt x="1150" y="2005"/>
                  </a:lnTo>
                  <a:lnTo>
                    <a:pt x="1688" y="1931"/>
                  </a:lnTo>
                  <a:cubicBezTo>
                    <a:pt x="1818" y="1912"/>
                    <a:pt x="1911" y="1819"/>
                    <a:pt x="1967" y="1708"/>
                  </a:cubicBezTo>
                  <a:lnTo>
                    <a:pt x="2189" y="1244"/>
                  </a:lnTo>
                  <a:close/>
                  <a:moveTo>
                    <a:pt x="2208" y="1"/>
                  </a:moveTo>
                  <a:cubicBezTo>
                    <a:pt x="2060" y="1"/>
                    <a:pt x="1930" y="94"/>
                    <a:pt x="1874" y="224"/>
                  </a:cubicBezTo>
                  <a:lnTo>
                    <a:pt x="1392" y="1225"/>
                  </a:lnTo>
                  <a:lnTo>
                    <a:pt x="334" y="1392"/>
                  </a:lnTo>
                  <a:cubicBezTo>
                    <a:pt x="204" y="1411"/>
                    <a:pt x="93" y="1504"/>
                    <a:pt x="56" y="1634"/>
                  </a:cubicBezTo>
                  <a:cubicBezTo>
                    <a:pt x="0" y="1764"/>
                    <a:pt x="37" y="1912"/>
                    <a:pt x="130" y="2005"/>
                  </a:cubicBezTo>
                  <a:lnTo>
                    <a:pt x="909" y="2803"/>
                  </a:lnTo>
                  <a:lnTo>
                    <a:pt x="724" y="3916"/>
                  </a:lnTo>
                  <a:cubicBezTo>
                    <a:pt x="705" y="4064"/>
                    <a:pt x="761" y="4194"/>
                    <a:pt x="872" y="4287"/>
                  </a:cubicBezTo>
                  <a:cubicBezTo>
                    <a:pt x="932" y="4327"/>
                    <a:pt x="1002" y="4345"/>
                    <a:pt x="1074" y="4345"/>
                  </a:cubicBezTo>
                  <a:cubicBezTo>
                    <a:pt x="1137" y="4345"/>
                    <a:pt x="1201" y="4331"/>
                    <a:pt x="1262" y="4305"/>
                  </a:cubicBezTo>
                  <a:lnTo>
                    <a:pt x="2208" y="3786"/>
                  </a:lnTo>
                  <a:lnTo>
                    <a:pt x="3136" y="4305"/>
                  </a:lnTo>
                  <a:cubicBezTo>
                    <a:pt x="3196" y="4331"/>
                    <a:pt x="3256" y="4345"/>
                    <a:pt x="3316" y="4345"/>
                  </a:cubicBezTo>
                  <a:cubicBezTo>
                    <a:pt x="3386" y="4345"/>
                    <a:pt x="3456" y="4327"/>
                    <a:pt x="3525" y="4287"/>
                  </a:cubicBezTo>
                  <a:cubicBezTo>
                    <a:pt x="3655" y="4194"/>
                    <a:pt x="3711" y="4064"/>
                    <a:pt x="3674" y="3916"/>
                  </a:cubicBezTo>
                  <a:lnTo>
                    <a:pt x="3507" y="2803"/>
                  </a:lnTo>
                  <a:lnTo>
                    <a:pt x="4267" y="2005"/>
                  </a:lnTo>
                  <a:cubicBezTo>
                    <a:pt x="4360" y="1912"/>
                    <a:pt x="4397" y="1764"/>
                    <a:pt x="4360" y="1634"/>
                  </a:cubicBezTo>
                  <a:cubicBezTo>
                    <a:pt x="4305" y="1504"/>
                    <a:pt x="4193" y="1411"/>
                    <a:pt x="4063" y="1392"/>
                  </a:cubicBezTo>
                  <a:lnTo>
                    <a:pt x="3006" y="1225"/>
                  </a:lnTo>
                  <a:lnTo>
                    <a:pt x="2542" y="224"/>
                  </a:lnTo>
                  <a:cubicBezTo>
                    <a:pt x="2468" y="94"/>
                    <a:pt x="2338" y="1"/>
                    <a:pt x="22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  <a:buFont typeface="Arial"/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26268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53276" y="845033"/>
          <a:ext cx="8781533" cy="3535680"/>
        </p:xfrm>
        <a:graphic>
          <a:graphicData uri="http://schemas.openxmlformats.org/drawingml/2006/table">
            <a:tbl>
              <a:tblPr firstRow="1" bandRow="1">
                <a:tableStyleId>{903EB150-FCAC-452C-A721-0E11AA1AE5BE}</a:tableStyleId>
              </a:tblPr>
              <a:tblGrid>
                <a:gridCol w="1546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646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Условное наименование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Цель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Месяц проведения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10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«Трасса»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Снижение аварийности на дорогах вне </a:t>
                      </a:r>
                      <a:r>
                        <a:rPr lang="ru-RU" sz="1400" dirty="0" err="1" smtClean="0"/>
                        <a:t>населенных</a:t>
                      </a:r>
                      <a:r>
                        <a:rPr lang="ru-RU" sz="1400" dirty="0" smtClean="0"/>
                        <a:t> пунктов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Январь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61090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«Трасса»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400" dirty="0" smtClean="0"/>
                        <a:t>Снижение аварийности на дорогах вне </a:t>
                      </a:r>
                      <a:r>
                        <a:rPr lang="ru-RU" sz="1400" dirty="0" err="1" smtClean="0"/>
                        <a:t>населенных</a:t>
                      </a:r>
                      <a:r>
                        <a:rPr lang="ru-RU" sz="1400" dirty="0" smtClean="0"/>
                        <a:t> пунктов</a:t>
                      </a:r>
                      <a:endParaRPr lang="ru-RU" sz="14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Февраль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4671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«Дети и дорога»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cap="none" dirty="0" smtClean="0">
                          <a:effectLst/>
                          <a:sym typeface="Arial"/>
                        </a:rPr>
                        <a:t>Снижения аварийности с участием детей-пассажиров</a:t>
                      </a:r>
                      <a:r>
                        <a:rPr lang="ru-RU" sz="1400" u="none" strike="noStrike" cap="none" baseline="0" dirty="0" smtClean="0">
                          <a:effectLst/>
                          <a:sym typeface="Arial"/>
                        </a:rPr>
                        <a:t> и </a:t>
                      </a:r>
                      <a:r>
                        <a:rPr lang="ru-RU" sz="1400" u="none" strike="noStrike" cap="none" dirty="0" smtClean="0">
                          <a:effectLst/>
                          <a:sym typeface="Arial"/>
                        </a:rPr>
                        <a:t>профилактика нарушений правил перевозок детей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Март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4671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cap="none" dirty="0" smtClean="0">
                          <a:effectLst/>
                          <a:sym typeface="Arial"/>
                        </a:rPr>
                        <a:t>«Пешеход и дорога»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cap="none" dirty="0" smtClean="0">
                          <a:effectLst/>
                          <a:sym typeface="Arial"/>
                        </a:rPr>
                        <a:t>Стабилизация обстановки с аварийностью,</a:t>
                      </a:r>
                      <a:r>
                        <a:rPr lang="ru-RU" sz="1400" u="none" strike="noStrike" cap="none" baseline="0" dirty="0" smtClean="0">
                          <a:effectLst/>
                          <a:sym typeface="Arial"/>
                        </a:rPr>
                        <a:t> в особенности </a:t>
                      </a:r>
                      <a:r>
                        <a:rPr lang="ru-RU" sz="1400" u="none" strike="noStrike" cap="none" dirty="0" smtClean="0">
                          <a:effectLst/>
                          <a:sym typeface="Arial"/>
                        </a:rPr>
                        <a:t>снижение смертности в результате ДТП 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Апрель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4671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cap="none" dirty="0" smtClean="0">
                          <a:effectLst/>
                          <a:sym typeface="Arial"/>
                        </a:rPr>
                        <a:t> «Внимание – дети!»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Профилактика детского дорожно-транспортного травматизма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Май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4671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cap="none" dirty="0" smtClean="0">
                          <a:effectLst/>
                          <a:sym typeface="Arial"/>
                        </a:rPr>
                        <a:t>«Мотоциклист»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cap="none" dirty="0" smtClean="0">
                          <a:effectLst/>
                          <a:sym typeface="Arial"/>
                        </a:rPr>
                        <a:t>Снижение аварийности с участием </a:t>
                      </a:r>
                      <a:r>
                        <a:rPr lang="ru-RU" sz="1400" u="none" strike="noStrike" cap="none" dirty="0" err="1" smtClean="0">
                          <a:effectLst/>
                          <a:sym typeface="Arial"/>
                        </a:rPr>
                        <a:t>двухколесных</a:t>
                      </a:r>
                      <a:r>
                        <a:rPr lang="ru-RU" sz="1400" u="none" strike="noStrike" cap="none" dirty="0" smtClean="0">
                          <a:effectLst/>
                          <a:sym typeface="Arial"/>
                        </a:rPr>
                        <a:t> транспортных средств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Июнь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4671"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cap="none" dirty="0" smtClean="0">
                          <a:effectLst/>
                          <a:sym typeface="Arial"/>
                        </a:rPr>
                        <a:t>«Грузовик»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u="none" strike="noStrike" cap="none" dirty="0" smtClean="0">
                          <a:effectLst/>
                          <a:sym typeface="Arial"/>
                        </a:rPr>
                        <a:t>Снижение аварийности с участием грузовых </a:t>
                      </a:r>
                    </a:p>
                    <a:p>
                      <a:pPr algn="ctr"/>
                      <a:r>
                        <a:rPr lang="ru-RU" sz="1400" u="none" strike="noStrike" cap="none" dirty="0" smtClean="0">
                          <a:effectLst/>
                          <a:sym typeface="Arial"/>
                        </a:rPr>
                        <a:t>транспортных средств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Июнь-июль</a:t>
                      </a:r>
                      <a:endParaRPr lang="ru-RU" sz="14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Google Shape;1353;p117">
            <a:extLst>
              <a:ext uri="{FF2B5EF4-FFF2-40B4-BE49-F238E27FC236}">
                <a16:creationId xmlns:a16="http://schemas.microsoft.com/office/drawing/2014/main" id="{148F83CD-D7B4-47B7-A28F-C85F58188170}"/>
              </a:ext>
            </a:extLst>
          </p:cNvPr>
          <p:cNvSpPr txBox="1">
            <a:spLocks/>
          </p:cNvSpPr>
          <p:nvPr/>
        </p:nvSpPr>
        <p:spPr>
          <a:xfrm>
            <a:off x="87092" y="64685"/>
            <a:ext cx="8847717" cy="69875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1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Республиканские оперативно-профилактические мероприятия </a:t>
            </a:r>
            <a:r>
              <a:rPr lang="ru-RU" sz="2100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проведенные</a:t>
            </a:r>
            <a:r>
              <a:rPr lang="ru-RU" sz="21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9550370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226921" y="828553"/>
          <a:ext cx="8781534" cy="4206240"/>
        </p:xfrm>
        <a:graphic>
          <a:graphicData uri="http://schemas.openxmlformats.org/drawingml/2006/table">
            <a:tbl>
              <a:tblPr firstRow="1" bandRow="1">
                <a:tableStyleId>{903EB150-FCAC-452C-A721-0E11AA1AE5BE}</a:tableStyleId>
              </a:tblPr>
              <a:tblGrid>
                <a:gridCol w="1546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37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Условное наименование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Цель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Месяц проведения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11">
                <a:tc>
                  <a:txBody>
                    <a:bodyPr/>
                    <a:lstStyle/>
                    <a:p>
                      <a:pPr algn="ctr"/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«Трасса»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dirty="0" smtClean="0"/>
                        <a:t>Снижение аварийности на дорогах вне </a:t>
                      </a:r>
                      <a:r>
                        <a:rPr lang="ru-RU" sz="1500" dirty="0" err="1" smtClean="0"/>
                        <a:t>населенных</a:t>
                      </a:r>
                      <a:r>
                        <a:rPr lang="ru-RU" sz="1500" dirty="0" smtClean="0"/>
                        <a:t> пунктов</a:t>
                      </a:r>
                      <a:endParaRPr lang="ru-RU" sz="15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Июль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377">
                <a:tc>
                  <a:txBody>
                    <a:bodyPr/>
                    <a:lstStyle/>
                    <a:p>
                      <a:pPr algn="ctr"/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«Безопасная дорога»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Стабилизация обстановки с аварийностью,</a:t>
                      </a:r>
                      <a:r>
                        <a:rPr lang="ru-RU" sz="1500" u="none" strike="noStrike" cap="none" baseline="0" dirty="0" smtClean="0">
                          <a:effectLst/>
                          <a:sym typeface="Arial"/>
                        </a:rPr>
                        <a:t> в особенности </a:t>
                      </a:r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снижение смертности в результате ДТП</a:t>
                      </a:r>
                      <a:endParaRPr lang="ru-RU" sz="15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Август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11">
                <a:tc>
                  <a:txBody>
                    <a:bodyPr/>
                    <a:lstStyle/>
                    <a:p>
                      <a:pPr algn="ctr"/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«Внимание – дети!»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dirty="0" smtClean="0"/>
                        <a:t>Профилактика детского дорожно-транспортного травматизма</a:t>
                      </a:r>
                      <a:endParaRPr lang="ru-RU" sz="15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Август-сентябрь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377">
                <a:tc>
                  <a:txBody>
                    <a:bodyPr/>
                    <a:lstStyle/>
                    <a:p>
                      <a:pPr algn="ctr"/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«Пешеход и дорога»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Стабилизация обстановки с аварийностью,</a:t>
                      </a:r>
                      <a:r>
                        <a:rPr lang="ru-RU" sz="1500" u="none" strike="noStrike" cap="none" baseline="0" dirty="0" smtClean="0">
                          <a:effectLst/>
                          <a:sym typeface="Arial"/>
                        </a:rPr>
                        <a:t> в особенности </a:t>
                      </a:r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снижение смертности в результате ДТП </a:t>
                      </a:r>
                      <a:endParaRPr lang="ru-RU" sz="15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Октябрь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738">
                <a:tc>
                  <a:txBody>
                    <a:bodyPr/>
                    <a:lstStyle/>
                    <a:p>
                      <a:pPr algn="ctr"/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«Нетрезвый водитель»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Снижение показателей аварийности с участием нетрезвых водителей</a:t>
                      </a:r>
                      <a:endParaRPr lang="ru-RU" sz="15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Ноябрь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738">
                <a:tc>
                  <a:txBody>
                    <a:bodyPr/>
                    <a:lstStyle/>
                    <a:p>
                      <a:pPr algn="ctr"/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«Грузовик-автобус»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Снижение аварийности с участием грузовых </a:t>
                      </a:r>
                    </a:p>
                    <a:p>
                      <a:pPr algn="ctr"/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транспортных средств</a:t>
                      </a:r>
                      <a:endParaRPr lang="ru-RU" sz="15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Ноябрь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3738">
                <a:tc>
                  <a:txBody>
                    <a:bodyPr/>
                    <a:lstStyle/>
                    <a:p>
                      <a:pPr algn="ctr"/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«Безопасная дорога»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Стабилизация обстановки с аварийностью,</a:t>
                      </a:r>
                      <a:r>
                        <a:rPr lang="ru-RU" sz="1500" u="none" strike="noStrike" cap="none" baseline="0" dirty="0" smtClean="0">
                          <a:effectLst/>
                          <a:sym typeface="Arial"/>
                        </a:rPr>
                        <a:t> в особенности </a:t>
                      </a:r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снижение смертности в результате ДТП</a:t>
                      </a:r>
                      <a:endParaRPr lang="ru-RU" sz="15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Декабрь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Google Shape;1353;p117">
            <a:extLst>
              <a:ext uri="{FF2B5EF4-FFF2-40B4-BE49-F238E27FC236}">
                <a16:creationId xmlns:a16="http://schemas.microsoft.com/office/drawing/2014/main" id="{148F83CD-D7B4-47B7-A28F-C85F58188170}"/>
              </a:ext>
            </a:extLst>
          </p:cNvPr>
          <p:cNvSpPr txBox="1">
            <a:spLocks/>
          </p:cNvSpPr>
          <p:nvPr/>
        </p:nvSpPr>
        <p:spPr>
          <a:xfrm>
            <a:off x="87092" y="64685"/>
            <a:ext cx="8847717" cy="69875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1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Республиканские оперативно-профилактические мероприятия </a:t>
            </a:r>
            <a:r>
              <a:rPr lang="ru-RU" sz="2100" b="1" dirty="0" err="1">
                <a:latin typeface="PT Astra Serif" panose="020A0603040505020204" pitchFamily="18" charset="-52"/>
                <a:ea typeface="PT Astra Serif" panose="020A0603040505020204" pitchFamily="18" charset="-52"/>
              </a:rPr>
              <a:t>проведенные</a:t>
            </a:r>
            <a:r>
              <a:rPr lang="ru-RU" sz="21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 в 2025 году</a:t>
            </a:r>
          </a:p>
        </p:txBody>
      </p:sp>
    </p:spTree>
    <p:extLst>
      <p:ext uri="{BB962C8B-B14F-4D97-AF65-F5344CB8AC3E}">
        <p14:creationId xmlns:p14="http://schemas.microsoft.com/office/powerpoint/2010/main" val="29227126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8326494"/>
              </p:ext>
            </p:extLst>
          </p:nvPr>
        </p:nvGraphicFramePr>
        <p:xfrm>
          <a:off x="226921" y="828553"/>
          <a:ext cx="8781534" cy="3680460"/>
        </p:xfrm>
        <a:graphic>
          <a:graphicData uri="http://schemas.openxmlformats.org/drawingml/2006/table">
            <a:tbl>
              <a:tblPr firstRow="1" bandRow="1">
                <a:tableStyleId>{903EB150-FCAC-452C-A721-0E11AA1AE5BE}</a:tableStyleId>
              </a:tblPr>
              <a:tblGrid>
                <a:gridCol w="154655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569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780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2437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Условное наименование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Цель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Месяц проведения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4411">
                <a:tc>
                  <a:txBody>
                    <a:bodyPr/>
                    <a:lstStyle/>
                    <a:p>
                      <a:pPr algn="ctr"/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«Трасса»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dirty="0" smtClean="0"/>
                        <a:t>Снижение аварийности на дорогах вне </a:t>
                      </a:r>
                      <a:r>
                        <a:rPr lang="ru-RU" sz="1500" dirty="0" err="1" smtClean="0"/>
                        <a:t>населенных</a:t>
                      </a:r>
                      <a:r>
                        <a:rPr lang="ru-RU" sz="1500" dirty="0" smtClean="0"/>
                        <a:t> пунктов</a:t>
                      </a:r>
                      <a:endParaRPr lang="ru-RU" sz="15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Январь-февраль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377">
                <a:tc>
                  <a:txBody>
                    <a:bodyPr/>
                    <a:lstStyle/>
                    <a:p>
                      <a:pPr algn="ctr"/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«Безопасная дорога»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Стабилизация обстановки с аварийностью,</a:t>
                      </a:r>
                      <a:r>
                        <a:rPr lang="ru-RU" sz="1500" u="none" strike="noStrike" cap="none" baseline="0" dirty="0" smtClean="0">
                          <a:effectLst/>
                          <a:sym typeface="Arial"/>
                        </a:rPr>
                        <a:t> в особенности </a:t>
                      </a:r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снижение смертности в результате ДТП</a:t>
                      </a:r>
                      <a:endParaRPr lang="ru-RU" sz="15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Февраль-март</a:t>
                      </a:r>
                      <a:endParaRPr lang="ru-RU" sz="15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411">
                <a:tc>
                  <a:txBody>
                    <a:bodyPr/>
                    <a:lstStyle/>
                    <a:p>
                      <a:pPr algn="ctr"/>
                      <a:r>
                        <a:rPr lang="ru-RU" sz="1400" b="0" i="0" u="none" strike="noStrike" cap="none" dirty="0" smtClean="0">
                          <a:solidFill>
                            <a:srgbClr val="000000"/>
                          </a:solidFill>
                          <a:effectLst/>
                          <a:latin typeface="Arial"/>
                          <a:ea typeface="Arial"/>
                          <a:cs typeface="Arial"/>
                          <a:sym typeface="Arial"/>
                        </a:rPr>
                        <a:t>«Дети на каникулах»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dirty="0" smtClean="0"/>
                        <a:t>Профилактика детского дорожно-транспортного травматизма</a:t>
                      </a:r>
                      <a:endParaRPr lang="ru-RU" sz="15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i="0" u="none" strike="noStrike" cap="none" dirty="0" smtClean="0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Март</a:t>
                      </a:r>
                      <a:endParaRPr lang="ru-RU" sz="1500" b="0" i="0" u="none" strike="noStrike" cap="none" dirty="0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4411">
                <a:tc>
                  <a:txBody>
                    <a:bodyPr/>
                    <a:lstStyle/>
                    <a:p>
                      <a:pPr algn="ctr"/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«Автобус»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Снижение аварийности с участием грузовых </a:t>
                      </a:r>
                    </a:p>
                    <a:p>
                      <a:pPr algn="ctr"/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транспортных средств</a:t>
                      </a:r>
                      <a:endParaRPr lang="ru-RU" sz="15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Апрель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3738">
                <a:tc>
                  <a:txBody>
                    <a:bodyPr/>
                    <a:lstStyle/>
                    <a:p>
                      <a:pPr algn="ctr"/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«Нетрезвый водитель»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Снижение показателей аварийности с участием нетрезвых водителей</a:t>
                      </a:r>
                      <a:endParaRPr lang="ru-RU" sz="15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Апрель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3738">
                <a:tc>
                  <a:txBody>
                    <a:bodyPr/>
                    <a:lstStyle/>
                    <a:p>
                      <a:pPr algn="ctr"/>
                      <a:r>
                        <a:rPr lang="ru-RU" sz="1500" u="none" strike="noStrike" cap="none" dirty="0" smtClean="0">
                          <a:effectLst/>
                          <a:sym typeface="Arial"/>
                        </a:rPr>
                        <a:t>«Внимание – дети!»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ru-RU" sz="1500" dirty="0" smtClean="0"/>
                        <a:t>Профилактика детского дорожно-транспортного травматизма</a:t>
                      </a:r>
                      <a:endParaRPr lang="ru-RU" sz="1500" dirty="0" smtClean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 smtClean="0"/>
                        <a:t>Май</a:t>
                      </a:r>
                      <a:endParaRPr lang="ru-RU" sz="1500" dirty="0"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68580" marR="68580"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Google Shape;1353;p117">
            <a:extLst>
              <a:ext uri="{FF2B5EF4-FFF2-40B4-BE49-F238E27FC236}">
                <a16:creationId xmlns:a16="http://schemas.microsoft.com/office/drawing/2014/main" id="{148F83CD-D7B4-47B7-A28F-C85F58188170}"/>
              </a:ext>
            </a:extLst>
          </p:cNvPr>
          <p:cNvSpPr txBox="1">
            <a:spLocks/>
          </p:cNvSpPr>
          <p:nvPr/>
        </p:nvSpPr>
        <p:spPr>
          <a:xfrm>
            <a:off x="87092" y="64685"/>
            <a:ext cx="8847717" cy="698753"/>
          </a:xfrm>
          <a:prstGeom prst="rect">
            <a:avLst/>
          </a:prstGeom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ru-RU" sz="21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Республиканские оперативно-профилактические мероприятия проведенные в </a:t>
            </a:r>
            <a:r>
              <a:rPr lang="ru-RU" sz="2100" b="1" dirty="0" smtClean="0">
                <a:latin typeface="PT Astra Serif" panose="020A0603040505020204" pitchFamily="18" charset="-52"/>
                <a:ea typeface="PT Astra Serif" panose="020A0603040505020204" pitchFamily="18" charset="-52"/>
              </a:rPr>
              <a:t>2026 </a:t>
            </a:r>
            <a:r>
              <a:rPr lang="ru-RU" sz="2100" b="1" dirty="0">
                <a:latin typeface="PT Astra Serif" panose="020A0603040505020204" pitchFamily="18" charset="-52"/>
                <a:ea typeface="PT Astra Serif" panose="020A0603040505020204" pitchFamily="18" charset="-52"/>
              </a:rPr>
              <a:t>году</a:t>
            </a:r>
          </a:p>
        </p:txBody>
      </p:sp>
    </p:spTree>
    <p:extLst>
      <p:ext uri="{BB962C8B-B14F-4D97-AF65-F5344CB8AC3E}">
        <p14:creationId xmlns:p14="http://schemas.microsoft.com/office/powerpoint/2010/main" val="15305939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806C2228-2A90-46D3-BF10-DC6787EFB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30827208"/>
              </p:ext>
            </p:extLst>
          </p:nvPr>
        </p:nvGraphicFramePr>
        <p:xfrm>
          <a:off x="126724" y="1357413"/>
          <a:ext cx="5673575" cy="333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Google Shape;848;p99"/>
          <p:cNvSpPr txBox="1"/>
          <p:nvPr/>
        </p:nvSpPr>
        <p:spPr>
          <a:xfrm>
            <a:off x="1976438" y="4510709"/>
            <a:ext cx="2067502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2025</a:t>
            </a:r>
            <a:endParaRPr b="1" dirty="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2" name="Google Shape;851;p99"/>
          <p:cNvSpPr txBox="1"/>
          <p:nvPr/>
        </p:nvSpPr>
        <p:spPr>
          <a:xfrm>
            <a:off x="3757531" y="4513789"/>
            <a:ext cx="1798906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2026</a:t>
            </a:r>
            <a:endParaRPr lang="ru-RU" b="1" dirty="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4" name="Google Shape;855;p99"/>
          <p:cNvSpPr/>
          <p:nvPr/>
        </p:nvSpPr>
        <p:spPr>
          <a:xfrm flipH="1">
            <a:off x="1777860" y="4625642"/>
            <a:ext cx="209335" cy="163200"/>
          </a:xfrm>
          <a:prstGeom prst="rtTriangle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262D"/>
                </a:solidFill>
              </a:rPr>
              <a:t> </a:t>
            </a:r>
            <a:endParaRPr>
              <a:solidFill>
                <a:srgbClr val="1D262D"/>
              </a:solidFill>
            </a:endParaRPr>
          </a:p>
        </p:txBody>
      </p:sp>
      <p:sp>
        <p:nvSpPr>
          <p:cNvPr id="25" name="Google Shape;856;p99"/>
          <p:cNvSpPr/>
          <p:nvPr/>
        </p:nvSpPr>
        <p:spPr>
          <a:xfrm flipH="1">
            <a:off x="3558953" y="4635603"/>
            <a:ext cx="209335" cy="1632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D262D"/>
                </a:solidFill>
              </a:rPr>
              <a:t> </a:t>
            </a:r>
            <a:endParaRPr dirty="0">
              <a:solidFill>
                <a:srgbClr val="1D262D"/>
              </a:solidFill>
            </a:endParaRPr>
          </a:p>
        </p:txBody>
      </p:sp>
      <p:sp>
        <p:nvSpPr>
          <p:cNvPr id="15" name="Заголовок 8">
            <a:extLst>
              <a:ext uri="{FF2B5EF4-FFF2-40B4-BE49-F238E27FC236}">
                <a16:creationId xmlns:a16="http://schemas.microsoft.com/office/drawing/2014/main" id="{27DE2485-065A-4FE0-864C-C172F559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919"/>
            <a:ext cx="9144000" cy="528600"/>
          </a:xfrm>
        </p:spPr>
        <p:txBody>
          <a:bodyPr/>
          <a:lstStyle/>
          <a:p>
            <a:r>
              <a:rPr lang="ru-RU" sz="2000" b="1" dirty="0" smtClean="0"/>
              <a:t>Общие показатели аварийности за 4 месяца 2026 года</a:t>
            </a:r>
            <a:endParaRPr lang="ru-RU" sz="2000" dirty="0"/>
          </a:p>
        </p:txBody>
      </p:sp>
      <p:sp>
        <p:nvSpPr>
          <p:cNvPr id="18" name="Google Shape;1473;p121"/>
          <p:cNvSpPr/>
          <p:nvPr/>
        </p:nvSpPr>
        <p:spPr>
          <a:xfrm rot="10800000">
            <a:off x="2695638" y="3574302"/>
            <a:ext cx="519918" cy="142344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C0"/>
              </a:solidFill>
            </a:endParaRPr>
          </a:p>
        </p:txBody>
      </p:sp>
      <p:sp>
        <p:nvSpPr>
          <p:cNvPr id="14" name="Google Shape;1456;p121"/>
          <p:cNvSpPr txBox="1">
            <a:spLocks/>
          </p:cNvSpPr>
          <p:nvPr/>
        </p:nvSpPr>
        <p:spPr>
          <a:xfrm>
            <a:off x="737516" y="1661037"/>
            <a:ext cx="1249679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A50021"/>
                </a:solidFill>
              </a:rPr>
              <a:t>+5,3%</a:t>
            </a:r>
            <a:endParaRPr lang="ru-RU" sz="1600" b="1" dirty="0">
              <a:solidFill>
                <a:srgbClr val="A50021"/>
              </a:solidFill>
            </a:endParaRPr>
          </a:p>
        </p:txBody>
      </p:sp>
      <p:sp>
        <p:nvSpPr>
          <p:cNvPr id="26" name="Google Shape;1473;p121"/>
          <p:cNvSpPr/>
          <p:nvPr/>
        </p:nvSpPr>
        <p:spPr>
          <a:xfrm>
            <a:off x="1099252" y="2128435"/>
            <a:ext cx="460627" cy="99676"/>
          </a:xfrm>
          <a:prstGeom prst="triangle">
            <a:avLst>
              <a:gd name="adj" fmla="val 50000"/>
            </a:avLst>
          </a:prstGeom>
          <a:solidFill>
            <a:srgbClr val="A50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27" name="Google Shape;1456;p121"/>
          <p:cNvSpPr txBox="1">
            <a:spLocks/>
          </p:cNvSpPr>
          <p:nvPr/>
        </p:nvSpPr>
        <p:spPr>
          <a:xfrm>
            <a:off x="3941919" y="990181"/>
            <a:ext cx="1249679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A50021"/>
                </a:solidFill>
              </a:rPr>
              <a:t>+15,1%</a:t>
            </a:r>
            <a:endParaRPr lang="ru-RU" sz="1600" b="1" dirty="0">
              <a:solidFill>
                <a:srgbClr val="A50021"/>
              </a:solidFill>
            </a:endParaRPr>
          </a:p>
        </p:txBody>
      </p:sp>
      <p:sp>
        <p:nvSpPr>
          <p:cNvPr id="28" name="Google Shape;1473;p121"/>
          <p:cNvSpPr/>
          <p:nvPr/>
        </p:nvSpPr>
        <p:spPr>
          <a:xfrm>
            <a:off x="4303655" y="1457579"/>
            <a:ext cx="460627" cy="99676"/>
          </a:xfrm>
          <a:prstGeom prst="triangle">
            <a:avLst>
              <a:gd name="adj" fmla="val 50000"/>
            </a:avLst>
          </a:prstGeom>
          <a:solidFill>
            <a:srgbClr val="A50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5852195"/>
              </p:ext>
            </p:extLst>
          </p:nvPr>
        </p:nvGraphicFramePr>
        <p:xfrm>
          <a:off x="5704763" y="1139591"/>
          <a:ext cx="3022980" cy="2992608"/>
        </p:xfrm>
        <a:graphic>
          <a:graphicData uri="http://schemas.openxmlformats.org/drawingml/2006/table">
            <a:tbl>
              <a:tblPr/>
              <a:tblGrid>
                <a:gridCol w="15567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0156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647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9384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Погибли в результате ДТП</a:t>
                      </a:r>
                      <a:endParaRPr lang="ru-RU" sz="1400" b="1" i="0" u="none" strike="noStrike" dirty="0">
                        <a:solidFill>
                          <a:schemeClr val="tx1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BC4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1" i="0" u="none" strike="noStrike" dirty="0">
                        <a:solidFill>
                          <a:srgbClr val="FFFFFF"/>
                        </a:solidFill>
                        <a:effectLst/>
                        <a:latin typeface="Repor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47BC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Сыктывдинский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8CBE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Сосногорск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Сысольский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стаб.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Корткеросский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Инта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––––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Ухта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––––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Вуктыл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––––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Койгородский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––––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Прилузский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Усть-Куломский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––––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938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Ижемский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стаб</a:t>
                      </a: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94204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806C2228-2A90-46D3-BF10-DC6787EFB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83100520"/>
              </p:ext>
            </p:extLst>
          </p:nvPr>
        </p:nvGraphicFramePr>
        <p:xfrm>
          <a:off x="126724" y="1570309"/>
          <a:ext cx="5694046" cy="291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7DE2485-065A-4FE0-864C-C172F559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1" y="29336"/>
            <a:ext cx="9144000" cy="528600"/>
          </a:xfrm>
        </p:spPr>
        <p:txBody>
          <a:bodyPr/>
          <a:lstStyle/>
          <a:p>
            <a:r>
              <a:rPr lang="ru-RU" sz="2000" dirty="0"/>
              <a:t>Аварийность с участием детей за 4 месяца 2026 года</a:t>
            </a:r>
          </a:p>
        </p:txBody>
      </p:sp>
      <p:sp>
        <p:nvSpPr>
          <p:cNvPr id="20" name="Google Shape;848;p99"/>
          <p:cNvSpPr txBox="1"/>
          <p:nvPr/>
        </p:nvSpPr>
        <p:spPr>
          <a:xfrm>
            <a:off x="2024105" y="4532753"/>
            <a:ext cx="2067502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2025</a:t>
            </a:r>
            <a:endParaRPr b="1" dirty="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2" name="Google Shape;851;p99"/>
          <p:cNvSpPr txBox="1"/>
          <p:nvPr/>
        </p:nvSpPr>
        <p:spPr>
          <a:xfrm>
            <a:off x="3532243" y="4522586"/>
            <a:ext cx="1798906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2026</a:t>
            </a:r>
            <a:endParaRPr lang="ru-RU" b="1" dirty="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4" name="Google Shape;855;p99"/>
          <p:cNvSpPr/>
          <p:nvPr/>
        </p:nvSpPr>
        <p:spPr>
          <a:xfrm flipH="1">
            <a:off x="1825527" y="4647686"/>
            <a:ext cx="209335" cy="163200"/>
          </a:xfrm>
          <a:prstGeom prst="rtTriangle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262D"/>
                </a:solidFill>
              </a:rPr>
              <a:t> </a:t>
            </a:r>
            <a:endParaRPr>
              <a:solidFill>
                <a:srgbClr val="1D262D"/>
              </a:solidFill>
            </a:endParaRPr>
          </a:p>
        </p:txBody>
      </p:sp>
      <p:sp>
        <p:nvSpPr>
          <p:cNvPr id="25" name="Google Shape;856;p99"/>
          <p:cNvSpPr/>
          <p:nvPr/>
        </p:nvSpPr>
        <p:spPr>
          <a:xfrm flipH="1">
            <a:off x="3333665" y="4644400"/>
            <a:ext cx="209335" cy="1632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D262D"/>
                </a:solidFill>
              </a:rPr>
              <a:t> </a:t>
            </a:r>
            <a:endParaRPr dirty="0">
              <a:solidFill>
                <a:srgbClr val="1D262D"/>
              </a:solidFill>
            </a:endParaRPr>
          </a:p>
        </p:txBody>
      </p:sp>
      <p:sp>
        <p:nvSpPr>
          <p:cNvPr id="18" name="Google Shape;1456;p121">
            <a:extLst>
              <a:ext uri="{FF2B5EF4-FFF2-40B4-BE49-F238E27FC236}">
                <a16:creationId xmlns:a16="http://schemas.microsoft.com/office/drawing/2014/main" id="{D8066192-CE3C-4175-8ACB-9F2655F87D7D}"/>
              </a:ext>
            </a:extLst>
          </p:cNvPr>
          <p:cNvSpPr txBox="1">
            <a:spLocks/>
          </p:cNvSpPr>
          <p:nvPr/>
        </p:nvSpPr>
        <p:spPr>
          <a:xfrm>
            <a:off x="3883348" y="1259554"/>
            <a:ext cx="1447801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-2,9%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1" name="Google Shape;1473;p121">
            <a:extLst>
              <a:ext uri="{FF2B5EF4-FFF2-40B4-BE49-F238E27FC236}">
                <a16:creationId xmlns:a16="http://schemas.microsoft.com/office/drawing/2014/main" id="{3C3E4B4E-B539-42E6-9360-6C4099C5FF5E}"/>
              </a:ext>
            </a:extLst>
          </p:cNvPr>
          <p:cNvSpPr/>
          <p:nvPr/>
        </p:nvSpPr>
        <p:spPr>
          <a:xfrm rot="10800000">
            <a:off x="4361568" y="1742710"/>
            <a:ext cx="491359" cy="79943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93703"/>
              </p:ext>
            </p:extLst>
          </p:nvPr>
        </p:nvGraphicFramePr>
        <p:xfrm>
          <a:off x="5650931" y="1970157"/>
          <a:ext cx="3063164" cy="758672"/>
        </p:xfrm>
        <a:graphic>
          <a:graphicData uri="http://schemas.openxmlformats.org/drawingml/2006/table">
            <a:tbl>
              <a:tblPr/>
              <a:tblGrid>
                <a:gridCol w="180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3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Погибли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в результате ДТП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Сыктывдинский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Стаб</a:t>
                      </a: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.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Google Shape;1456;p121">
            <a:extLst>
              <a:ext uri="{FF2B5EF4-FFF2-40B4-BE49-F238E27FC236}">
                <a16:creationId xmlns:a16="http://schemas.microsoft.com/office/drawing/2014/main" id="{D8066192-CE3C-4175-8ACB-9F2655F87D7D}"/>
              </a:ext>
            </a:extLst>
          </p:cNvPr>
          <p:cNvSpPr txBox="1">
            <a:spLocks/>
          </p:cNvSpPr>
          <p:nvPr/>
        </p:nvSpPr>
        <p:spPr>
          <a:xfrm>
            <a:off x="634828" y="1391254"/>
            <a:ext cx="1447801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-18,8%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6" name="Google Shape;1473;p121">
            <a:extLst>
              <a:ext uri="{FF2B5EF4-FFF2-40B4-BE49-F238E27FC236}">
                <a16:creationId xmlns:a16="http://schemas.microsoft.com/office/drawing/2014/main" id="{3C3E4B4E-B539-42E6-9360-6C4099C5FF5E}"/>
              </a:ext>
            </a:extLst>
          </p:cNvPr>
          <p:cNvSpPr/>
          <p:nvPr/>
        </p:nvSpPr>
        <p:spPr>
          <a:xfrm rot="10800000">
            <a:off x="1113048" y="1874410"/>
            <a:ext cx="491359" cy="79943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456;p121">
            <a:extLst>
              <a:ext uri="{FF2B5EF4-FFF2-40B4-BE49-F238E27FC236}">
                <a16:creationId xmlns:a16="http://schemas.microsoft.com/office/drawing/2014/main" id="{D8066192-CE3C-4175-8ACB-9F2655F87D7D}"/>
              </a:ext>
            </a:extLst>
          </p:cNvPr>
          <p:cNvSpPr txBox="1">
            <a:spLocks/>
          </p:cNvSpPr>
          <p:nvPr/>
        </p:nvSpPr>
        <p:spPr>
          <a:xfrm>
            <a:off x="2281657" y="3052335"/>
            <a:ext cx="1447801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-50,0%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6" name="Google Shape;1473;p121">
            <a:extLst>
              <a:ext uri="{FF2B5EF4-FFF2-40B4-BE49-F238E27FC236}">
                <a16:creationId xmlns:a16="http://schemas.microsoft.com/office/drawing/2014/main" id="{3C3E4B4E-B539-42E6-9360-6C4099C5FF5E}"/>
              </a:ext>
            </a:extLst>
          </p:cNvPr>
          <p:cNvSpPr/>
          <p:nvPr/>
        </p:nvSpPr>
        <p:spPr>
          <a:xfrm rot="10800000">
            <a:off x="2759877" y="3535491"/>
            <a:ext cx="491359" cy="79943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02741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CBCC6F5-9A45-4371-8725-812C4F5B87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385" y="734210"/>
            <a:ext cx="3251215" cy="2990732"/>
          </a:xfrm>
          <a:prstGeom prst="rect">
            <a:avLst/>
          </a:prstGeom>
        </p:spPr>
      </p:pic>
      <p:sp>
        <p:nvSpPr>
          <p:cNvPr id="1035" name="Google Shape;1035;p109"/>
          <p:cNvSpPr txBox="1"/>
          <p:nvPr/>
        </p:nvSpPr>
        <p:spPr>
          <a:xfrm>
            <a:off x="127944" y="1270046"/>
            <a:ext cx="2796089" cy="11972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Сыктывдинский район </a:t>
            </a:r>
            <a:endParaRPr lang="ru-RU" sz="1600" b="1" dirty="0" smtClean="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lvl="0"/>
            <a:r>
              <a:rPr lang="ru-RU" sz="1600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(1 ДТП в </a:t>
            </a:r>
            <a:r>
              <a:rPr lang="ru-RU" sz="1600" b="1" dirty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2025 году, </a:t>
            </a:r>
            <a:r>
              <a:rPr lang="ru-RU" sz="1600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наезд </a:t>
            </a:r>
            <a:r>
              <a:rPr lang="ru-RU" sz="1600" b="1" dirty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на велосипедиста, Погост – Кулига – Ель – Погост – </a:t>
            </a:r>
            <a:r>
              <a:rPr lang="ru-RU" sz="1600" b="1" dirty="0" err="1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Каргорт</a:t>
            </a:r>
            <a:r>
              <a:rPr lang="ru-RU" sz="1600" b="1" dirty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– </a:t>
            </a:r>
            <a:r>
              <a:rPr lang="ru-RU" sz="1600" b="1" dirty="0" err="1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Гыбад</a:t>
            </a:r>
            <a:r>
              <a:rPr lang="ru-RU" sz="1600" b="1" dirty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– Захарово – Новый поселок – </a:t>
            </a:r>
            <a:r>
              <a:rPr lang="ru-RU" sz="1600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Погост,</a:t>
            </a:r>
          </a:p>
          <a:p>
            <a:pPr lvl="0"/>
            <a:r>
              <a:rPr lang="ru-RU" sz="1600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1 ребенок получил ранения)</a:t>
            </a:r>
            <a:endParaRPr sz="1600" b="1" dirty="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9" name="Google Shape;1035;p109">
            <a:extLst>
              <a:ext uri="{FF2B5EF4-FFF2-40B4-BE49-F238E27FC236}">
                <a16:creationId xmlns:a16="http://schemas.microsoft.com/office/drawing/2014/main" id="{93B3B984-6D65-46C4-B6D6-9E5D7A9F3115}"/>
              </a:ext>
            </a:extLst>
          </p:cNvPr>
          <p:cNvSpPr txBox="1"/>
          <p:nvPr/>
        </p:nvSpPr>
        <p:spPr>
          <a:xfrm>
            <a:off x="5377940" y="2062579"/>
            <a:ext cx="3808167" cy="8095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600" b="1" dirty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Сосногорск </a:t>
            </a:r>
            <a:endParaRPr lang="ru-RU" sz="1600" b="1" dirty="0" smtClean="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  <a:p>
            <a:pPr lvl="0"/>
            <a:r>
              <a:rPr lang="ru-RU" sz="1600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(1 ДТП в </a:t>
            </a:r>
            <a:r>
              <a:rPr lang="ru-RU" sz="1600" b="1" dirty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2025 году, </a:t>
            </a:r>
            <a:r>
              <a:rPr lang="ru-RU" sz="1600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столкновение,</a:t>
            </a:r>
          </a:p>
          <a:p>
            <a:pPr lvl="0"/>
            <a:r>
              <a:rPr lang="ru-RU" sz="1600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Сосногорск-</a:t>
            </a:r>
            <a:r>
              <a:rPr lang="ru-RU" sz="1600" b="1" dirty="0" err="1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Керки</a:t>
            </a:r>
            <a:r>
              <a:rPr lang="ru-RU" sz="1600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-Вис-Малая Пера, </a:t>
            </a:r>
          </a:p>
          <a:p>
            <a:pPr lvl="0"/>
            <a:r>
              <a:rPr lang="ru-RU" sz="1600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 детей получили ранения)</a:t>
            </a:r>
            <a:endParaRPr sz="1600" b="1" dirty="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cxnSp>
        <p:nvCxnSpPr>
          <p:cNvPr id="12" name="Google Shape;1090;p109"/>
          <p:cNvCxnSpPr>
            <a:cxnSpLocks/>
          </p:cNvCxnSpPr>
          <p:nvPr/>
        </p:nvCxnSpPr>
        <p:spPr>
          <a:xfrm rot="10800000">
            <a:off x="4438982" y="2250047"/>
            <a:ext cx="842703" cy="217291"/>
          </a:xfrm>
          <a:prstGeom prst="bentConnector3">
            <a:avLst>
              <a:gd name="adj1" fmla="val 50000"/>
            </a:avLst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19" name="Google Shape;1353;p117">
            <a:extLst>
              <a:ext uri="{FF2B5EF4-FFF2-40B4-BE49-F238E27FC236}">
                <a16:creationId xmlns:a16="http://schemas.microsoft.com/office/drawing/2014/main" id="{5DF4F024-C455-4011-8CB2-D182872E507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3594" y="62195"/>
            <a:ext cx="9144000" cy="53750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 smtClean="0"/>
              <a:t>ДТП на </a:t>
            </a:r>
            <a:r>
              <a:rPr lang="ru-RU" sz="2000" dirty="0" err="1" smtClean="0"/>
              <a:t>нерекомендованных</a:t>
            </a:r>
            <a:r>
              <a:rPr lang="ru-RU" sz="2000" dirty="0" smtClean="0"/>
              <a:t> школьных маршрутах</a:t>
            </a:r>
            <a:endParaRPr sz="2000" dirty="0"/>
          </a:p>
        </p:txBody>
      </p:sp>
      <p:cxnSp>
        <p:nvCxnSpPr>
          <p:cNvPr id="20" name="Google Shape;1372;p117">
            <a:extLst>
              <a:ext uri="{FF2B5EF4-FFF2-40B4-BE49-F238E27FC236}">
                <a16:creationId xmlns:a16="http://schemas.microsoft.com/office/drawing/2014/main" id="{8288D2CC-3141-4CF6-9656-9FE2427DB334}"/>
              </a:ext>
            </a:extLst>
          </p:cNvPr>
          <p:cNvCxnSpPr>
            <a:cxnSpLocks/>
          </p:cNvCxnSpPr>
          <p:nvPr/>
        </p:nvCxnSpPr>
        <p:spPr>
          <a:xfrm>
            <a:off x="220419" y="506192"/>
            <a:ext cx="4678680" cy="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" name="Google Shape;1090;p109"/>
          <p:cNvCxnSpPr>
            <a:cxnSpLocks/>
          </p:cNvCxnSpPr>
          <p:nvPr/>
        </p:nvCxnSpPr>
        <p:spPr>
          <a:xfrm>
            <a:off x="2709081" y="2358693"/>
            <a:ext cx="914400" cy="711394"/>
          </a:xfrm>
          <a:prstGeom prst="bentConnector3">
            <a:avLst>
              <a:gd name="adj1" fmla="val 50000"/>
            </a:avLst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cxnSp>
        <p:nvCxnSpPr>
          <p:cNvPr id="22" name="Google Shape;1090;p109"/>
          <p:cNvCxnSpPr>
            <a:cxnSpLocks/>
          </p:cNvCxnSpPr>
          <p:nvPr/>
        </p:nvCxnSpPr>
        <p:spPr>
          <a:xfrm rot="10800000">
            <a:off x="3817937" y="3130094"/>
            <a:ext cx="1163496" cy="594849"/>
          </a:xfrm>
          <a:prstGeom prst="bentConnector3">
            <a:avLst>
              <a:gd name="adj1" fmla="val 50000"/>
            </a:avLst>
          </a:prstGeom>
          <a:noFill/>
          <a:ln w="50800" cap="flat" cmpd="sng">
            <a:solidFill>
              <a:schemeClr val="dk1"/>
            </a:solidFill>
            <a:prstDash val="solid"/>
            <a:round/>
            <a:headEnd type="none" w="med" len="med"/>
            <a:tailEnd type="diamond" w="med" len="med"/>
          </a:ln>
        </p:spPr>
      </p:cxnSp>
      <p:sp>
        <p:nvSpPr>
          <p:cNvPr id="23" name="Google Shape;1035;p109">
            <a:extLst>
              <a:ext uri="{FF2B5EF4-FFF2-40B4-BE49-F238E27FC236}">
                <a16:creationId xmlns:a16="http://schemas.microsoft.com/office/drawing/2014/main" id="{93B3B984-6D65-46C4-B6D6-9E5D7A9F3115}"/>
              </a:ext>
            </a:extLst>
          </p:cNvPr>
          <p:cNvSpPr txBox="1"/>
          <p:nvPr/>
        </p:nvSpPr>
        <p:spPr>
          <a:xfrm>
            <a:off x="3463482" y="3942235"/>
            <a:ext cx="3828916" cy="75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ru-RU" sz="1600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Сыктывкар (1 ДТП в 2026 году, наезд </a:t>
            </a:r>
            <a:r>
              <a:rPr lang="ru-RU" sz="1600" b="1" dirty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на пешехода, ул. Пермская - </a:t>
            </a:r>
            <a:r>
              <a:rPr lang="ru-RU" sz="1600" b="1" dirty="0" err="1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Сысольское</a:t>
            </a:r>
            <a:r>
              <a:rPr lang="ru-RU" sz="1600" b="1" dirty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шоссе - ул. </a:t>
            </a:r>
            <a:r>
              <a:rPr lang="ru-RU" sz="1600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Морозова, 1 ребенок получил ранения)</a:t>
            </a:r>
            <a:endParaRPr sz="1600" b="1" dirty="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</p:spTree>
    <p:extLst>
      <p:ext uri="{BB962C8B-B14F-4D97-AF65-F5344CB8AC3E}">
        <p14:creationId xmlns:p14="http://schemas.microsoft.com/office/powerpoint/2010/main" val="4154330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806C2228-2A90-46D3-BF10-DC6787EFB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16164140"/>
              </p:ext>
            </p:extLst>
          </p:nvPr>
        </p:nvGraphicFramePr>
        <p:xfrm>
          <a:off x="126724" y="1357413"/>
          <a:ext cx="5673575" cy="3330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Google Shape;848;p99"/>
          <p:cNvSpPr txBox="1"/>
          <p:nvPr/>
        </p:nvSpPr>
        <p:spPr>
          <a:xfrm>
            <a:off x="1976438" y="4510709"/>
            <a:ext cx="2067502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2024</a:t>
            </a:r>
            <a:endParaRPr b="1" dirty="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2" name="Google Shape;851;p99"/>
          <p:cNvSpPr txBox="1"/>
          <p:nvPr/>
        </p:nvSpPr>
        <p:spPr>
          <a:xfrm>
            <a:off x="3757531" y="4513789"/>
            <a:ext cx="1798906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2025</a:t>
            </a:r>
            <a:endParaRPr lang="ru-RU" b="1" dirty="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4" name="Google Shape;855;p99"/>
          <p:cNvSpPr/>
          <p:nvPr/>
        </p:nvSpPr>
        <p:spPr>
          <a:xfrm flipH="1">
            <a:off x="1777860" y="4625642"/>
            <a:ext cx="209335" cy="163200"/>
          </a:xfrm>
          <a:prstGeom prst="rtTriangle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262D"/>
                </a:solidFill>
              </a:rPr>
              <a:t> </a:t>
            </a:r>
            <a:endParaRPr>
              <a:solidFill>
                <a:srgbClr val="1D262D"/>
              </a:solidFill>
            </a:endParaRPr>
          </a:p>
        </p:txBody>
      </p:sp>
      <p:sp>
        <p:nvSpPr>
          <p:cNvPr id="25" name="Google Shape;856;p99"/>
          <p:cNvSpPr/>
          <p:nvPr/>
        </p:nvSpPr>
        <p:spPr>
          <a:xfrm flipH="1">
            <a:off x="3558953" y="4635603"/>
            <a:ext cx="209335" cy="1632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D262D"/>
                </a:solidFill>
              </a:rPr>
              <a:t> </a:t>
            </a:r>
            <a:endParaRPr dirty="0">
              <a:solidFill>
                <a:srgbClr val="1D262D"/>
              </a:solidFill>
            </a:endParaRPr>
          </a:p>
        </p:txBody>
      </p:sp>
      <p:sp>
        <p:nvSpPr>
          <p:cNvPr id="15" name="Заголовок 8">
            <a:extLst>
              <a:ext uri="{FF2B5EF4-FFF2-40B4-BE49-F238E27FC236}">
                <a16:creationId xmlns:a16="http://schemas.microsoft.com/office/drawing/2014/main" id="{27DE2485-065A-4FE0-864C-C172F559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919"/>
            <a:ext cx="9144000" cy="528600"/>
          </a:xfrm>
        </p:spPr>
        <p:txBody>
          <a:bodyPr/>
          <a:lstStyle/>
          <a:p>
            <a:r>
              <a:rPr lang="ru-RU" sz="2000" b="1" dirty="0" smtClean="0"/>
              <a:t>Общие показатели аварийности по итогам 2025 года</a:t>
            </a:r>
            <a:endParaRPr lang="ru-RU" sz="2000" dirty="0"/>
          </a:p>
        </p:txBody>
      </p:sp>
      <p:sp>
        <p:nvSpPr>
          <p:cNvPr id="16" name="Google Shape;1456;p121"/>
          <p:cNvSpPr txBox="1">
            <a:spLocks/>
          </p:cNvSpPr>
          <p:nvPr/>
        </p:nvSpPr>
        <p:spPr>
          <a:xfrm>
            <a:off x="790465" y="1385666"/>
            <a:ext cx="1133100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-3,6%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17" name="Google Shape;1473;p121"/>
          <p:cNvSpPr/>
          <p:nvPr/>
        </p:nvSpPr>
        <p:spPr>
          <a:xfrm rot="10800000">
            <a:off x="1097056" y="1818291"/>
            <a:ext cx="519918" cy="142344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C0"/>
              </a:solidFill>
            </a:endParaRPr>
          </a:p>
        </p:txBody>
      </p:sp>
      <p:sp>
        <p:nvSpPr>
          <p:cNvPr id="23" name="Google Shape;1456;p121">
            <a:extLst>
              <a:ext uri="{FF2B5EF4-FFF2-40B4-BE49-F238E27FC236}">
                <a16:creationId xmlns:a16="http://schemas.microsoft.com/office/drawing/2014/main" id="{D3F44820-1D07-4ECE-A696-41579F459DAC}"/>
              </a:ext>
            </a:extLst>
          </p:cNvPr>
          <p:cNvSpPr txBox="1">
            <a:spLocks/>
          </p:cNvSpPr>
          <p:nvPr/>
        </p:nvSpPr>
        <p:spPr>
          <a:xfrm>
            <a:off x="3925157" y="889199"/>
            <a:ext cx="1348277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-6,3%</a:t>
            </a:r>
            <a:endParaRPr lang="ru-RU" sz="1600" b="1" dirty="0">
              <a:solidFill>
                <a:srgbClr val="0070C0"/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482225"/>
              </p:ext>
            </p:extLst>
          </p:nvPr>
        </p:nvGraphicFramePr>
        <p:xfrm>
          <a:off x="5732818" y="954266"/>
          <a:ext cx="3076811" cy="3481254"/>
        </p:xfrm>
        <a:graphic>
          <a:graphicData uri="http://schemas.openxmlformats.org/drawingml/2006/table">
            <a:tbl>
              <a:tblPr/>
              <a:tblGrid>
                <a:gridCol w="17308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27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832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8661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 Погибли в результате ДТП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700" b="0" i="0" u="none" strike="noStrike" dirty="0">
                        <a:solidFill>
                          <a:srgbClr val="000000"/>
                        </a:solidFill>
                        <a:effectLst/>
                        <a:latin typeface="Report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Сыктывкар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62,5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Княжпогостский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60,0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Прилузский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Сыктывдинский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-44,4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Усинск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-33,3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Ухта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-55,6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Ижемский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Сысольский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стаб.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Печора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Сосногорск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100,0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Корткеросский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-66,7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Усть-Куломский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-33,3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4866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Усть-Вымский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-50,0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5FF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sp>
        <p:nvSpPr>
          <p:cNvPr id="18" name="Google Shape;1473;p121"/>
          <p:cNvSpPr/>
          <p:nvPr/>
        </p:nvSpPr>
        <p:spPr>
          <a:xfrm rot="10800000">
            <a:off x="2695638" y="3574302"/>
            <a:ext cx="519918" cy="142344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C0"/>
              </a:solidFill>
            </a:endParaRPr>
          </a:p>
        </p:txBody>
      </p:sp>
      <p:sp>
        <p:nvSpPr>
          <p:cNvPr id="21" name="Google Shape;1473;p121"/>
          <p:cNvSpPr/>
          <p:nvPr/>
        </p:nvSpPr>
        <p:spPr>
          <a:xfrm rot="10800000">
            <a:off x="4339336" y="1320599"/>
            <a:ext cx="519918" cy="142344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188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92"/>
          <p:cNvSpPr txBox="1">
            <a:spLocks noGrp="1"/>
          </p:cNvSpPr>
          <p:nvPr>
            <p:ph type="title"/>
          </p:nvPr>
        </p:nvSpPr>
        <p:spPr>
          <a:xfrm>
            <a:off x="0" y="85522"/>
            <a:ext cx="9144000" cy="52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dirty="0"/>
              <a:t>Федеральный государственный контроль (надзор) в части содержания </a:t>
            </a:r>
            <a:r>
              <a:rPr lang="ru-RU" sz="2000" dirty="0" smtClean="0"/>
              <a:t>дорог, по которым осуществляется организованная перевозка детей</a:t>
            </a:r>
            <a:endParaRPr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39" b="28080"/>
          <a:stretch/>
        </p:blipFill>
        <p:spPr>
          <a:xfrm>
            <a:off x="0" y="1321068"/>
            <a:ext cx="9144000" cy="1400476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408829" y="3203507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C00000"/>
                </a:solidFill>
                <a:latin typeface="Julius Sans One"/>
              </a:rPr>
              <a:t>42</a:t>
            </a:r>
            <a:r>
              <a:rPr lang="ru-RU" sz="3200" b="1" dirty="0">
                <a:solidFill>
                  <a:srgbClr val="ED7D31"/>
                </a:solidFill>
                <a:latin typeface="Julius Sans One"/>
              </a:rPr>
              <a:t> </a:t>
            </a:r>
            <a:r>
              <a:rPr lang="ru-RU" dirty="0"/>
              <a:t>дела </a:t>
            </a:r>
            <a:br>
              <a:rPr lang="ru-RU" dirty="0"/>
            </a:br>
            <a:r>
              <a:rPr lang="ru-RU" dirty="0"/>
              <a:t>об административных правонарушениях </a:t>
            </a:r>
            <a:br>
              <a:rPr lang="ru-RU" dirty="0"/>
            </a:br>
            <a:r>
              <a:rPr lang="ru-RU" dirty="0"/>
              <a:t>(ч. 1 ст. 12.34 КоАП РФ)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967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0" y="0"/>
            <a:ext cx="9144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ctr"/>
            <a:r>
              <a:rPr lang="ru-RU" sz="1800" dirty="0" smtClean="0"/>
              <a:t>Предложения по снижению детского дорожно-транспортного травматизма</a:t>
            </a:r>
            <a:endParaRPr lang="ru-RU" sz="1800" dirty="0"/>
          </a:p>
        </p:txBody>
      </p:sp>
      <p:sp>
        <p:nvSpPr>
          <p:cNvPr id="5" name="Google Shape;842;p99">
            <a:extLst>
              <a:ext uri="{FF2B5EF4-FFF2-40B4-BE49-F238E27FC236}">
                <a16:creationId xmlns:a16="http://schemas.microsoft.com/office/drawing/2014/main" id="{A968C5BC-2A71-45BB-AA82-2F359F48FE0A}"/>
              </a:ext>
            </a:extLst>
          </p:cNvPr>
          <p:cNvSpPr txBox="1"/>
          <p:nvPr/>
        </p:nvSpPr>
        <p:spPr>
          <a:xfrm>
            <a:off x="339895" y="1039306"/>
            <a:ext cx="3587665" cy="248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Использование возможностей </a:t>
            </a:r>
            <a:r>
              <a:rPr lang="ru-RU" sz="2800" b="1" dirty="0" err="1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таргетированной</a:t>
            </a:r>
            <a:r>
              <a:rPr lang="ru-RU" sz="2800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рекламы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385" y="913919"/>
            <a:ext cx="4774893" cy="3489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51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42;p99">
            <a:extLst>
              <a:ext uri="{FF2B5EF4-FFF2-40B4-BE49-F238E27FC236}">
                <a16:creationId xmlns:a16="http://schemas.microsoft.com/office/drawing/2014/main" id="{A968C5BC-2A71-45BB-AA82-2F359F48FE0A}"/>
              </a:ext>
            </a:extLst>
          </p:cNvPr>
          <p:cNvSpPr txBox="1"/>
          <p:nvPr/>
        </p:nvSpPr>
        <p:spPr>
          <a:xfrm>
            <a:off x="315503" y="1447578"/>
            <a:ext cx="4256497" cy="1464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Бесплатный прокат детских удерживающих устройств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0" y="0"/>
            <a:ext cx="9144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ctr"/>
            <a:r>
              <a:rPr lang="ru-RU" sz="1800" dirty="0" smtClean="0"/>
              <a:t>Предложения по снижению детского дорожно-транспортного травматизма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697" y="1206832"/>
            <a:ext cx="4159905" cy="2443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467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42;p99">
            <a:extLst>
              <a:ext uri="{FF2B5EF4-FFF2-40B4-BE49-F238E27FC236}">
                <a16:creationId xmlns:a16="http://schemas.microsoft.com/office/drawing/2014/main" id="{A968C5BC-2A71-45BB-AA82-2F359F48FE0A}"/>
              </a:ext>
            </a:extLst>
          </p:cNvPr>
          <p:cNvSpPr txBox="1"/>
          <p:nvPr/>
        </p:nvSpPr>
        <p:spPr>
          <a:xfrm>
            <a:off x="579011" y="1265579"/>
            <a:ext cx="3992989" cy="248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Увеличение информирования на телевидении, интернет ресурсах, СМИ</a:t>
            </a:r>
          </a:p>
        </p:txBody>
      </p:sp>
      <p:sp>
        <p:nvSpPr>
          <p:cNvPr id="8" name="Заголовок 1"/>
          <p:cNvSpPr txBox="1">
            <a:spLocks/>
          </p:cNvSpPr>
          <p:nvPr/>
        </p:nvSpPr>
        <p:spPr>
          <a:xfrm>
            <a:off x="0" y="0"/>
            <a:ext cx="9144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ctr"/>
            <a:r>
              <a:rPr lang="ru-RU" sz="1800" dirty="0" smtClean="0"/>
              <a:t>Предложения по снижению детского дорожно-транспортного травматизма</a:t>
            </a:r>
            <a:endParaRPr lang="ru-RU" sz="1800" dirty="0"/>
          </a:p>
        </p:txBody>
      </p:sp>
      <p:sp>
        <p:nvSpPr>
          <p:cNvPr id="2" name="AutoShape 2" descr="F:\02-APR-2026\ostorozhno-deti-1200-800_1761566228_1761566349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6743" y="798394"/>
            <a:ext cx="4839176" cy="434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1778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842;p99">
            <a:extLst>
              <a:ext uri="{FF2B5EF4-FFF2-40B4-BE49-F238E27FC236}">
                <a16:creationId xmlns:a16="http://schemas.microsoft.com/office/drawing/2014/main" id="{A968C5BC-2A71-45BB-AA82-2F359F48FE0A}"/>
              </a:ext>
            </a:extLst>
          </p:cNvPr>
          <p:cNvSpPr txBox="1"/>
          <p:nvPr/>
        </p:nvSpPr>
        <p:spPr>
          <a:xfrm>
            <a:off x="483197" y="1175784"/>
            <a:ext cx="3587665" cy="24820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sz="2800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Увеличение финансирования региональных пропагандистских мероприятий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0" y="0"/>
            <a:ext cx="9144000" cy="5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Julius Sans One"/>
              <a:buNone/>
              <a:defRPr sz="3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Julius Sans One"/>
              <a:buNone/>
              <a:defRPr sz="2000" b="1" i="0" u="none" strike="noStrike" cap="none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ctr"/>
            <a:r>
              <a:rPr lang="ru-RU" sz="1800" dirty="0" smtClean="0"/>
              <a:t>Предложения по снижению детского дорожно-транспортного травматизма</a:t>
            </a:r>
            <a:endParaRPr lang="ru-RU" sz="18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3096" y="766351"/>
            <a:ext cx="5290904" cy="3002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45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4"/>
          <p:cNvSpPr/>
          <p:nvPr/>
        </p:nvSpPr>
        <p:spPr>
          <a:xfrm>
            <a:off x="627110" y="649633"/>
            <a:ext cx="5840099" cy="62215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1800" b="1" spc="-1" dirty="0">
                <a:latin typeface="Julius Sans One"/>
              </a:rPr>
              <a:t>МИНИСТЕРСТВО ВНУТРЕННИХ ДЕЛ </a:t>
            </a:r>
            <a:br>
              <a:rPr lang="ru-RU" sz="1800" b="1" spc="-1" dirty="0">
                <a:latin typeface="Julius Sans One"/>
              </a:rPr>
            </a:br>
            <a:r>
              <a:rPr lang="ru-RU" sz="1800" b="1" spc="-1" dirty="0">
                <a:latin typeface="Julius Sans One"/>
              </a:rPr>
              <a:t>ПО РЕСПУБЛИКЕ КОМИ</a:t>
            </a:r>
            <a:endParaRPr lang="ru-RU" sz="1800" spc="-1" dirty="0">
              <a:latin typeface="Julius Sans One"/>
            </a:endParaRPr>
          </a:p>
        </p:txBody>
      </p:sp>
      <p:sp>
        <p:nvSpPr>
          <p:cNvPr id="15" name="Line 1"/>
          <p:cNvSpPr/>
          <p:nvPr/>
        </p:nvSpPr>
        <p:spPr>
          <a:xfrm>
            <a:off x="627112" y="1379202"/>
            <a:ext cx="5840100" cy="1080"/>
          </a:xfrm>
          <a:prstGeom prst="line">
            <a:avLst/>
          </a:prstGeom>
          <a:ln w="41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Google Shape;464;p67">
            <a:extLst>
              <a:ext uri="{FF2B5EF4-FFF2-40B4-BE49-F238E27FC236}">
                <a16:creationId xmlns:a16="http://schemas.microsoft.com/office/drawing/2014/main" id="{7EC75434-AB14-4DDC-B426-43C28C555EB6}"/>
              </a:ext>
            </a:extLst>
          </p:cNvPr>
          <p:cNvSpPr txBox="1">
            <a:spLocks/>
          </p:cNvSpPr>
          <p:nvPr/>
        </p:nvSpPr>
        <p:spPr>
          <a:xfrm>
            <a:off x="0" y="2612896"/>
            <a:ext cx="9144000" cy="37593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67500" tIns="33750" rIns="67500" bIns="3375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>
              <a:defRPr sz="2400" b="1" spc="-1">
                <a:latin typeface="Times New Roman"/>
                <a:ea typeface="+mn-ea"/>
                <a:cs typeface="+mn-cs"/>
              </a:defRPr>
            </a:lvl1pPr>
            <a:lvl2pPr>
              <a:defRPr>
                <a:latin typeface="+mn-lt"/>
                <a:ea typeface="+mn-ea"/>
                <a:cs typeface="+mn-cs"/>
              </a:defRPr>
            </a:lvl2pPr>
            <a:lvl3pPr>
              <a:defRPr>
                <a:latin typeface="+mn-lt"/>
                <a:ea typeface="+mn-ea"/>
                <a:cs typeface="+mn-cs"/>
              </a:defRPr>
            </a:lvl3pPr>
            <a:lvl4pPr>
              <a:defRPr>
                <a:latin typeface="+mn-lt"/>
                <a:ea typeface="+mn-ea"/>
                <a:cs typeface="+mn-cs"/>
              </a:defRPr>
            </a:lvl4pPr>
            <a:lvl5pPr>
              <a:defRPr>
                <a:latin typeface="+mn-lt"/>
                <a:ea typeface="+mn-ea"/>
                <a:cs typeface="+mn-cs"/>
              </a:defRPr>
            </a:lvl5pPr>
            <a:lvl6pPr>
              <a:defRPr>
                <a:latin typeface="+mn-lt"/>
                <a:ea typeface="+mn-ea"/>
                <a:cs typeface="+mn-cs"/>
              </a:defRPr>
            </a:lvl6pPr>
            <a:lvl7pPr>
              <a:defRPr>
                <a:latin typeface="+mn-lt"/>
                <a:ea typeface="+mn-ea"/>
                <a:cs typeface="+mn-cs"/>
              </a:defRPr>
            </a:lvl7pPr>
            <a:lvl8pPr>
              <a:defRPr>
                <a:latin typeface="+mn-lt"/>
                <a:ea typeface="+mn-ea"/>
                <a:cs typeface="+mn-cs"/>
              </a:defRPr>
            </a:lvl8pPr>
            <a:lvl9pPr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ДОКЛАД ОКОНЧЕН</a:t>
            </a:r>
          </a:p>
        </p:txBody>
      </p:sp>
    </p:spTree>
    <p:extLst>
      <p:ext uri="{BB962C8B-B14F-4D97-AF65-F5344CB8AC3E}">
        <p14:creationId xmlns:p14="http://schemas.microsoft.com/office/powerpoint/2010/main" val="1822584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Диаграмма 18">
            <a:extLst>
              <a:ext uri="{FF2B5EF4-FFF2-40B4-BE49-F238E27FC236}">
                <a16:creationId xmlns:a16="http://schemas.microsoft.com/office/drawing/2014/main" id="{806C2228-2A90-46D3-BF10-DC6787EFB9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41905831"/>
              </p:ext>
            </p:extLst>
          </p:nvPr>
        </p:nvGraphicFramePr>
        <p:xfrm>
          <a:off x="94941" y="1203164"/>
          <a:ext cx="5694046" cy="29129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56" name="Google Shape;1456;p121"/>
          <p:cNvSpPr txBox="1">
            <a:spLocks noGrp="1"/>
          </p:cNvSpPr>
          <p:nvPr>
            <p:ph type="title" idx="4294967295"/>
          </p:nvPr>
        </p:nvSpPr>
        <p:spPr>
          <a:xfrm>
            <a:off x="742643" y="805676"/>
            <a:ext cx="1249679" cy="43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b="1" dirty="0" smtClean="0">
                <a:solidFill>
                  <a:srgbClr val="A50021"/>
                </a:solidFill>
              </a:rPr>
              <a:t>+0,7</a:t>
            </a:r>
            <a:r>
              <a:rPr lang="en" sz="1600" b="1" dirty="0" smtClean="0">
                <a:solidFill>
                  <a:srgbClr val="A50021"/>
                </a:solidFill>
              </a:rPr>
              <a:t>%</a:t>
            </a:r>
            <a:endParaRPr sz="1600" b="1" dirty="0">
              <a:solidFill>
                <a:srgbClr val="A50021"/>
              </a:solidFill>
            </a:endParaRPr>
          </a:p>
        </p:txBody>
      </p:sp>
      <p:sp>
        <p:nvSpPr>
          <p:cNvPr id="1473" name="Google Shape;1473;p121"/>
          <p:cNvSpPr/>
          <p:nvPr/>
        </p:nvSpPr>
        <p:spPr>
          <a:xfrm>
            <a:off x="1104379" y="1273074"/>
            <a:ext cx="460627" cy="99676"/>
          </a:xfrm>
          <a:prstGeom prst="triangle">
            <a:avLst>
              <a:gd name="adj" fmla="val 50000"/>
            </a:avLst>
          </a:prstGeom>
          <a:solidFill>
            <a:srgbClr val="A5002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/>
          </a:p>
        </p:txBody>
      </p:sp>
      <p:sp>
        <p:nvSpPr>
          <p:cNvPr id="9" name="Заголовок 8">
            <a:extLst>
              <a:ext uri="{FF2B5EF4-FFF2-40B4-BE49-F238E27FC236}">
                <a16:creationId xmlns:a16="http://schemas.microsoft.com/office/drawing/2014/main" id="{27DE2485-065A-4FE0-864C-C172F559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41" y="29336"/>
            <a:ext cx="9144000" cy="528600"/>
          </a:xfrm>
        </p:spPr>
        <p:txBody>
          <a:bodyPr/>
          <a:lstStyle/>
          <a:p>
            <a:r>
              <a:rPr lang="ru-RU" sz="2000" b="1" dirty="0"/>
              <a:t>Аварийность с участием </a:t>
            </a:r>
            <a:r>
              <a:rPr lang="ru-RU" sz="2000" b="1" dirty="0" smtClean="0"/>
              <a:t>детей (до 16 лет) в 2025 году</a:t>
            </a:r>
            <a:endParaRPr lang="ru-RU" sz="2000" dirty="0"/>
          </a:p>
        </p:txBody>
      </p:sp>
      <p:sp>
        <p:nvSpPr>
          <p:cNvPr id="20" name="Google Shape;848;p99"/>
          <p:cNvSpPr txBox="1"/>
          <p:nvPr/>
        </p:nvSpPr>
        <p:spPr>
          <a:xfrm>
            <a:off x="6277719" y="3347596"/>
            <a:ext cx="2067502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2024</a:t>
            </a:r>
            <a:endParaRPr b="1" dirty="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2" name="Google Shape;851;p99"/>
          <p:cNvSpPr txBox="1"/>
          <p:nvPr/>
        </p:nvSpPr>
        <p:spPr>
          <a:xfrm>
            <a:off x="7785857" y="3337429"/>
            <a:ext cx="1798906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b="1" dirty="0" smtClean="0">
                <a:solidFill>
                  <a:schemeClr val="dk1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2025</a:t>
            </a:r>
            <a:endParaRPr lang="ru-RU" b="1" dirty="0">
              <a:solidFill>
                <a:schemeClr val="dk1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24" name="Google Shape;855;p99"/>
          <p:cNvSpPr/>
          <p:nvPr/>
        </p:nvSpPr>
        <p:spPr>
          <a:xfrm flipH="1">
            <a:off x="6079141" y="3462529"/>
            <a:ext cx="209335" cy="163200"/>
          </a:xfrm>
          <a:prstGeom prst="rtTriangle">
            <a:avLst/>
          </a:prstGeom>
          <a:solidFill>
            <a:srgbClr val="33993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D262D"/>
                </a:solidFill>
              </a:rPr>
              <a:t> </a:t>
            </a:r>
            <a:endParaRPr>
              <a:solidFill>
                <a:srgbClr val="1D262D"/>
              </a:solidFill>
            </a:endParaRPr>
          </a:p>
        </p:txBody>
      </p:sp>
      <p:sp>
        <p:nvSpPr>
          <p:cNvPr id="25" name="Google Shape;856;p99"/>
          <p:cNvSpPr/>
          <p:nvPr/>
        </p:nvSpPr>
        <p:spPr>
          <a:xfrm flipH="1">
            <a:off x="7587279" y="3459243"/>
            <a:ext cx="209335" cy="163200"/>
          </a:xfrm>
          <a:prstGeom prst="rtTriangle">
            <a:avLst/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1D262D"/>
                </a:solidFill>
              </a:rPr>
              <a:t> </a:t>
            </a:r>
            <a:endParaRPr dirty="0">
              <a:solidFill>
                <a:srgbClr val="1D262D"/>
              </a:solidFill>
            </a:endParaRPr>
          </a:p>
        </p:txBody>
      </p:sp>
      <p:sp>
        <p:nvSpPr>
          <p:cNvPr id="14" name="Google Shape;1456;p121">
            <a:extLst>
              <a:ext uri="{FF2B5EF4-FFF2-40B4-BE49-F238E27FC236}">
                <a16:creationId xmlns:a16="http://schemas.microsoft.com/office/drawing/2014/main" id="{D8066192-CE3C-4175-8ACB-9F2655F87D7D}"/>
              </a:ext>
            </a:extLst>
          </p:cNvPr>
          <p:cNvSpPr txBox="1">
            <a:spLocks/>
          </p:cNvSpPr>
          <p:nvPr/>
        </p:nvSpPr>
        <p:spPr>
          <a:xfrm>
            <a:off x="2233347" y="2916196"/>
            <a:ext cx="1447801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ctr"/>
            <a:r>
              <a:rPr lang="ru-RU" sz="1600" b="1" dirty="0" err="1" smtClean="0">
                <a:solidFill>
                  <a:srgbClr val="0070C0"/>
                </a:solidFill>
              </a:rPr>
              <a:t>Стаб</a:t>
            </a:r>
            <a:r>
              <a:rPr lang="ru-RU" sz="2400" b="1" dirty="0" smtClean="0">
                <a:solidFill>
                  <a:srgbClr val="0070C0"/>
                </a:solidFill>
              </a:rPr>
              <a:t>.</a:t>
            </a:r>
            <a:endParaRPr lang="ru-RU" sz="2400" b="1" dirty="0">
              <a:solidFill>
                <a:srgbClr val="0070C0"/>
              </a:solidFill>
            </a:endParaRPr>
          </a:p>
        </p:txBody>
      </p:sp>
      <p:sp>
        <p:nvSpPr>
          <p:cNvPr id="18" name="Google Shape;1456;p121">
            <a:extLst>
              <a:ext uri="{FF2B5EF4-FFF2-40B4-BE49-F238E27FC236}">
                <a16:creationId xmlns:a16="http://schemas.microsoft.com/office/drawing/2014/main" id="{D8066192-CE3C-4175-8ACB-9F2655F87D7D}"/>
              </a:ext>
            </a:extLst>
          </p:cNvPr>
          <p:cNvSpPr txBox="1">
            <a:spLocks/>
          </p:cNvSpPr>
          <p:nvPr/>
        </p:nvSpPr>
        <p:spPr>
          <a:xfrm>
            <a:off x="3851565" y="651236"/>
            <a:ext cx="1447801" cy="43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2700"/>
              <a:buFont typeface="Julius Sans One"/>
              <a:buNone/>
              <a:defRPr sz="27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ts val="3000"/>
              <a:buFont typeface="Julius Sans One"/>
              <a:buNone/>
              <a:defRPr sz="3000" b="0" i="0" u="none" strike="noStrike" cap="none">
                <a:solidFill>
                  <a:schemeClr val="hlink"/>
                </a:solidFill>
                <a:latin typeface="Julius Sans One"/>
                <a:ea typeface="Julius Sans One"/>
                <a:cs typeface="Julius Sans One"/>
                <a:sym typeface="Julius Sans One"/>
              </a:defRPr>
            </a:lvl9pPr>
          </a:lstStyle>
          <a:p>
            <a:pPr algn="ctr"/>
            <a:r>
              <a:rPr lang="ru-RU" sz="1600" b="1" dirty="0" smtClean="0">
                <a:solidFill>
                  <a:srgbClr val="0070C0"/>
                </a:solidFill>
              </a:rPr>
              <a:t>-3,3%</a:t>
            </a:r>
            <a:endParaRPr lang="ru-RU" sz="1600" b="1" dirty="0">
              <a:solidFill>
                <a:srgbClr val="0070C0"/>
              </a:solidFill>
            </a:endParaRPr>
          </a:p>
        </p:txBody>
      </p:sp>
      <p:sp>
        <p:nvSpPr>
          <p:cNvPr id="21" name="Google Shape;1473;p121">
            <a:extLst>
              <a:ext uri="{FF2B5EF4-FFF2-40B4-BE49-F238E27FC236}">
                <a16:creationId xmlns:a16="http://schemas.microsoft.com/office/drawing/2014/main" id="{3C3E4B4E-B539-42E6-9360-6C4099C5FF5E}"/>
              </a:ext>
            </a:extLst>
          </p:cNvPr>
          <p:cNvSpPr/>
          <p:nvPr/>
        </p:nvSpPr>
        <p:spPr>
          <a:xfrm rot="10800000">
            <a:off x="4329785" y="1134392"/>
            <a:ext cx="491359" cy="79943"/>
          </a:xfrm>
          <a:prstGeom prst="triangle">
            <a:avLst>
              <a:gd name="adj" fmla="val 50000"/>
            </a:avLst>
          </a:prstGeom>
          <a:solidFill>
            <a:srgbClr val="0070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23" name="Таблица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3541790"/>
              </p:ext>
            </p:extLst>
          </p:nvPr>
        </p:nvGraphicFramePr>
        <p:xfrm>
          <a:off x="5650931" y="1970157"/>
          <a:ext cx="3063164" cy="1138008"/>
        </p:xfrm>
        <a:graphic>
          <a:graphicData uri="http://schemas.openxmlformats.org/drawingml/2006/table">
            <a:tbl>
              <a:tblPr/>
              <a:tblGrid>
                <a:gridCol w="18082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668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0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9336"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Погибли</a:t>
                      </a:r>
                      <a:r>
                        <a:rPr lang="ru-RU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 в результате ДТП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DC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9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Сыктывкар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-----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9336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Сыктывдинский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1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PT Astra Serif" panose="020A0603040505020204" pitchFamily="18" charset="-52"/>
                          <a:ea typeface="PT Astra Serif" panose="020A0603040505020204" pitchFamily="18" charset="-52"/>
                        </a:rPr>
                        <a:t>-100,0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PT Astra Serif" panose="020A0603040505020204" pitchFamily="18" charset="-52"/>
                        <a:ea typeface="PT Astra Serif" panose="020A0603040505020204" pitchFamily="18" charset="-52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DBEE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72926" y="4162410"/>
            <a:ext cx="87209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* Согласно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утвержденных форм статистической отчетности Госавтоинспекции в детский дорожно-транспортный травматизм входят происшествия с участием детей до 16 лет.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10072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842624656"/>
              </p:ext>
            </p:extLst>
          </p:nvPr>
        </p:nvGraphicFramePr>
        <p:xfrm>
          <a:off x="322731" y="900752"/>
          <a:ext cx="8594497" cy="38833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8">
            <a:extLst>
              <a:ext uri="{FF2B5EF4-FFF2-40B4-BE49-F238E27FC236}">
                <a16:creationId xmlns:a16="http://schemas.microsoft.com/office/drawing/2014/main" id="{27DE2485-065A-4FE0-864C-C172F559C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98919"/>
            <a:ext cx="9144000" cy="528600"/>
          </a:xfrm>
        </p:spPr>
        <p:txBody>
          <a:bodyPr/>
          <a:lstStyle/>
          <a:p>
            <a:r>
              <a:rPr lang="ru-RU" sz="2000" b="1" dirty="0" smtClean="0"/>
              <a:t>Показатели детского дорожно-транспортного травматизма </a:t>
            </a:r>
            <a:br>
              <a:rPr lang="ru-RU" sz="2000" b="1" dirty="0" smtClean="0"/>
            </a:br>
            <a:r>
              <a:rPr lang="ru-RU" sz="2000" b="1" dirty="0" smtClean="0"/>
              <a:t>с 2018 по 2025 годы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0809212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06443"/>
            <a:ext cx="9144000" cy="528600"/>
          </a:xfrm>
        </p:spPr>
        <p:txBody>
          <a:bodyPr/>
          <a:lstStyle/>
          <a:p>
            <a:r>
              <a:rPr lang="ru-RU" sz="2000" dirty="0" smtClean="0"/>
              <a:t>Распределение детского дорожно-транспортного травматизма </a:t>
            </a:r>
            <a:br>
              <a:rPr lang="ru-RU" sz="2000" dirty="0" smtClean="0"/>
            </a:br>
            <a:r>
              <a:rPr lang="ru-RU" sz="2000" dirty="0" smtClean="0"/>
              <a:t>по месяцам с 2020 по 2025 годы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231171175"/>
              </p:ext>
            </p:extLst>
          </p:nvPr>
        </p:nvGraphicFramePr>
        <p:xfrm>
          <a:off x="432461" y="1204734"/>
          <a:ext cx="8411616" cy="352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723443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943"/>
            <a:ext cx="9144000" cy="528600"/>
          </a:xfrm>
        </p:spPr>
        <p:txBody>
          <a:bodyPr/>
          <a:lstStyle/>
          <a:p>
            <a:r>
              <a:rPr lang="ru-RU" sz="2000" dirty="0" smtClean="0"/>
              <a:t>Пострадавшие дети по категориям участников с 2020 по 2025 годы</a:t>
            </a:r>
            <a:endParaRPr lang="ru-RU" sz="2000" dirty="0"/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737744015"/>
              </p:ext>
            </p:extLst>
          </p:nvPr>
        </p:nvGraphicFramePr>
        <p:xfrm>
          <a:off x="224789" y="968792"/>
          <a:ext cx="3909599" cy="3816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Google Shape;845;p99">
            <a:extLst>
              <a:ext uri="{FF2B5EF4-FFF2-40B4-BE49-F238E27FC236}">
                <a16:creationId xmlns:a16="http://schemas.microsoft.com/office/drawing/2014/main" id="{9547FB64-4A73-47EC-AC2C-547B67555BBB}"/>
              </a:ext>
            </a:extLst>
          </p:cNvPr>
          <p:cNvSpPr txBox="1"/>
          <p:nvPr/>
        </p:nvSpPr>
        <p:spPr>
          <a:xfrm>
            <a:off x="4494481" y="1416091"/>
            <a:ext cx="4490112" cy="10514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81,25%</a:t>
            </a:r>
            <a:r>
              <a:rPr lang="ru-RU" b="1" dirty="0" smtClean="0">
                <a:solidFill>
                  <a:srgbClr val="C00000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 </a:t>
            </a:r>
            <a:r>
              <a:rPr lang="ru-RU" dirty="0" smtClean="0"/>
              <a:t>погибших </a:t>
            </a:r>
            <a:r>
              <a:rPr lang="ru-RU" dirty="0"/>
              <a:t>детей являлись </a:t>
            </a:r>
            <a:r>
              <a:rPr lang="ru-RU" dirty="0" smtClean="0"/>
              <a:t>пассажирами </a:t>
            </a:r>
          </a:p>
          <a:p>
            <a:r>
              <a:rPr lang="ru-RU" dirty="0" smtClean="0">
                <a:solidFill>
                  <a:schemeClr val="dk1"/>
                </a:solidFill>
                <a:latin typeface="Didact Gothic"/>
                <a:ea typeface="Didact Gothic"/>
                <a:cs typeface="Didact Gothic"/>
                <a:sym typeface="Didact Gothic"/>
              </a:rPr>
              <a:t>(пассажиры – 13, велосипедист – 1, водитель – 1, пешеход – 1)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  <p:sp>
        <p:nvSpPr>
          <p:cNvPr id="9" name="Google Shape;839;p99">
            <a:extLst>
              <a:ext uri="{FF2B5EF4-FFF2-40B4-BE49-F238E27FC236}">
                <a16:creationId xmlns:a16="http://schemas.microsoft.com/office/drawing/2014/main" id="{02F0D04D-42B5-4AF8-B2FF-00BF9121F166}"/>
              </a:ext>
            </a:extLst>
          </p:cNvPr>
          <p:cNvSpPr/>
          <p:nvPr/>
        </p:nvSpPr>
        <p:spPr>
          <a:xfrm>
            <a:off x="4419418" y="1317185"/>
            <a:ext cx="4565175" cy="1150385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839;p99">
            <a:extLst>
              <a:ext uri="{FF2B5EF4-FFF2-40B4-BE49-F238E27FC236}">
                <a16:creationId xmlns:a16="http://schemas.microsoft.com/office/drawing/2014/main" id="{5DA18704-DFD1-4F63-B264-D82E06CFCE68}"/>
              </a:ext>
            </a:extLst>
          </p:cNvPr>
          <p:cNvSpPr/>
          <p:nvPr/>
        </p:nvSpPr>
        <p:spPr>
          <a:xfrm>
            <a:off x="4419417" y="2825679"/>
            <a:ext cx="4565175" cy="1049768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842;p99">
            <a:extLst>
              <a:ext uri="{FF2B5EF4-FFF2-40B4-BE49-F238E27FC236}">
                <a16:creationId xmlns:a16="http://schemas.microsoft.com/office/drawing/2014/main" id="{A968C5BC-2A71-45BB-AA82-2F359F48FE0A}"/>
              </a:ext>
            </a:extLst>
          </p:cNvPr>
          <p:cNvSpPr txBox="1"/>
          <p:nvPr/>
        </p:nvSpPr>
        <p:spPr>
          <a:xfrm>
            <a:off x="4473897" y="2786387"/>
            <a:ext cx="4182803" cy="28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800" b="1" dirty="0" smtClean="0">
                <a:solidFill>
                  <a:srgbClr val="C00000"/>
                </a:solidFill>
                <a:latin typeface="Julius Sans One"/>
                <a:ea typeface="Julius Sans One"/>
                <a:cs typeface="Julius Sans One"/>
                <a:sym typeface="Julius Sans One"/>
              </a:rPr>
              <a:t>15,7% ДТП</a:t>
            </a:r>
            <a:endParaRPr sz="1800" b="1" dirty="0">
              <a:solidFill>
                <a:srgbClr val="C00000"/>
              </a:solidFill>
              <a:latin typeface="Julius Sans One"/>
              <a:ea typeface="Julius Sans One"/>
              <a:cs typeface="Julius Sans One"/>
              <a:sym typeface="Julius Sans One"/>
            </a:endParaRPr>
          </a:p>
        </p:txBody>
      </p:sp>
      <p:sp>
        <p:nvSpPr>
          <p:cNvPr id="13" name="Google Shape;845;p99">
            <a:extLst>
              <a:ext uri="{FF2B5EF4-FFF2-40B4-BE49-F238E27FC236}">
                <a16:creationId xmlns:a16="http://schemas.microsoft.com/office/drawing/2014/main" id="{D4F2A627-B883-4512-A11E-3E62FC27F96B}"/>
              </a:ext>
            </a:extLst>
          </p:cNvPr>
          <p:cNvSpPr txBox="1"/>
          <p:nvPr/>
        </p:nvSpPr>
        <p:spPr>
          <a:xfrm>
            <a:off x="4495266" y="3063940"/>
            <a:ext cx="4507010" cy="970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ru-RU" dirty="0" smtClean="0"/>
              <a:t>водители </a:t>
            </a:r>
            <a:r>
              <a:rPr lang="ru-RU" dirty="0"/>
              <a:t>нарушили правила перевозки детей (без детских удерживающих устройств или ремней безопасности или без мотошлемов)</a:t>
            </a:r>
            <a:endParaRPr dirty="0">
              <a:solidFill>
                <a:schemeClr val="dk1"/>
              </a:solidFill>
              <a:latin typeface="Didact Gothic"/>
              <a:ea typeface="Didact Gothic"/>
              <a:cs typeface="Didact Gothic"/>
              <a:sym typeface="Didact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490725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84497"/>
            <a:ext cx="9144000" cy="528600"/>
          </a:xfrm>
        </p:spPr>
        <p:txBody>
          <a:bodyPr/>
          <a:lstStyle/>
          <a:p>
            <a:r>
              <a:rPr lang="ru-RU" sz="2000" dirty="0"/>
              <a:t>Распределение ДТП с участием детей-пассажиров по </a:t>
            </a:r>
            <a:r>
              <a:rPr lang="ru-RU" sz="2000" dirty="0" smtClean="0"/>
              <a:t>месяцам </a:t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2020 по 2025 годы</a:t>
            </a: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979496307"/>
              </p:ext>
            </p:extLst>
          </p:nvPr>
        </p:nvGraphicFramePr>
        <p:xfrm>
          <a:off x="308101" y="1039254"/>
          <a:ext cx="8609127" cy="38107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38006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175546416"/>
              </p:ext>
            </p:extLst>
          </p:nvPr>
        </p:nvGraphicFramePr>
        <p:xfrm>
          <a:off x="300786" y="1006461"/>
          <a:ext cx="8587181" cy="3799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0" y="84497"/>
            <a:ext cx="9144000" cy="528600"/>
          </a:xfrm>
        </p:spPr>
        <p:txBody>
          <a:bodyPr/>
          <a:lstStyle/>
          <a:p>
            <a:r>
              <a:rPr lang="ru-RU" sz="2000" dirty="0"/>
              <a:t>Распределение ДТП с участием </a:t>
            </a:r>
            <a:r>
              <a:rPr lang="ru-RU" sz="2000" dirty="0" smtClean="0"/>
              <a:t>детей-пешеходов </a:t>
            </a:r>
            <a:r>
              <a:rPr lang="ru-RU" sz="2000" dirty="0"/>
              <a:t>по </a:t>
            </a:r>
            <a:r>
              <a:rPr lang="ru-RU" sz="2000" dirty="0" smtClean="0"/>
              <a:t>месяцам </a:t>
            </a:r>
            <a:br>
              <a:rPr lang="ru-RU" sz="2000" dirty="0" smtClean="0"/>
            </a:br>
            <a:r>
              <a:rPr lang="ru-RU" sz="2000" dirty="0" smtClean="0"/>
              <a:t>с </a:t>
            </a:r>
            <a:r>
              <a:rPr lang="ru-RU" sz="2000" dirty="0"/>
              <a:t>2020 по 2025 годы</a:t>
            </a:r>
          </a:p>
        </p:txBody>
      </p:sp>
    </p:spTree>
    <p:extLst>
      <p:ext uri="{BB962C8B-B14F-4D97-AF65-F5344CB8AC3E}">
        <p14:creationId xmlns:p14="http://schemas.microsoft.com/office/powerpoint/2010/main" val="622671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33073363"/>
              </p:ext>
            </p:extLst>
          </p:nvPr>
        </p:nvGraphicFramePr>
        <p:xfrm>
          <a:off x="461720" y="1207160"/>
          <a:ext cx="8404301" cy="35696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28600"/>
          </a:xfrm>
        </p:spPr>
        <p:txBody>
          <a:bodyPr/>
          <a:lstStyle/>
          <a:p>
            <a:r>
              <a:rPr lang="ru-RU" sz="2000" dirty="0"/>
              <a:t>Распределение показателей аварийности по месяцам с участием детей-водителей, детей-велосипедистов и по их собственной </a:t>
            </a:r>
            <a:r>
              <a:rPr lang="ru-RU" sz="2000" dirty="0" smtClean="0"/>
              <a:t>неосторожности с </a:t>
            </a:r>
            <a:r>
              <a:rPr lang="ru-RU" sz="2000" dirty="0"/>
              <a:t>2020 по 2025 годы</a:t>
            </a:r>
          </a:p>
        </p:txBody>
      </p:sp>
    </p:spTree>
    <p:extLst>
      <p:ext uri="{BB962C8B-B14F-4D97-AF65-F5344CB8AC3E}">
        <p14:creationId xmlns:p14="http://schemas.microsoft.com/office/powerpoint/2010/main" val="3369049996"/>
      </p:ext>
    </p:extLst>
  </p:cSld>
  <p:clrMapOvr>
    <a:masterClrMapping/>
  </p:clrMapOvr>
</p:sld>
</file>

<file path=ppt/theme/theme1.xml><?xml version="1.0" encoding="utf-8"?>
<a:theme xmlns:a="http://schemas.openxmlformats.org/drawingml/2006/main" name="Minimalist Grayscale Pitch Deck XL by Slidesgo">
  <a:themeElements>
    <a:clrScheme name="Simple Light">
      <a:dk1>
        <a:srgbClr val="383838"/>
      </a:dk1>
      <a:lt1>
        <a:srgbClr val="EEEEEE"/>
      </a:lt1>
      <a:dk2>
        <a:srgbClr val="DBDBDB"/>
      </a:dk2>
      <a:lt2>
        <a:srgbClr val="929292"/>
      </a:lt2>
      <a:accent1>
        <a:srgbClr val="383838"/>
      </a:accent1>
      <a:accent2>
        <a:srgbClr val="383838"/>
      </a:accent2>
      <a:accent3>
        <a:srgbClr val="383838"/>
      </a:accent3>
      <a:accent4>
        <a:srgbClr val="383838"/>
      </a:accent4>
      <a:accent5>
        <a:srgbClr val="FFFFFF"/>
      </a:accent5>
      <a:accent6>
        <a:srgbClr val="FFFFFF"/>
      </a:accent6>
      <a:hlink>
        <a:srgbClr val="383838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6506</TotalTime>
  <Words>1017</Words>
  <Application>Microsoft Office PowerPoint</Application>
  <PresentationFormat>Экран (16:9)</PresentationFormat>
  <Paragraphs>282</Paragraphs>
  <Slides>25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Calibri</vt:lpstr>
      <vt:lpstr>Didact Gothic</vt:lpstr>
      <vt:lpstr>Julius Sans One</vt:lpstr>
      <vt:lpstr>PT Astra Serif</vt:lpstr>
      <vt:lpstr>Questrial</vt:lpstr>
      <vt:lpstr>Times New Roman</vt:lpstr>
      <vt:lpstr>Minimalist Grayscale Pitch Deck XL by Slidesgo</vt:lpstr>
      <vt:lpstr>Презентация PowerPoint</vt:lpstr>
      <vt:lpstr>Общие показатели аварийности по итогам 2025 года</vt:lpstr>
      <vt:lpstr>+0,7%</vt:lpstr>
      <vt:lpstr>Показатели детского дорожно-транспортного травматизма  с 2018 по 2025 годы</vt:lpstr>
      <vt:lpstr>Распределение детского дорожно-транспортного травматизма  по месяцам с 2020 по 2025 годы</vt:lpstr>
      <vt:lpstr>Пострадавшие дети по категориям участников с 2020 по 2025 годы</vt:lpstr>
      <vt:lpstr>Распределение ДТП с участием детей-пассажиров по месяцам  с 2020 по 2025 годы</vt:lpstr>
      <vt:lpstr>Распределение ДТП с участием детей-пешеходов по месяцам  с 2020 по 2025 годы</vt:lpstr>
      <vt:lpstr>Распределение показателей аварийности по месяцам с участием детей-водителей, детей-велосипедистов и по их собственной неосторожности с 2020 по 2025 годы</vt:lpstr>
      <vt:lpstr>ДТП с участием детей по значениям дорог  с 2020 по 2025 годы</vt:lpstr>
      <vt:lpstr>ДТП с участием детей по муниципальным образованиям с 2020 по 2025 годы</vt:lpstr>
      <vt:lpstr>Основные причины ДТП по собственной неосторожности детей</vt:lpstr>
      <vt:lpstr>Профилактическая работа</vt:lpstr>
      <vt:lpstr>Презентация PowerPoint</vt:lpstr>
      <vt:lpstr>Презентация PowerPoint</vt:lpstr>
      <vt:lpstr>Презентация PowerPoint</vt:lpstr>
      <vt:lpstr>Общие показатели аварийности за 4 месяца 2026 года</vt:lpstr>
      <vt:lpstr>Аварийность с участием детей за 4 месяца 2026 года</vt:lpstr>
      <vt:lpstr>ДТП на нерекомендованных школьных маршрутах</vt:lpstr>
      <vt:lpstr>Федеральный государственный контроль (надзор) в части содержания дорог, по которым осуществляется организованная перевозка детей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MINIMALIST GRAYSCALE PITCH DECK</dc:title>
  <dc:creator>admin</dc:creator>
  <cp:lastModifiedBy>Людмила Валерьевна Николова</cp:lastModifiedBy>
  <cp:revision>550</cp:revision>
  <cp:lastPrinted>2023-03-16T07:18:32Z</cp:lastPrinted>
  <dcterms:modified xsi:type="dcterms:W3CDTF">2026-05-27T06:11:51Z</dcterms:modified>
</cp:coreProperties>
</file>