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62" r:id="rId2"/>
    <p:sldId id="306" r:id="rId3"/>
    <p:sldId id="287" r:id="rId4"/>
    <p:sldId id="323" r:id="rId5"/>
    <p:sldId id="309" r:id="rId6"/>
    <p:sldId id="289" r:id="rId7"/>
    <p:sldId id="291" r:id="rId8"/>
    <p:sldId id="304" r:id="rId9"/>
    <p:sldId id="308" r:id="rId10"/>
    <p:sldId id="324" r:id="rId11"/>
    <p:sldId id="311" r:id="rId12"/>
    <p:sldId id="307" r:id="rId13"/>
    <p:sldId id="292" r:id="rId14"/>
    <p:sldId id="293" r:id="rId15"/>
    <p:sldId id="294" r:id="rId16"/>
    <p:sldId id="295" r:id="rId17"/>
    <p:sldId id="315" r:id="rId18"/>
    <p:sldId id="317" r:id="rId19"/>
    <p:sldId id="318" r:id="rId20"/>
    <p:sldId id="319" r:id="rId21"/>
    <p:sldId id="296" r:id="rId22"/>
    <p:sldId id="305" r:id="rId23"/>
    <p:sldId id="325" r:id="rId24"/>
    <p:sldId id="298" r:id="rId25"/>
    <p:sldId id="321" r:id="rId26"/>
    <p:sldId id="320" r:id="rId27"/>
    <p:sldId id="316" r:id="rId28"/>
    <p:sldId id="313" r:id="rId29"/>
    <p:sldId id="314" r:id="rId30"/>
    <p:sldId id="312" r:id="rId31"/>
    <p:sldId id="288" r:id="rId32"/>
    <p:sldId id="300" r:id="rId33"/>
    <p:sldId id="301" r:id="rId34"/>
    <p:sldId id="302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ic\AppData\Local\Temp\Rar$DIa0.185\&#1057;&#1074;&#1086;&#1076;&#1085;&#1099;&#1081;%20&#1096;&#1072;&#1073;&#1083;&#1086;&#1085;_&#1096;&#1082;&#1086;&#1083;&#107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/>
              <a:t>Удовлетворенность руководителей 6-х классов организацией жизнедеятельности ОУ</a:t>
            </a:r>
          </a:p>
        </c:rich>
      </c:tx>
      <c:layout>
        <c:manualLayout>
          <c:xMode val="edge"/>
          <c:yMode val="edge"/>
          <c:x val="0.16053513929315541"/>
          <c:y val="3.241999986909369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9.2628102457264175E-2"/>
          <c:y val="0.11371700764054014"/>
          <c:w val="0.90462176671213779"/>
          <c:h val="0.468222409031315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кл.руковод.!$C$4:$H$4</c:f>
              <c:strCache>
                <c:ptCount val="6"/>
                <c:pt idx="0">
                  <c:v>Организацией труда</c:v>
                </c:pt>
                <c:pt idx="1">
                  <c:v>Возможностью проявления и реализации профессиональ-ных и других личностных качеств педагога</c:v>
                </c:pt>
                <c:pt idx="2">
                  <c:v>Отношениями с учителями   и администрацией ОУ</c:v>
                </c:pt>
                <c:pt idx="3">
                  <c:v>Отношениями с учащимися   и их родителями</c:v>
                </c:pt>
                <c:pt idx="4">
                  <c:v>Обеспечением деятельности педагога</c:v>
                </c:pt>
                <c:pt idx="5">
                  <c:v>Жизнедеятельностью в ОУ</c:v>
                </c:pt>
              </c:strCache>
            </c:strRef>
          </c:cat>
          <c:val>
            <c:numRef>
              <c:f>кл.руковод.!$C$17:$H$17</c:f>
              <c:numCache>
                <c:formatCode>0.00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axId val="79147008"/>
        <c:axId val="79148544"/>
      </c:barChart>
      <c:catAx>
        <c:axId val="7914700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9148544"/>
        <c:crosses val="autoZero"/>
        <c:auto val="1"/>
        <c:lblAlgn val="ctr"/>
        <c:lblOffset val="100"/>
        <c:tickLblSkip val="1"/>
        <c:tickMarkSkip val="1"/>
      </c:catAx>
      <c:valAx>
        <c:axId val="79148544"/>
        <c:scaling>
          <c:orientation val="minMax"/>
        </c:scaling>
        <c:axPos val="l"/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9147008"/>
        <c:crosses val="autoZero"/>
        <c:crossBetween val="between"/>
        <c:majorUnit val="2"/>
        <c:minorUnit val="1"/>
      </c:valAx>
      <c:spPr>
        <a:noFill/>
        <a:ln w="25400">
          <a:noFill/>
        </a:ln>
      </c:spPr>
    </c:plotArea>
    <c:plotVisOnly val="1"/>
    <c:dispBlanksAs val="gap"/>
  </c:chart>
  <c:spPr>
    <a:gradFill rotWithShape="0">
      <a:gsLst>
        <a:gs pos="0">
          <a:srgbClr val="FFCC99"/>
        </a:gs>
        <a:gs pos="50000">
          <a:srgbClr val="FFFFCC"/>
        </a:gs>
        <a:gs pos="100000">
          <a:srgbClr val="FFCC99"/>
        </a:gs>
      </a:gsLst>
      <a:lin ang="5400000" scaled="1"/>
    </a:gradFill>
    <a:ln w="3175">
      <a:solidFill>
        <a:srgbClr val="000000"/>
      </a:solidFill>
      <a:prstDash val="solid"/>
    </a:ln>
  </c:spPr>
  <c:txPr>
    <a:bodyPr/>
    <a:lstStyle/>
    <a:p>
      <a:pPr>
        <a:defRPr sz="16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3C229-D0F2-40E1-B888-C38B89D2D927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382CC-661F-4280-B7F4-BF82B4743C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419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file:///D:\08.2014\&#1050;&#1091;&#1088;&#1089;&#1099;%20&#1095;&#1077;&#1083;&#1103;&#1073;&#1080;&#1085;&#1089;&#1082;\&#1050;&#1091;&#1088;&#1089;&#1099;%20&#1063;&#1077;&#1083;&#1103;&#1073;&#1080;&#1085;&#1089;&#1082;\2%20&#1076;&#1077;&#1085;&#1100;\&#1062;&#1077;&#1083;&#1077;&#1074;&#1086;&#1081;%20&#1088;&#1072;&#1079;&#1076;&#1077;&#1083;\&#1057;&#1080;&#1089;&#1090;&#1077;&#1084;&#1072;%20&#1086;&#1094;&#1077;&#1085;&#1082;&#1080;\&#1056;&#1072;&#1079;&#1076;&#1072;&#1090;&#1086;&#1095;&#1085;&#1099;&#1081;%20&#1084;&#1072;&#1090;&#1077;&#1088;&#1080;&#1072;&#1083;\&#1055;&#1088;&#1086;&#1084;&#1077;&#1078;&#1091;&#1090;&#1086;&#1095;&#1085;&#1072;&#1103;%20&#1072;&#1090;&#1090;&#1077;&#1089;&#1090;&#1072;&#1094;&#1080;&#1103;\&#1055;&#1088;&#1080;&#1084;&#1077;&#1088;%20&#1089;&#1087;&#1077;&#1094;&#1080;&#1092;&#1080;&#1082;&#1072;&#1094;&#1080;&#1080;.doc" TargetMode="External"/><Relationship Id="rId2" Type="http://schemas.openxmlformats.org/officeDocument/2006/relationships/hyperlink" Target="file:///D:\08.2014\&#1050;&#1091;&#1088;&#1089;&#1099;%20&#1095;&#1077;&#1083;&#1103;&#1073;&#1080;&#1085;&#1089;&#1082;\&#1050;&#1091;&#1088;&#1089;&#1099;%20&#1063;&#1077;&#1083;&#1103;&#1073;&#1080;&#1085;&#1089;&#1082;\2%20&#1076;&#1077;&#1085;&#1100;\&#1062;&#1077;&#1083;&#1077;&#1074;&#1086;&#1081;%20&#1088;&#1072;&#1079;&#1076;&#1077;&#1083;\&#1057;&#1080;&#1089;&#1090;&#1077;&#1084;&#1072;%20&#1086;&#1094;&#1077;&#1085;&#1082;&#1080;\&#1056;&#1072;&#1079;&#1076;&#1072;&#1090;&#1086;&#1095;&#1085;&#1099;&#1081;%20&#1084;&#1072;&#1090;&#1077;&#1088;&#1080;&#1072;&#1083;\&#1055;&#1088;&#1086;&#1084;&#1077;&#1078;&#1091;&#1090;&#1086;&#1095;&#1085;&#1072;&#1103;%20&#1072;&#1090;&#1090;&#1077;&#1089;&#1090;&#1072;&#1094;&#1080;&#1103;\&#1057;&#1087;&#1077;&#1094;&#1080;&#1092;&#1080;&#1082;&#1072;&#1094;&#1080;&#1103;%20&#1080;%20&#1082;&#1086;&#1076;&#1080;&#1092;&#1080;&#1082;&#1072;&#1090;&#1086;&#1088;.doc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835696" y="1556792"/>
            <a:ext cx="55801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Механизмы реализации ООП НОО и их документальное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обеспечение: Система оценки достижения планируемых результатов</a:t>
            </a: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2200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260648"/>
            <a:ext cx="849694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внутришкольном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мониторинге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целях оптимизации личностного развития учащихся возможна оценка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отдельных личностных результатов, проявляющихся в: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соблюдении норм и правил поведения, принятых в образовательной организации;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участии в общественной жизни образовательной организации, ближайшего социального окружения, страны, общественно-полезной деятельности;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ответственности за результаты обучения;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готовности и способности делать осознанный выбор своей образовательной траектории, в том числе выбор профессии;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ценностно-смысловых установках обучающихся, формируемых средствами различных предметов в рамках системы общего образования.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Внутришкольный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мониторинг организуется администрацией образовательной организации и осуществляется классным руководителем  преимущественно на основе ежедневных наблюдений в ходе учебных занятий и внеурочной деятельности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которые обобщаются в конце учебного года и представляются в виде характеристики по форме, установленной образовательной организацией.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Любое использование данных, полученных в ходе мониторинговых исследований, возможно только в соответствии с Федеральным законом от 17.07.2006 №152-ФЗ «О персональных данных».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476672"/>
          <a:ext cx="8064897" cy="2664296"/>
        </p:xfrm>
        <a:graphic>
          <a:graphicData uri="http://schemas.openxmlformats.org/drawingml/2006/table">
            <a:tbl>
              <a:tblPr/>
              <a:tblGrid>
                <a:gridCol w="932832"/>
                <a:gridCol w="820071"/>
                <a:gridCol w="699624"/>
                <a:gridCol w="1117348"/>
                <a:gridCol w="515108"/>
                <a:gridCol w="615054"/>
                <a:gridCol w="697062"/>
                <a:gridCol w="666309"/>
                <a:gridCol w="625305"/>
                <a:gridCol w="861076"/>
                <a:gridCol w="515108"/>
              </a:tblGrid>
              <a:tr h="53709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80"/>
                          </a:solidFill>
                          <a:latin typeface="Times New Roman"/>
                        </a:rPr>
                        <a:t>1. Удовлетворённость педагогов жизнедеятельностью в ОО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80"/>
                          </a:solidFill>
                          <a:latin typeface="Times New Roman"/>
                        </a:rPr>
                        <a:t>2. Профессиональная позиция педагога как воспитателя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9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1. Удовлетворенность организацией труда</a:t>
                      </a:r>
                    </a:p>
                  </a:txBody>
                  <a:tcPr marL="5817" marR="5817" marT="58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2. Удовлетворенность возможностью прояв-ления и реализации профессиональных и других личностных качеств педагога</a:t>
                      </a:r>
                    </a:p>
                  </a:txBody>
                  <a:tcPr marL="5817" marR="5817" marT="58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80"/>
                          </a:solidFill>
                          <a:latin typeface="Arial Cyr"/>
                        </a:rPr>
                        <a:t>3. Удовлетворенность отношениями с учителями и администрацией ОО</a:t>
                      </a:r>
                    </a:p>
                  </a:txBody>
                  <a:tcPr marL="5817" marR="5817" marT="58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4. Удовлетвренность отношениями с учащимися и их родителями</a:t>
                      </a:r>
                    </a:p>
                  </a:txBody>
                  <a:tcPr marL="5817" marR="5817" marT="58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5. Удовлетворенность обеспечением деятельности педагога</a:t>
                      </a:r>
                    </a:p>
                  </a:txBody>
                  <a:tcPr marL="5817" marR="5817" marT="58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удовлетворенность педагога жизнедеятельностью в ОО</a:t>
                      </a:r>
                    </a:p>
                  </a:txBody>
                  <a:tcPr marL="5817" marR="5817" marT="58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1. Педагог как субъект воспитательного влияния на ребенка и детскую общность</a:t>
                      </a:r>
                    </a:p>
                  </a:txBody>
                  <a:tcPr marL="5817" marR="5817" marT="58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2. Педагог как субъект личностного и профессионального саморазвития как воспитателя</a:t>
                      </a:r>
                    </a:p>
                  </a:txBody>
                  <a:tcPr marL="5817" marR="5817" marT="58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3. Педагог как субъект формирования и развития педагогического коллектива как коллектива воспитателей</a:t>
                      </a:r>
                    </a:p>
                  </a:txBody>
                  <a:tcPr marL="5817" marR="5817" marT="58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4. Педагог как субъект взаимодействия с «выходящими» на ребенка социальными общностями и институтами, стимулирующий проявление их воспитательного потенциала </a:t>
                      </a:r>
                    </a:p>
                  </a:txBody>
                  <a:tcPr marL="5817" marR="5817" marT="58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Профессиональная позиция педагога как воспитателя</a:t>
                      </a:r>
                    </a:p>
                  </a:txBody>
                  <a:tcPr marL="5817" marR="5817" marT="58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</a:tr>
              <a:tr h="487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FFFF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FFFF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FFFF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FFFF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FFFF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0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CCFF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FFFF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FFFF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FFFF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8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FFFF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8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5817" marR="5817" marT="5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CCFFCC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560" y="3284984"/>
          <a:ext cx="4419600" cy="1247775"/>
        </p:xfrm>
        <a:graphic>
          <a:graphicData uri="http://schemas.openxmlformats.org/drawingml/2006/table">
            <a:tbl>
              <a:tblPr/>
              <a:tblGrid>
                <a:gridCol w="1154870"/>
                <a:gridCol w="1015271"/>
                <a:gridCol w="866153"/>
                <a:gridCol w="1383306"/>
              </a:tblGrid>
              <a:tr h="47625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8. Оценка поступков других людей (анкета "Оцени поступок")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моральные нормы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конвекциональные нормы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Разница баллов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Доля обучающихся с низким уровнем </a:t>
                      </a:r>
                      <a:r>
                        <a:rPr lang="ru-RU" sz="1000" b="1" i="0" u="none" strike="noStrike" dirty="0" err="1">
                          <a:solidFill>
                            <a:srgbClr val="000080"/>
                          </a:solidFill>
                          <a:latin typeface="Arial"/>
                        </a:rPr>
                        <a:t>диферениации</a:t>
                      </a:r>
                      <a:r>
                        <a:rPr lang="ru-RU" sz="10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 </a:t>
                      </a:r>
                      <a:r>
                        <a:rPr lang="ru-RU" sz="1000" b="1" i="0" u="none" strike="noStrike" dirty="0" err="1">
                          <a:solidFill>
                            <a:srgbClr val="000080"/>
                          </a:solidFill>
                          <a:latin typeface="Arial"/>
                        </a:rPr>
                        <a:t>конвекциональных</a:t>
                      </a:r>
                      <a:r>
                        <a:rPr lang="ru-RU" sz="10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  и моральных норм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4653136"/>
          <a:ext cx="8352923" cy="1854045"/>
        </p:xfrm>
        <a:graphic>
          <a:graphicData uri="http://schemas.openxmlformats.org/drawingml/2006/table">
            <a:tbl>
              <a:tblPr/>
              <a:tblGrid>
                <a:gridCol w="305317"/>
                <a:gridCol w="364558"/>
                <a:gridCol w="413165"/>
                <a:gridCol w="394937"/>
                <a:gridCol w="370633"/>
                <a:gridCol w="510380"/>
                <a:gridCol w="305317"/>
                <a:gridCol w="305317"/>
                <a:gridCol w="305317"/>
                <a:gridCol w="305317"/>
                <a:gridCol w="305317"/>
                <a:gridCol w="305317"/>
                <a:gridCol w="305317"/>
                <a:gridCol w="305317"/>
                <a:gridCol w="305317"/>
                <a:gridCol w="305317"/>
                <a:gridCol w="305317"/>
                <a:gridCol w="305317"/>
                <a:gridCol w="305317"/>
                <a:gridCol w="305317"/>
                <a:gridCol w="449620"/>
                <a:gridCol w="394937"/>
                <a:gridCol w="437469"/>
                <a:gridCol w="437469"/>
              </a:tblGrid>
              <a:tr h="166740">
                <a:tc gridSpan="24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9_Нравственная воспитанность учащихся (анкета "Пословицы")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7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духовное отношение к жизни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незначимость материального благополучия в жизни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решительное отношение к жизни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самоопределение в жизни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коллективистическое отношение к людям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эгоцентрическое отшение клюдям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альтруистическое отношение к людям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значимость дружбы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значимость ученья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значимость труда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количество выборов</a:t>
                      </a:r>
                      <a:b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</a:br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 а) и в)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количество выборов</a:t>
                      </a:r>
                      <a:b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</a:br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 б) и г)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разница баллов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Доля выборов а) и в)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</a:tr>
              <a:tr h="1551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позитив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негатив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позитив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негатив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позитив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негатив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позитив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негатив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позитив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негатив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позитив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негатив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позитив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негатив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позитив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негатив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позитив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негатив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позитив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негатив</a:t>
                      </a:r>
                    </a:p>
                  </a:txBody>
                  <a:tcPr marL="3335" marR="3335" marT="3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5148064" y="2708920"/>
          <a:ext cx="3805411" cy="1932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11663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Республиканский мониторинг</a:t>
            </a:r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644008" y="0"/>
          <a:ext cx="3870424" cy="476250"/>
        </p:xfrm>
        <a:graphic>
          <a:graphicData uri="http://schemas.openxmlformats.org/drawingml/2006/table">
            <a:tbl>
              <a:tblPr/>
              <a:tblGrid>
                <a:gridCol w="3870424"/>
              </a:tblGrid>
              <a:tr h="4762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Удовлетворённость организацией жизнедеятельности </a:t>
                      </a:r>
                      <a:r>
                        <a:rPr lang="ru-RU" sz="1000" b="1" i="0" u="none" strike="noStrike" dirty="0" smtClean="0">
                          <a:solidFill>
                            <a:srgbClr val="000080"/>
                          </a:solidFill>
                          <a:latin typeface="Arial"/>
                        </a:rPr>
                        <a:t>ОО (родители, учащиеся)</a:t>
                      </a:r>
                      <a:endParaRPr lang="ru-RU" sz="1000" b="1" i="0" u="none" strike="noStrike" dirty="0">
                        <a:solidFill>
                          <a:srgbClr val="00008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CFFFF"/>
                      </a:fgClr>
                      <a:bgClr>
                        <a:srgbClr val="CCCCFF"/>
                      </a:bgClr>
                    </a:patt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619672" y="260648"/>
            <a:ext cx="6026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Внутришкольный</a:t>
            </a:r>
            <a:r>
              <a:rPr lang="ru-RU" dirty="0" smtClean="0"/>
              <a:t> мониторинг личностных результатов</a:t>
            </a:r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467544" y="1268760"/>
          <a:ext cx="8352928" cy="4912085"/>
        </p:xfrm>
        <a:graphic>
          <a:graphicData uri="http://schemas.openxmlformats.org/drawingml/2006/table">
            <a:tbl>
              <a:tblPr/>
              <a:tblGrid>
                <a:gridCol w="1939216"/>
                <a:gridCol w="1689515"/>
                <a:gridCol w="1300866"/>
                <a:gridCol w="1369333"/>
                <a:gridCol w="1026999"/>
                <a:gridCol w="1026999"/>
              </a:tblGrid>
              <a:tr h="329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Критерий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Общая характеристика класса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Учащиеся, склонные к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нарушению, игнорированию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Характер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нарушения, действий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Принятые  меры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Характер изменений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соблюдение норм и правил поведения, принятых в образовательной организации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3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ценностно-смысловые установки обучающихся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ответственность за результаты обучения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8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участие в общественной жизни образовательной организации, ближайшего социального окружения, страны, общественно-полезной деятельности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8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готовность и способность делать осознанный выбор своей образовательной траектории, в том числе выбор профессии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6152674"/>
            <a:ext cx="673774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Отчет 1 раз в полугодие.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Рассматривается на Совете профилактики, административном совещании, малом педагогическом совете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Рекомендации классному руководителю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5616" y="764704"/>
            <a:ext cx="6579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Карта наблюдений классного </a:t>
            </a:r>
            <a:r>
              <a:rPr lang="ru-RU" dirty="0" err="1" smtClean="0"/>
              <a:t>руководителя______________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188640"/>
            <a:ext cx="763284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Документы по оценке личностных результатов:</a:t>
            </a:r>
            <a:endParaRPr lang="ru-RU" sz="1600" b="1" dirty="0" smtClean="0"/>
          </a:p>
          <a:p>
            <a:pPr marL="342900" indent="-342900">
              <a:buAutoNum type="arabicPeriod"/>
            </a:pPr>
            <a:r>
              <a:rPr lang="ru-RU" sz="1600" dirty="0" smtClean="0"/>
              <a:t>Подборка методик, анкет, планов, карт  наблюдений.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Приказ о проведении мониторинга личностных УУД учащихся на уровне НОО, ООО</a:t>
            </a:r>
          </a:p>
          <a:p>
            <a:pPr marL="342900" indent="-342900">
              <a:buFontTx/>
              <a:buChar char="-"/>
            </a:pPr>
            <a:r>
              <a:rPr lang="ru-RU" sz="1600" b="1" dirty="0" smtClean="0"/>
              <a:t>Основание: </a:t>
            </a:r>
            <a:r>
              <a:rPr lang="ru-RU" sz="1600" dirty="0" smtClean="0"/>
              <a:t>Система оценки достижения планируемых результатов ООП</a:t>
            </a:r>
          </a:p>
          <a:p>
            <a:pPr marL="342900" indent="-342900">
              <a:buFontTx/>
              <a:buChar char="-"/>
            </a:pPr>
            <a:r>
              <a:rPr lang="ru-RU" sz="1600" b="1" dirty="0" smtClean="0"/>
              <a:t>Цель: </a:t>
            </a:r>
            <a:r>
              <a:rPr lang="ru-RU" sz="1600" dirty="0" smtClean="0"/>
              <a:t>Оценка эффективности </a:t>
            </a:r>
            <a:r>
              <a:rPr lang="ru-RU" sz="1600" dirty="0" err="1" smtClean="0"/>
              <a:t>воспитательно­образовательной</a:t>
            </a:r>
            <a:r>
              <a:rPr lang="ru-RU" sz="1600" dirty="0" smtClean="0"/>
              <a:t> деятельности  педагогического коллектива; решение задачи оптимизации личностного развития обучающихся; социальная поддержка учащихся </a:t>
            </a:r>
          </a:p>
          <a:p>
            <a:pPr marL="342900" indent="-342900">
              <a:buFontTx/>
              <a:buChar char="-"/>
            </a:pPr>
            <a:r>
              <a:rPr lang="ru-RU" sz="1600" b="1" dirty="0" smtClean="0"/>
              <a:t>Приказная часть: </a:t>
            </a:r>
            <a:r>
              <a:rPr lang="ru-RU" sz="1600" dirty="0" smtClean="0"/>
              <a:t>общие</a:t>
            </a:r>
            <a:r>
              <a:rPr lang="ru-RU" sz="1600" b="1" dirty="0" smtClean="0"/>
              <a:t> </a:t>
            </a:r>
            <a:r>
              <a:rPr lang="ru-RU" sz="1600" dirty="0" smtClean="0"/>
              <a:t>сроки, ответственные, форма и сроки представления результатов. </a:t>
            </a:r>
          </a:p>
          <a:p>
            <a:pPr marL="342900" indent="-342900"/>
            <a:r>
              <a:rPr lang="ru-RU" sz="1600" dirty="0" smtClean="0"/>
              <a:t>3. Приказ о планировании работы </a:t>
            </a:r>
            <a:r>
              <a:rPr lang="ru-RU" sz="1600" dirty="0" err="1" smtClean="0"/>
              <a:t>ПМПк</a:t>
            </a:r>
            <a:r>
              <a:rPr lang="ru-RU" sz="1600" dirty="0" smtClean="0"/>
              <a:t>, Совета профилактики на учебный год.</a:t>
            </a:r>
          </a:p>
          <a:p>
            <a:pPr marL="342900" indent="-342900"/>
            <a:r>
              <a:rPr lang="ru-RU" sz="1600" dirty="0" smtClean="0"/>
              <a:t>4. Аналитическая справка об оценке эффективности </a:t>
            </a:r>
            <a:r>
              <a:rPr lang="ru-RU" sz="1600" dirty="0" err="1" smtClean="0"/>
              <a:t>воспитательно­образовательной</a:t>
            </a:r>
            <a:r>
              <a:rPr lang="ru-RU" sz="1600" dirty="0" smtClean="0"/>
              <a:t> деятельности  педагогического коллектива.</a:t>
            </a:r>
          </a:p>
          <a:p>
            <a:pPr marL="342900" indent="-342900"/>
            <a:r>
              <a:rPr lang="ru-RU" sz="1600" dirty="0" smtClean="0"/>
              <a:t>5. Протокол Органа (</a:t>
            </a:r>
            <a:r>
              <a:rPr lang="ru-RU" sz="1600" dirty="0" err="1" smtClean="0"/>
              <a:t>ППк</a:t>
            </a:r>
            <a:r>
              <a:rPr lang="ru-RU" sz="1600" dirty="0" smtClean="0"/>
              <a:t>, ПС, СП) с приложением информаций.</a:t>
            </a:r>
          </a:p>
          <a:p>
            <a:pPr marL="342900" indent="-342900"/>
            <a:r>
              <a:rPr lang="ru-RU" sz="1600" dirty="0" smtClean="0"/>
              <a:t>6. Приказ об оценке эффективности </a:t>
            </a:r>
            <a:r>
              <a:rPr lang="ru-RU" sz="1600" dirty="0" err="1" smtClean="0"/>
              <a:t>воспитательно­образовательной</a:t>
            </a:r>
            <a:r>
              <a:rPr lang="ru-RU" sz="1600" dirty="0" smtClean="0"/>
              <a:t> деятельности  педагогического коллектива</a:t>
            </a:r>
          </a:p>
          <a:p>
            <a:pPr marL="342900" indent="-342900"/>
            <a:r>
              <a:rPr lang="ru-RU" sz="1600" b="1" dirty="0" smtClean="0"/>
              <a:t>Констатирующая часть: </a:t>
            </a:r>
            <a:r>
              <a:rPr lang="ru-RU" sz="1600" dirty="0" smtClean="0"/>
              <a:t>во исполнение….,  в срок….   , был…..</a:t>
            </a:r>
          </a:p>
          <a:p>
            <a:pPr marL="342900" indent="-342900"/>
            <a:r>
              <a:rPr lang="ru-RU" sz="1600" dirty="0" smtClean="0"/>
              <a:t>Краткая характеристика результатов мониторинга, выводы об эффективности деятельности педагогического коллектива.</a:t>
            </a:r>
          </a:p>
          <a:p>
            <a:pPr marL="342900" indent="-342900"/>
            <a:r>
              <a:rPr lang="ru-RU" sz="1600" b="1" dirty="0" smtClean="0"/>
              <a:t>Приказная часть: </a:t>
            </a:r>
            <a:r>
              <a:rPr lang="ru-RU" sz="1600" dirty="0" smtClean="0"/>
              <a:t>Оценка эффективности; Кому, что сделать. Сроки исполнения. Определение формы контроля исполнения. Возложение ответственности за исполнение приказа. </a:t>
            </a:r>
          </a:p>
          <a:p>
            <a:pPr marL="342900" indent="-342900"/>
            <a:r>
              <a:rPr lang="ru-RU" sz="1600" dirty="0" smtClean="0"/>
              <a:t>6. Приказ об исполнении приказа об оценке эффективности…..</a:t>
            </a:r>
          </a:p>
          <a:p>
            <a:pPr marL="342900" indent="-342900"/>
            <a:r>
              <a:rPr lang="ru-RU" sz="1600" dirty="0" smtClean="0"/>
              <a:t>7. Характеристики классов как основа плана работы классного руководителя.</a:t>
            </a:r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548680"/>
          <a:ext cx="8424934" cy="548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3562"/>
                <a:gridCol w="668646"/>
                <a:gridCol w="1872208"/>
                <a:gridCol w="1069832"/>
                <a:gridCol w="1203562"/>
                <a:gridCol w="1203562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Объект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содержание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критерии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процедуры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инструменты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Формы представления результатов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Условия, границы применимости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124744"/>
          <a:ext cx="8424934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562"/>
                <a:gridCol w="668646"/>
                <a:gridCol w="1872208"/>
                <a:gridCol w="1069832"/>
                <a:gridCol w="1203562"/>
                <a:gridCol w="1203562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Метапредметные</a:t>
                      </a:r>
                      <a:r>
                        <a:rPr lang="ru-RU" sz="1000" dirty="0" smtClean="0"/>
                        <a:t> УУД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Регулятивные УУД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— принятие задачи (адекватность принятия задачи как цели, данной в определенных условиях, сохранение задачи и отношение к ней);</a:t>
                      </a:r>
                    </a:p>
                    <a:p>
                      <a:r>
                        <a:rPr lang="ru-RU" sz="1000" dirty="0" smtClean="0"/>
                        <a:t>— план выполнения, регламентирующий </a:t>
                      </a:r>
                      <a:r>
                        <a:rPr lang="ru-RU" sz="1000" dirty="0" err="1" smtClean="0"/>
                        <a:t>пооперациональное</a:t>
                      </a:r>
                      <a:r>
                        <a:rPr lang="ru-RU" sz="1000" dirty="0" smtClean="0"/>
                        <a:t> выполнение действия в соотнесении с определенными условиями;</a:t>
                      </a:r>
                    </a:p>
                    <a:p>
                      <a:r>
                        <a:rPr lang="ru-RU" sz="1000" dirty="0" smtClean="0"/>
                        <a:t>— контроль и коррекция (ориентировка, направленная на сопоставление плана и реального процесса, обнаружение ошибок и отклонений, внесение соответствующих исправлений);</a:t>
                      </a:r>
                    </a:p>
                    <a:p>
                      <a:r>
                        <a:rPr lang="ru-RU" sz="1000" dirty="0" smtClean="0"/>
                        <a:t>— оценка (констатация достижения поставленной цели или меры приближения к ней и причин неудачи, отношение к успеху и неудаче);</a:t>
                      </a:r>
                    </a:p>
                    <a:p>
                      <a:r>
                        <a:rPr lang="ru-RU" sz="1000" dirty="0" smtClean="0"/>
                        <a:t>— мера </a:t>
                      </a:r>
                      <a:r>
                        <a:rPr lang="ru-RU" sz="1000" dirty="0" err="1" smtClean="0"/>
                        <a:t>разделенности</a:t>
                      </a:r>
                      <a:r>
                        <a:rPr lang="ru-RU" sz="1000" dirty="0" smtClean="0"/>
                        <a:t> действия (совместное или разделенное);</a:t>
                      </a:r>
                    </a:p>
                    <a:p>
                      <a:r>
                        <a:rPr lang="ru-RU" sz="1000" dirty="0" smtClean="0"/>
                        <a:t>— темп и ритм выполнения и индивидуальные особенности.</a:t>
                      </a:r>
                    </a:p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Наблюдение. 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Текущий контроль*.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Дополнительно может быть привлечен педагог-психолог.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План наблюдений.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Диагностические задания.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b="1" dirty="0" smtClean="0"/>
                    </a:p>
                    <a:p>
                      <a:endParaRPr lang="ru-RU" sz="1000" b="1" dirty="0" smtClean="0"/>
                    </a:p>
                    <a:p>
                      <a:endParaRPr lang="ru-RU" sz="1000" b="1" dirty="0" smtClean="0"/>
                    </a:p>
                    <a:p>
                      <a:endParaRPr lang="ru-RU" sz="1000" b="1" dirty="0" smtClean="0"/>
                    </a:p>
                    <a:p>
                      <a:endParaRPr lang="ru-RU" sz="1000" b="1" dirty="0" smtClean="0"/>
                    </a:p>
                    <a:p>
                      <a:endParaRPr lang="ru-RU" sz="1000" b="1" dirty="0" smtClean="0"/>
                    </a:p>
                    <a:p>
                      <a:r>
                        <a:rPr lang="ru-RU" sz="1000" b="1" dirty="0" smtClean="0"/>
                        <a:t>Дополнительно могут быть использованы психологические методики.</a:t>
                      </a:r>
                      <a:r>
                        <a:rPr lang="ru-RU" sz="1000" b="1" baseline="0" dirty="0" smtClean="0"/>
                        <a:t> </a:t>
                      </a:r>
                      <a:endParaRPr lang="ru-RU" sz="1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Таблица </a:t>
                      </a:r>
                      <a:r>
                        <a:rPr lang="ru-RU" sz="1000" dirty="0" err="1" smtClean="0"/>
                        <a:t>метапредметных</a:t>
                      </a:r>
                      <a:r>
                        <a:rPr lang="ru-RU" sz="1000" dirty="0" smtClean="0"/>
                        <a:t> результатов.</a:t>
                      </a:r>
                    </a:p>
                    <a:p>
                      <a:r>
                        <a:rPr lang="ru-RU" sz="1000" dirty="0" smtClean="0"/>
                        <a:t> (данные по уровню развития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baseline="0" dirty="0" err="1" smtClean="0"/>
                        <a:t>регулятиных</a:t>
                      </a:r>
                      <a:r>
                        <a:rPr lang="ru-RU" sz="1000" baseline="0" dirty="0" smtClean="0"/>
                        <a:t> действий)</a:t>
                      </a:r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Аналитическая справка.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Персонифицированные </a:t>
                      </a:r>
                      <a:r>
                        <a:rPr lang="ru-RU" sz="1000" dirty="0" err="1" smtClean="0"/>
                        <a:t>исслеования</a:t>
                      </a:r>
                      <a:r>
                        <a:rPr lang="ru-RU" sz="1000" dirty="0" smtClean="0"/>
                        <a:t>.</a:t>
                      </a:r>
                    </a:p>
                    <a:p>
                      <a:r>
                        <a:rPr lang="ru-RU" sz="1000" dirty="0" smtClean="0"/>
                        <a:t>Оценка </a:t>
                      </a:r>
                      <a:r>
                        <a:rPr lang="ru-RU" sz="1000" dirty="0" err="1" smtClean="0"/>
                        <a:t>сформированности</a:t>
                      </a:r>
                      <a:r>
                        <a:rPr lang="ru-RU" sz="1000" dirty="0" smtClean="0"/>
                        <a:t> регулятивных УУД.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/>
                        <a:t>Выработка коррекционно-развивающих</a:t>
                      </a:r>
                      <a:r>
                        <a:rPr lang="ru-RU" sz="1000" kern="1200" baseline="0" dirty="0" smtClean="0"/>
                        <a:t> действий.</a:t>
                      </a:r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Оценка </a:t>
                      </a:r>
                      <a:r>
                        <a:rPr lang="ru-RU" sz="1000" kern="1200" dirty="0" smtClean="0"/>
                        <a:t>эффективности деятельности педагогов.</a:t>
                      </a:r>
                    </a:p>
                    <a:p>
                      <a:r>
                        <a:rPr lang="ru-RU" sz="1000" kern="1200" dirty="0" smtClean="0"/>
                        <a:t>Решение задачи оптимизации профессионального развития педагогов.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116632"/>
            <a:ext cx="4079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НОО: Оценка </a:t>
            </a:r>
            <a:r>
              <a:rPr lang="ru-RU" dirty="0" err="1" smtClean="0"/>
              <a:t>метапередметных</a:t>
            </a:r>
            <a:r>
              <a:rPr lang="ru-RU" dirty="0" smtClean="0"/>
              <a:t> УУД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332656"/>
          <a:ext cx="8424934" cy="822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3562"/>
                <a:gridCol w="740654"/>
                <a:gridCol w="936104"/>
                <a:gridCol w="1512168"/>
                <a:gridCol w="1584176"/>
                <a:gridCol w="1244708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Объект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критерии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процедуры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инструменты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Формы представления результатов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Условия, границы применимости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340768"/>
          <a:ext cx="842493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562"/>
                <a:gridCol w="668646"/>
                <a:gridCol w="936104"/>
                <a:gridCol w="1512168"/>
                <a:gridCol w="1584176"/>
                <a:gridCol w="1316716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Метапредметные</a:t>
                      </a:r>
                      <a:r>
                        <a:rPr lang="ru-RU" sz="1000" dirty="0" smtClean="0"/>
                        <a:t> УУД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Познавательные УУД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 (планируемые </a:t>
                      </a:r>
                      <a:r>
                        <a:rPr lang="ru-RU" sz="1000" dirty="0" err="1" smtClean="0"/>
                        <a:t>результатыпо</a:t>
                      </a:r>
                      <a:r>
                        <a:rPr lang="ru-RU" sz="1000" dirty="0" smtClean="0"/>
                        <a:t> классам)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Наблюдение.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Текущий контроль.*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Решение проектных задач </a:t>
                      </a:r>
                    </a:p>
                    <a:p>
                      <a:r>
                        <a:rPr lang="ru-RU" sz="1000" dirty="0" smtClean="0"/>
                        <a:t>(представление проекта).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err="1" smtClean="0"/>
                        <a:t>Монитринговые</a:t>
                      </a:r>
                      <a:r>
                        <a:rPr lang="ru-RU" sz="1000" dirty="0" smtClean="0"/>
                        <a:t> исследования.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/Учитель, зам.директора.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Дополнительно может привлекаться педагог-психолог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План наблюдений.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Диагностические задачи.</a:t>
                      </a:r>
                    </a:p>
                    <a:p>
                      <a:r>
                        <a:rPr lang="ru-RU" sz="1000" dirty="0" smtClean="0"/>
                        <a:t>Проектные задачи</a:t>
                      </a:r>
                      <a:r>
                        <a:rPr lang="ru-RU" sz="1000" baseline="0" dirty="0" smtClean="0"/>
                        <a:t> (Проекты)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Комплексные работы на </a:t>
                      </a:r>
                      <a:r>
                        <a:rPr lang="ru-RU" sz="1000" dirty="0" err="1" smtClean="0"/>
                        <a:t>межпредметной</a:t>
                      </a:r>
                      <a:r>
                        <a:rPr lang="ru-RU" sz="1000" dirty="0" smtClean="0"/>
                        <a:t> основе. (1 раз в год; 1 раз в два года)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b="1" dirty="0" smtClean="0"/>
                    </a:p>
                    <a:p>
                      <a:endParaRPr lang="ru-RU" sz="1000" b="1" dirty="0" smtClean="0"/>
                    </a:p>
                    <a:p>
                      <a:r>
                        <a:rPr lang="ru-RU" sz="1000" b="1" dirty="0" smtClean="0"/>
                        <a:t>Методики</a:t>
                      </a:r>
                      <a:r>
                        <a:rPr lang="ru-RU" sz="1000" b="1" baseline="0" dirty="0" smtClean="0"/>
                        <a:t> исследования логических действий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Таблица </a:t>
                      </a:r>
                      <a:r>
                        <a:rPr lang="ru-RU" sz="1000" dirty="0" err="1" smtClean="0"/>
                        <a:t>метапредметных</a:t>
                      </a:r>
                      <a:r>
                        <a:rPr lang="ru-RU" sz="1000" dirty="0" smtClean="0"/>
                        <a:t> результатов.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err="1" smtClean="0"/>
                        <a:t>Экспетные</a:t>
                      </a:r>
                      <a:r>
                        <a:rPr lang="ru-RU" sz="1000" dirty="0" smtClean="0"/>
                        <a:t> листы.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Аналитическая справка.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Персонифицированные исследования.</a:t>
                      </a:r>
                    </a:p>
                    <a:p>
                      <a:r>
                        <a:rPr lang="ru-RU" sz="1000" dirty="0" smtClean="0"/>
                        <a:t>Оценка </a:t>
                      </a:r>
                      <a:r>
                        <a:rPr lang="ru-RU" sz="1000" dirty="0" err="1" smtClean="0"/>
                        <a:t>сформированности</a:t>
                      </a:r>
                      <a:r>
                        <a:rPr lang="ru-RU" sz="1000" dirty="0" smtClean="0"/>
                        <a:t> познавательных УУД.</a:t>
                      </a:r>
                    </a:p>
                    <a:p>
                      <a:r>
                        <a:rPr lang="ru-RU" sz="1000" dirty="0" smtClean="0"/>
                        <a:t>Оценка </a:t>
                      </a:r>
                      <a:r>
                        <a:rPr lang="ru-RU" sz="1000" kern="1200" dirty="0" smtClean="0"/>
                        <a:t>эффективности деятельности педагогов.</a:t>
                      </a:r>
                    </a:p>
                    <a:p>
                      <a:r>
                        <a:rPr lang="ru-RU" sz="1000" kern="1200" dirty="0" smtClean="0"/>
                        <a:t>Решение задачи оптимизации профессионального развития педагогов. </a:t>
                      </a:r>
                    </a:p>
                    <a:p>
                      <a:r>
                        <a:rPr lang="ru-RU" sz="1000" kern="1200" dirty="0" smtClean="0"/>
                        <a:t>Выработка коррекционно-развивающих</a:t>
                      </a:r>
                      <a:r>
                        <a:rPr lang="ru-RU" sz="1000" kern="1200" baseline="0" dirty="0" smtClean="0"/>
                        <a:t> действий.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http://lusana.ru/files/398/573/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382344"/>
            <a:ext cx="5148064" cy="2475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332656"/>
          <a:ext cx="8424934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2088"/>
                <a:gridCol w="864096"/>
                <a:gridCol w="792088"/>
                <a:gridCol w="1224136"/>
                <a:gridCol w="1656184"/>
                <a:gridCol w="1440160"/>
                <a:gridCol w="16561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Объект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критерии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процедуры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инструменты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Формы представления результатов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Условия, границы применимости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340768"/>
          <a:ext cx="8424934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864096"/>
                <a:gridCol w="792088"/>
                <a:gridCol w="1224136"/>
                <a:gridCol w="1656184"/>
                <a:gridCol w="1440160"/>
                <a:gridCol w="172819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Метапредметные</a:t>
                      </a:r>
                      <a:r>
                        <a:rPr lang="ru-RU" sz="1000" dirty="0" smtClean="0"/>
                        <a:t> УУД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Коммуникативные УУД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ИК умения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 (планируемые результаты по классам)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Наблюдение.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Текущий контроль *.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Решение проектных задач (представление проекта).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err="1" smtClean="0"/>
                        <a:t>Монитринговые</a:t>
                      </a:r>
                      <a:r>
                        <a:rPr lang="ru-RU" sz="1000" dirty="0" smtClean="0"/>
                        <a:t> исследования.</a:t>
                      </a:r>
                    </a:p>
                    <a:p>
                      <a:r>
                        <a:rPr lang="ru-RU" sz="1000" dirty="0" smtClean="0"/>
                        <a:t>ИК мониторинг.</a:t>
                      </a:r>
                    </a:p>
                    <a:p>
                      <a:r>
                        <a:rPr lang="ru-RU" sz="1000" dirty="0" smtClean="0"/>
                        <a:t>/</a:t>
                      </a:r>
                      <a:r>
                        <a:rPr lang="ru-RU" sz="1000" dirty="0" err="1" smtClean="0"/>
                        <a:t>администраци</a:t>
                      </a:r>
                      <a:r>
                        <a:rPr lang="ru-RU" sz="1000" dirty="0" smtClean="0"/>
                        <a:t>, учитель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Дополнительно</a:t>
                      </a:r>
                      <a:r>
                        <a:rPr lang="ru-RU" sz="1000" baseline="0" dirty="0" smtClean="0"/>
                        <a:t> может привлекаться педагог-психолог</a:t>
                      </a:r>
                      <a:endParaRPr lang="ru-RU" sz="1000" dirty="0" smtClean="0"/>
                    </a:p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План наблюдений.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Диагностические задачи.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Проектные задачи</a:t>
                      </a:r>
                      <a:r>
                        <a:rPr lang="ru-RU" sz="1000" baseline="0" dirty="0" smtClean="0"/>
                        <a:t> (Проекты)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b="1" dirty="0" smtClean="0"/>
                    </a:p>
                    <a:p>
                      <a:endParaRPr lang="ru-RU" sz="1000" b="1" dirty="0" smtClean="0"/>
                    </a:p>
                    <a:p>
                      <a:endParaRPr lang="ru-RU" sz="1000" b="1" dirty="0" smtClean="0"/>
                    </a:p>
                    <a:p>
                      <a:r>
                        <a:rPr lang="ru-RU" sz="1000" b="1" dirty="0" smtClean="0"/>
                        <a:t>Тесты, практические задания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Компьютеры,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baseline="0" dirty="0" err="1" smtClean="0"/>
                        <a:t>флешносители</a:t>
                      </a:r>
                      <a:r>
                        <a:rPr lang="ru-RU" sz="1000" baseline="0" dirty="0" smtClean="0"/>
                        <a:t>, Интернет.</a:t>
                      </a:r>
                      <a:endParaRPr lang="ru-RU" sz="1000" dirty="0" smtClean="0"/>
                    </a:p>
                    <a:p>
                      <a:endParaRPr lang="ru-RU" sz="1000" b="1" dirty="0" smtClean="0"/>
                    </a:p>
                    <a:p>
                      <a:endParaRPr lang="ru-RU" sz="1000" b="1" dirty="0" smtClean="0"/>
                    </a:p>
                    <a:p>
                      <a:r>
                        <a:rPr lang="ru-RU" sz="1000" b="1" dirty="0" smtClean="0"/>
                        <a:t>Методика</a:t>
                      </a:r>
                      <a:r>
                        <a:rPr lang="ru-RU" sz="1000" b="1" baseline="0" dirty="0" smtClean="0"/>
                        <a:t> исследования коммуникативных действий</a:t>
                      </a:r>
                      <a:r>
                        <a:rPr lang="ru-RU" sz="1000" b="1" dirty="0" smtClean="0"/>
                        <a:t> </a:t>
                      </a:r>
                      <a:r>
                        <a:rPr lang="ru-RU" sz="1000" dirty="0" smtClean="0"/>
                        <a:t>(</a:t>
                      </a:r>
                      <a:r>
                        <a:rPr lang="ru-RU" sz="1000" dirty="0" err="1" smtClean="0"/>
                        <a:t>пс</a:t>
                      </a:r>
                      <a:r>
                        <a:rPr lang="ru-RU" sz="1000" dirty="0" smtClean="0"/>
                        <a:t>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Таблица </a:t>
                      </a:r>
                      <a:r>
                        <a:rPr lang="ru-RU" sz="1000" dirty="0" err="1" smtClean="0"/>
                        <a:t>метапредметных</a:t>
                      </a:r>
                      <a:r>
                        <a:rPr lang="ru-RU" sz="1000" dirty="0" smtClean="0"/>
                        <a:t> результатов.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Экспертные листы.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Аналитическая справка. (2 раза в ? и  4 классе)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Персонифицированные исследования.</a:t>
                      </a:r>
                    </a:p>
                    <a:p>
                      <a:r>
                        <a:rPr lang="ru-RU" sz="1000" dirty="0" smtClean="0"/>
                        <a:t>Оценка </a:t>
                      </a:r>
                      <a:r>
                        <a:rPr lang="ru-RU" sz="1000" dirty="0" err="1" smtClean="0"/>
                        <a:t>сформированности</a:t>
                      </a:r>
                      <a:r>
                        <a:rPr lang="ru-RU" sz="1000" dirty="0" smtClean="0"/>
                        <a:t> коммуникативных УУД.</a:t>
                      </a:r>
                    </a:p>
                    <a:p>
                      <a:r>
                        <a:rPr lang="ru-RU" sz="1000" dirty="0" smtClean="0"/>
                        <a:t>Оценка </a:t>
                      </a:r>
                      <a:r>
                        <a:rPr lang="ru-RU" sz="1000" kern="1200" dirty="0" smtClean="0"/>
                        <a:t>эффективности деятельности педагогов.</a:t>
                      </a:r>
                    </a:p>
                    <a:p>
                      <a:r>
                        <a:rPr lang="ru-RU" sz="1000" kern="1200" dirty="0" smtClean="0"/>
                        <a:t>Решение задачи оптимизации профессионального развития педагогов. </a:t>
                      </a:r>
                    </a:p>
                    <a:p>
                      <a:r>
                        <a:rPr lang="ru-RU" sz="1000" kern="1200" dirty="0" smtClean="0"/>
                        <a:t>Выработка коррекционно-развивающих</a:t>
                      </a:r>
                      <a:r>
                        <a:rPr lang="ru-RU" sz="1000" kern="1200" baseline="0" dirty="0" smtClean="0"/>
                        <a:t> действий.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508518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* достижение </a:t>
            </a:r>
            <a:r>
              <a:rPr lang="ru-RU" sz="1200" dirty="0" err="1" smtClean="0"/>
              <a:t>метапредметных</a:t>
            </a:r>
            <a:r>
              <a:rPr lang="ru-RU" sz="1200" dirty="0" smtClean="0"/>
              <a:t> результатов может рассматриваться как инструментальная основа (или как средство решения) и как условие успешности выполнения учебных и </a:t>
            </a:r>
            <a:r>
              <a:rPr lang="ru-RU" sz="1200" dirty="0" err="1" smtClean="0"/>
              <a:t>учебно­практических</a:t>
            </a:r>
            <a:r>
              <a:rPr lang="ru-RU" sz="1200" dirty="0" smtClean="0"/>
              <a:t> задач средствами учебных предметов, поэтому при текущем контроле освоения предметных  результатов можно сделать вывод о </a:t>
            </a:r>
            <a:r>
              <a:rPr lang="ru-RU" sz="1200" dirty="0" err="1" smtClean="0"/>
              <a:t>сформированности</a:t>
            </a:r>
            <a:r>
              <a:rPr lang="ru-RU" sz="1200" dirty="0" smtClean="0"/>
              <a:t> ряда регулятивных, познавательных УУД.</a:t>
            </a:r>
            <a:endParaRPr lang="ru-RU" sz="1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32656"/>
            <a:ext cx="508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Оценка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УУД на уровне ООО:</a:t>
            </a:r>
            <a:endParaRPr lang="ru-RU" dirty="0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611560" y="1052736"/>
            <a:ext cx="763284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достижения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метапредметных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результатов осуществляется администрацией образовательной организации в ходе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внутришкольного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мониторинга.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Содержание и периодичность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внутришкольного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мониторинга устанавливается решением педагогического совета.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Инструментарий строится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межпредметной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основе и может включать диагностические материалы по оценке читательской грамотности,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ИКТ-компетентности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регулятивных, коммуникативных и познавательных учебных действий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Наиболее адекватными формами оценки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читательской грамотности служит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письменная работа на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межпредметной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основе;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ИКТ-компетентности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практическая работа в сочетании с письменной (компьютеризованной) частью;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регулятивных, коммуникативных и познавательных учебных действий – наблюдение за ходом выполнения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групповых и индивидуальных учебных исследований и проектов.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Каждый из перечисленных видов диагностик проводится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периодичностью не менее, чем один раз в два года.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Основной процедурой итоговой оценки достижения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метапредметных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результатов является защита итогового индивидуального проекта.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404664"/>
          <a:ext cx="8568951" cy="6309360"/>
        </p:xfrm>
        <a:graphic>
          <a:graphicData uri="http://schemas.openxmlformats.org/drawingml/2006/table">
            <a:tbl>
              <a:tblPr/>
              <a:tblGrid>
                <a:gridCol w="2729075"/>
                <a:gridCol w="2919938"/>
                <a:gridCol w="2919938"/>
              </a:tblGrid>
              <a:tr h="17293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Критерий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3238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Уровни сформированности навыков проектной деятельности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4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8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Повышенный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9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Самостоятельное приобретение знаний и решение проблем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Работа в целом свидетельствует о способности самостоятельно с опорой на помощь руководителя ставить проблему и находить пути ее решения; продемонстрирована способность приобретать новые знания и/или осваивать новые способы действий, достигать более глубокого понимания изученного.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68580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Работа в целом свидетельствует о способности самостоятельно ставить проблему и находить пути ее решения; продемонстрировано свободное владение логическими операциями, навыками критического мышления умение самостоятельно мыслить; продемонстрирована способность на этой основе приобретать новые знания и/или осваивать новые способы действий, достигать более глубокого понимания.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Знание предмета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Продемонстрировано понимание содержания выполненной работы. В работе и в ответах на вопросы по содержанию работы отсутствуют грубые ошибки.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Продемонстрировано свободное владение предметом проектной деятельности. Ошибки отсутствуют.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Регулятивные действия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Продемонстрированы навыки определения темы и планирования работы.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Работа доведена до конца и представлена комиссии; часть этапов выполнялась под контролем и при поддержке руководителя. При этом проявляются отдельные элементы самооценки и самоконтроля учащегося.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Работа тщательно спланирована и последовательно реализована, своевременно пройдены все необходимые этапы обсуждения и представления. Контроль и коррекция осуществлялись самостоятельно.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Коммуникация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Продемонстрированы навыки оформления проектной работы и пояснительной записки, а также подготовки простой презентации. Автор отвечает на вопросы.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Тема ясно определена и пояснена. Текст/сообщение хорошо структурированы. Все мысли выражены ясно, логично, последовательно,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аргументированно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. Работа / сообщение вызывает интерес. Автор свободно отвечает на вопросы.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7013" algn="l"/>
              </a:tabLst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Критерии оценки учебного проекта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584" y="908720"/>
          <a:ext cx="2880020" cy="4255336"/>
        </p:xfrm>
        <a:graphic>
          <a:graphicData uri="http://schemas.openxmlformats.org/drawingml/2006/table">
            <a:tbl>
              <a:tblPr/>
              <a:tblGrid>
                <a:gridCol w="1224139"/>
                <a:gridCol w="792088"/>
                <a:gridCol w="504053"/>
                <a:gridCol w="359740"/>
              </a:tblGrid>
              <a:tr h="262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Критерии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Ф.И.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Самостоятельное приобретение знаний и решение проблем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Знание предмета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Регулятивные действия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н.б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Коммуникация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Решение об уровне выполнения проекта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" algn="l"/>
                        </a:tabLs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835696" y="332656"/>
            <a:ext cx="666023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7013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Оценочный лист (по критериям выставляется уровень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сформированности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навыков проектной деятельности: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/б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ниже базового; б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базовый;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повышенный)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23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7013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23928" y="908720"/>
          <a:ext cx="4896544" cy="3575304"/>
        </p:xfrm>
        <a:graphic>
          <a:graphicData uri="http://schemas.openxmlformats.org/drawingml/2006/table">
            <a:tbl>
              <a:tblPr/>
              <a:tblGrid>
                <a:gridCol w="1029236"/>
                <a:gridCol w="966827"/>
                <a:gridCol w="966827"/>
                <a:gridCol w="966827"/>
                <a:gridCol w="966827"/>
              </a:tblGrid>
              <a:tr h="1608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Критерии оценки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Ф.И. участников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8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Своевременность и качество выполнения заданий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Участие во всех собраниях группы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Выполнение правил работы в группе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Пожелание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95"/>
                        </a:spcBef>
                        <a:spcAft>
                          <a:spcPts val="995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Оценочный лист работы проектной команды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5183560" y="1410355"/>
            <a:ext cx="3960440" cy="54476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В. Правила участия в работе.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Мы будем: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Честными и открытыми в ходе собраний.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Поощрять различные точки зрения на все темы.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Предоставлять каждому члену команды возможность равного участия.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Готовы слушать новые идеи.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 Избегать обвинений, когда что-то не ладится. Вместо этого мы будем обсуждать происходящее и искать способы улучшения ситуации.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 Стремиться понять и только затем быть понятыми.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7. Говорить четко и по существу.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8. Активно и эффективно слушать.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9. Основываться на идеях друг друга.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10. Спрашивать всех участников команды, могут ли они поддержать решение, перед тем как это решение будет принято.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11. Рассматривать конфликты как естественный процесс.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12. Пытаться понять интересы и пожелания каждой вовлеченной стороны перед тем, как найти ответ или решение.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13. Выбирать подходящее время и место для обсуждения и решения конфликта.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14. Внимательно слушать чужие точки зрения.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15. Признавать веские и обоснованные замечания, сделанные другой стороной.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16. Представлять нашу точку зрения и наши интересы в беспристрастной манере, не нападая на оппонента.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42C2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17. Стараться найти общее основание для решения.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5373216"/>
            <a:ext cx="4572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200" dirty="0" smtClean="0"/>
              <a:t>ФГОС: При итоговом оценивании результатов освоения обучающимися основной образовательной программы основного общего образования должны учитываться </a:t>
            </a:r>
            <a:r>
              <a:rPr lang="ru-RU" sz="1200" b="1" dirty="0" err="1" smtClean="0"/>
              <a:t>сформированность</a:t>
            </a:r>
            <a:r>
              <a:rPr lang="ru-RU" sz="1200" b="1" dirty="0" smtClean="0"/>
              <a:t> умений выполнения проектной деятельности и способность к решению учебно-практических и учебно-познавательных задач</a:t>
            </a:r>
            <a:endParaRPr lang="ru-RU" sz="1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48680"/>
            <a:ext cx="799288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Положения ООП:</a:t>
            </a:r>
          </a:p>
          <a:p>
            <a:endParaRPr lang="ru-RU" dirty="0" smtClean="0"/>
          </a:p>
          <a:p>
            <a:r>
              <a:rPr lang="x-none" smtClean="0"/>
              <a:t>Оценочные </a:t>
            </a:r>
            <a:r>
              <a:rPr lang="x-none"/>
              <a:t>процедуры подбираются так, чтобы они предусматривали </a:t>
            </a:r>
            <a:r>
              <a:rPr lang="x-none" b="1"/>
              <a:t>возможность оценки </a:t>
            </a:r>
            <a:r>
              <a:rPr lang="x-none" sz="2400" b="1">
                <a:solidFill>
                  <a:schemeClr val="accent6">
                    <a:lumMod val="75000"/>
                  </a:schemeClr>
                </a:solidFill>
              </a:rPr>
              <a:t>достижения всей совокупности планируемых результатов и каждого из них. </a:t>
            </a:r>
            <a:r>
              <a:rPr lang="x-none"/>
              <a:t>Результаты тематической оценки являются основанием </a:t>
            </a:r>
            <a:r>
              <a:rPr lang="x-none" b="1"/>
              <a:t>для коррекции учебного процесса и его индивидуализации.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47727" y="2924944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b="1"/>
              <a:t>Внутришкольный мониторинг </a:t>
            </a:r>
            <a:r>
              <a:rPr lang="x-none"/>
              <a:t>представляет собой процедуры</a:t>
            </a:r>
            <a:r>
              <a:rPr lang="x-none" b="1"/>
              <a:t>: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x-none" b="1">
                <a:solidFill>
                  <a:srgbClr val="FF0000"/>
                </a:solidFill>
              </a:rPr>
              <a:t>оценки уровня достижения предметных и метапредметных результатов;</a:t>
            </a:r>
            <a:endParaRPr lang="ru-RU" b="1" dirty="0">
              <a:solidFill>
                <a:srgbClr val="FF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x-none" b="1">
                <a:solidFill>
                  <a:schemeClr val="tx2">
                    <a:lumMod val="60000"/>
                    <a:lumOff val="40000"/>
                  </a:schemeClr>
                </a:solidFill>
              </a:rPr>
              <a:t>оценки уровня достижения той части личностных результатов</a:t>
            </a:r>
            <a:r>
              <a:rPr lang="x-none">
                <a:solidFill>
                  <a:schemeClr val="tx2">
                    <a:lumMod val="60000"/>
                    <a:lumOff val="40000"/>
                  </a:schemeClr>
                </a:solidFill>
              </a:rPr>
              <a:t>, которые связаны с оценкой поведения, прилежания, а также с оценкой учебной самостоятельности, готовности и способности делать осознанный выбор профиля обучения;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x-none" b="1"/>
              <a:t>оценки уровня профессионального мастерства учителя</a:t>
            </a:r>
            <a:r>
              <a:rPr lang="x-none" b="1" i="1"/>
              <a:t>, </a:t>
            </a:r>
            <a:r>
              <a:rPr lang="x-none"/>
              <a:t>осуществляемого на основе административных проверочных работ, анализа посещенных уроков, анализа качества учебных заданий, предлагаемых учителем обучающимся.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54520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332656"/>
          <a:ext cx="8424934" cy="822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3562"/>
                <a:gridCol w="740654"/>
                <a:gridCol w="936104"/>
                <a:gridCol w="1512168"/>
                <a:gridCol w="1584176"/>
                <a:gridCol w="1244708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Объект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критерии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процедуры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инструменты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Формы представления результатов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Условия, границы применимости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340768"/>
          <a:ext cx="842493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562"/>
                <a:gridCol w="668646"/>
                <a:gridCol w="936104"/>
                <a:gridCol w="1512168"/>
                <a:gridCol w="1584176"/>
                <a:gridCol w="1316716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Метапредметные</a:t>
                      </a:r>
                      <a:r>
                        <a:rPr lang="ru-RU" sz="1000" dirty="0" smtClean="0"/>
                        <a:t> УУД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Познавательные УУД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 (планируемые </a:t>
                      </a:r>
                      <a:r>
                        <a:rPr lang="ru-RU" sz="1000" dirty="0" err="1" smtClean="0"/>
                        <a:t>результатыпо</a:t>
                      </a:r>
                      <a:r>
                        <a:rPr lang="ru-RU" sz="1000" dirty="0" smtClean="0"/>
                        <a:t> классам)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Стартовая </a:t>
                      </a:r>
                      <a:r>
                        <a:rPr lang="ru-RU" sz="1000" dirty="0" err="1" smtClean="0"/>
                        <a:t>ДР</a:t>
                      </a:r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Текущий </a:t>
                      </a:r>
                      <a:r>
                        <a:rPr lang="ru-RU" sz="1000" dirty="0" smtClean="0"/>
                        <a:t>контроль.*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err="1" smtClean="0"/>
                        <a:t>Монитринговые</a:t>
                      </a:r>
                      <a:r>
                        <a:rPr lang="ru-RU" sz="1000" dirty="0" smtClean="0"/>
                        <a:t> исследования (работа с текстами).</a:t>
                      </a:r>
                    </a:p>
                    <a:p>
                      <a:r>
                        <a:rPr lang="ru-RU" sz="1000" dirty="0" smtClean="0"/>
                        <a:t>/Учитель, зам.директора.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Дополнительно может привлекаться педагог-психолог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 smtClean="0"/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Диагностические </a:t>
                      </a:r>
                      <a:r>
                        <a:rPr lang="ru-RU" sz="1000" dirty="0" smtClean="0"/>
                        <a:t>задачи.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Комплексные работы на </a:t>
                      </a:r>
                      <a:r>
                        <a:rPr lang="ru-RU" sz="1000" dirty="0" err="1" smtClean="0"/>
                        <a:t>межпредметной</a:t>
                      </a:r>
                      <a:r>
                        <a:rPr lang="ru-RU" sz="1000" dirty="0" smtClean="0"/>
                        <a:t> основе. (1 раз в год; 1 раз в два года)</a:t>
                      </a:r>
                    </a:p>
                    <a:p>
                      <a:endParaRPr lang="ru-RU" sz="1000" dirty="0" smtClean="0"/>
                    </a:p>
                    <a:p>
                      <a:endParaRPr lang="ru-RU" sz="1000" b="1" dirty="0" smtClean="0"/>
                    </a:p>
                    <a:p>
                      <a:endParaRPr lang="ru-RU" sz="1000" b="1" dirty="0" smtClean="0"/>
                    </a:p>
                    <a:p>
                      <a:r>
                        <a:rPr lang="ru-RU" sz="1000" b="1" dirty="0" smtClean="0"/>
                        <a:t>Методики</a:t>
                      </a:r>
                      <a:r>
                        <a:rPr lang="ru-RU" sz="1000" b="1" baseline="0" dirty="0" smtClean="0"/>
                        <a:t> исследования логических действий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Аналитическая справка</a:t>
                      </a:r>
                    </a:p>
                    <a:p>
                      <a:r>
                        <a:rPr lang="ru-RU" sz="1000" dirty="0" smtClean="0"/>
                        <a:t>Таблица </a:t>
                      </a:r>
                      <a:r>
                        <a:rPr lang="ru-RU" sz="1000" dirty="0" smtClean="0"/>
                        <a:t>предметные и </a:t>
                      </a:r>
                      <a:r>
                        <a:rPr lang="ru-RU" sz="1000" dirty="0" err="1" smtClean="0"/>
                        <a:t>метапредметных</a:t>
                      </a:r>
                      <a:r>
                        <a:rPr lang="ru-RU" sz="1000" dirty="0" smtClean="0"/>
                        <a:t> результатов.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Аналитическая справка.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Персонифицированные исследования.</a:t>
                      </a:r>
                    </a:p>
                    <a:p>
                      <a:r>
                        <a:rPr lang="ru-RU" sz="1000" dirty="0" smtClean="0"/>
                        <a:t>Оценка </a:t>
                      </a:r>
                      <a:r>
                        <a:rPr lang="ru-RU" sz="1000" dirty="0" err="1" smtClean="0"/>
                        <a:t>сформированности</a:t>
                      </a:r>
                      <a:r>
                        <a:rPr lang="ru-RU" sz="1000" dirty="0" smtClean="0"/>
                        <a:t> познавательных УУД.</a:t>
                      </a:r>
                    </a:p>
                    <a:p>
                      <a:r>
                        <a:rPr lang="ru-RU" sz="1000" dirty="0" smtClean="0"/>
                        <a:t>Оценка </a:t>
                      </a:r>
                      <a:r>
                        <a:rPr lang="ru-RU" sz="1000" kern="1200" dirty="0" smtClean="0"/>
                        <a:t>эффективности деятельности педагогов.</a:t>
                      </a:r>
                    </a:p>
                    <a:p>
                      <a:r>
                        <a:rPr lang="ru-RU" sz="1000" kern="1200" dirty="0" smtClean="0"/>
                        <a:t>Решение задачи оптимизации профессионального развития педагогов. </a:t>
                      </a:r>
                    </a:p>
                    <a:p>
                      <a:r>
                        <a:rPr lang="ru-RU" sz="1000" kern="1200" dirty="0" smtClean="0"/>
                        <a:t>Выработка коррекционно-развивающих</a:t>
                      </a:r>
                      <a:r>
                        <a:rPr lang="ru-RU" sz="1000" kern="1200" baseline="0" dirty="0" smtClean="0"/>
                        <a:t> действий.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5058" name="Picture 2" descr="http://www.mdk-arbat.ru/main-book-image/8163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867529"/>
            <a:ext cx="1760984" cy="2720720"/>
          </a:xfrm>
          <a:prstGeom prst="rect">
            <a:avLst/>
          </a:prstGeom>
          <a:noFill/>
        </p:spPr>
      </p:pic>
      <p:pic>
        <p:nvPicPr>
          <p:cNvPr id="45062" name="Picture 6" descr="http://new.sc585.spb.ru/images/pictures/posob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573016"/>
            <a:ext cx="2099071" cy="30525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3" y="476672"/>
            <a:ext cx="763284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Документы для оценки </a:t>
            </a:r>
            <a:r>
              <a:rPr lang="ru-RU" sz="1600" b="1" dirty="0" err="1" smtClean="0"/>
              <a:t>метапредметных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УУД</a:t>
            </a:r>
            <a:r>
              <a:rPr lang="ru-RU" sz="1600" b="1" dirty="0" smtClean="0"/>
              <a:t>:</a:t>
            </a:r>
            <a:endParaRPr lang="ru-RU" sz="1600" b="1" dirty="0" smtClean="0"/>
          </a:p>
          <a:p>
            <a:pPr marL="342900" indent="-342900">
              <a:buAutoNum type="arabicPeriod"/>
            </a:pPr>
            <a:r>
              <a:rPr lang="ru-RU" sz="1600" dirty="0" smtClean="0"/>
              <a:t>Подборка методик, анкет, планов наблюдений, комплексных работ, оценочных листов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Приказ о проведении мониторинга </a:t>
            </a:r>
            <a:r>
              <a:rPr lang="ru-RU" sz="1600" dirty="0" err="1" smtClean="0"/>
              <a:t>метапредметных</a:t>
            </a:r>
            <a:r>
              <a:rPr lang="ru-RU" sz="1600" dirty="0" smtClean="0"/>
              <a:t> УУД учащихся</a:t>
            </a:r>
          </a:p>
          <a:p>
            <a:pPr marL="342900" indent="-342900">
              <a:buFontTx/>
              <a:buChar char="-"/>
            </a:pPr>
            <a:r>
              <a:rPr lang="ru-RU" sz="1600" b="1" dirty="0" smtClean="0"/>
              <a:t>Основание: </a:t>
            </a:r>
            <a:r>
              <a:rPr lang="ru-RU" sz="1600" dirty="0" smtClean="0"/>
              <a:t>Система оценки достижения планируемых результатов ООП</a:t>
            </a:r>
          </a:p>
          <a:p>
            <a:pPr>
              <a:buFontTx/>
              <a:buChar char="-"/>
            </a:pPr>
            <a:r>
              <a:rPr lang="ru-RU" sz="1600" b="1" dirty="0" smtClean="0"/>
              <a:t>Цель: </a:t>
            </a:r>
            <a:r>
              <a:rPr lang="ru-RU" sz="1600" dirty="0" smtClean="0"/>
              <a:t>Оценка </a:t>
            </a:r>
            <a:r>
              <a:rPr lang="ru-RU" sz="1600" dirty="0" err="1" smtClean="0"/>
              <a:t>сформированности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метапредметных</a:t>
            </a:r>
            <a:r>
              <a:rPr lang="ru-RU" sz="1600" dirty="0" smtClean="0"/>
              <a:t> УУД. Оценка эффективности деятельности </a:t>
            </a:r>
            <a:r>
              <a:rPr lang="ru-RU" sz="1600" dirty="0" err="1" smtClean="0"/>
              <a:t>педагогов.Решение</a:t>
            </a:r>
            <a:r>
              <a:rPr lang="ru-RU" sz="1600" dirty="0" smtClean="0"/>
              <a:t> задачи оптимизации профессионального развития педагогов. Выработка коррекционно-развивающих действий.</a:t>
            </a:r>
          </a:p>
          <a:p>
            <a:pPr marL="342900" indent="-342900">
              <a:buFontTx/>
              <a:buChar char="-"/>
            </a:pPr>
            <a:r>
              <a:rPr lang="ru-RU" sz="1600" b="1" dirty="0" smtClean="0"/>
              <a:t>Приказная часть: </a:t>
            </a:r>
            <a:r>
              <a:rPr lang="ru-RU" sz="1600" dirty="0" smtClean="0"/>
              <a:t>общие</a:t>
            </a:r>
            <a:r>
              <a:rPr lang="ru-RU" sz="1600" b="1" dirty="0" smtClean="0"/>
              <a:t> </a:t>
            </a:r>
            <a:r>
              <a:rPr lang="ru-RU" sz="1600" dirty="0" smtClean="0"/>
              <a:t>сроки, ответственные, форма и сроки представления результатов. Если изменились методики, то утверждение методик. </a:t>
            </a:r>
          </a:p>
          <a:p>
            <a:pPr marL="342900" indent="-342900">
              <a:buFontTx/>
              <a:buChar char="-"/>
            </a:pPr>
            <a:endParaRPr lang="ru-RU" sz="1600" dirty="0" smtClean="0"/>
          </a:p>
          <a:p>
            <a:pPr marL="342900" indent="-342900"/>
            <a:r>
              <a:rPr lang="ru-RU" sz="1600" dirty="0" smtClean="0"/>
              <a:t>3. Аналитическая справка</a:t>
            </a:r>
          </a:p>
          <a:p>
            <a:pPr marL="342900" indent="-342900"/>
            <a:r>
              <a:rPr lang="ru-RU" sz="1600" dirty="0" smtClean="0"/>
              <a:t>4. Протокол Органа (</a:t>
            </a:r>
            <a:r>
              <a:rPr lang="ru-RU" sz="1600" dirty="0" err="1" smtClean="0"/>
              <a:t>ППк</a:t>
            </a:r>
            <a:r>
              <a:rPr lang="ru-RU" sz="1600" dirty="0" smtClean="0"/>
              <a:t>, ПС, МС).</a:t>
            </a:r>
          </a:p>
          <a:p>
            <a:pPr marL="342900" indent="-342900"/>
            <a:r>
              <a:rPr lang="ru-RU" sz="1600" dirty="0" smtClean="0"/>
              <a:t>5. Приказ об оценке……..</a:t>
            </a:r>
          </a:p>
          <a:p>
            <a:pPr marL="342900" indent="-342900"/>
            <a:r>
              <a:rPr lang="ru-RU" sz="1600" b="1" dirty="0" smtClean="0"/>
              <a:t>Констатирующая часть: </a:t>
            </a:r>
            <a:r>
              <a:rPr lang="ru-RU" sz="1600" dirty="0" smtClean="0"/>
              <a:t>во исполнение….,  в срок….   , был…..</a:t>
            </a:r>
          </a:p>
          <a:p>
            <a:pPr marL="342900" indent="-342900"/>
            <a:r>
              <a:rPr lang="ru-RU" sz="1600" dirty="0" smtClean="0"/>
              <a:t>Краткая характеристика результатов мониторинга, выводы об эффективности деятельности педагогического коллектива.</a:t>
            </a:r>
          </a:p>
          <a:p>
            <a:pPr marL="342900" indent="-342900"/>
            <a:r>
              <a:rPr lang="ru-RU" sz="1600" b="1" dirty="0" smtClean="0"/>
              <a:t>Приказная часть: </a:t>
            </a:r>
            <a:r>
              <a:rPr lang="ru-RU" sz="1600" dirty="0" smtClean="0"/>
              <a:t>Оценка эффективности. Кому, что сделать. Сроки исполнения. Определение формы контроля исполнения. Возложение ответственности за исполнение приказа. </a:t>
            </a:r>
          </a:p>
          <a:p>
            <a:pPr marL="342900" indent="-342900"/>
            <a:r>
              <a:rPr lang="ru-RU" sz="1600" dirty="0" smtClean="0"/>
              <a:t>6. Приказ об исполнении приказа об оценке эффективности…..</a:t>
            </a:r>
          </a:p>
          <a:p>
            <a:pPr marL="342900" indent="-342900"/>
            <a:r>
              <a:rPr lang="ru-RU" sz="1600" dirty="0" smtClean="0"/>
              <a:t>7. Приказы о контроле деятельности учителей по оценке </a:t>
            </a:r>
            <a:r>
              <a:rPr lang="ru-RU" sz="1600" dirty="0" err="1" smtClean="0"/>
              <a:t>метапредметных</a:t>
            </a:r>
            <a:r>
              <a:rPr lang="ru-RU" sz="1600" dirty="0" smtClean="0"/>
              <a:t> результатов в ходе текущего контроля успеваемости (организационные, итоговые)</a:t>
            </a:r>
            <a:endParaRPr lang="ru-RU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620688"/>
          <a:ext cx="8424934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2088"/>
                <a:gridCol w="864096"/>
                <a:gridCol w="792088"/>
                <a:gridCol w="1224136"/>
                <a:gridCol w="1656184"/>
                <a:gridCol w="1440160"/>
                <a:gridCol w="16561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Объект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критерии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процедуры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инструменты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Формы представления результатов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Условия, границы применимости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1340768"/>
          <a:ext cx="8424934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864096"/>
                <a:gridCol w="792088"/>
                <a:gridCol w="1224136"/>
                <a:gridCol w="1656184"/>
                <a:gridCol w="1440160"/>
                <a:gridCol w="172819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Предметные результаты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Предметные результаты</a:t>
                      </a:r>
                      <a:r>
                        <a:rPr lang="ru-RU" sz="1200" baseline="0" dirty="0" smtClean="0"/>
                        <a:t> блоков «…научится», «…будет иметь возможность научиться»</a:t>
                      </a:r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 (планируемые результаты по классам)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Стартовая диагностическая работа</a:t>
                      </a:r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Текущий </a:t>
                      </a:r>
                      <a:r>
                        <a:rPr lang="ru-RU" sz="1200" dirty="0" smtClean="0"/>
                        <a:t>контроль.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Тематический контроль (административный контроль)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Промежуточная аттестация</a:t>
                      </a:r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Контрольно-измерительные материалы для проверочных, контрольных, промежуточной аттестации, разработанные в соответствии с общими требованиями.</a:t>
                      </a:r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Алгоритм </a:t>
                      </a:r>
                      <a:r>
                        <a:rPr lang="ru-RU" sz="1200" dirty="0" smtClean="0"/>
                        <a:t>самооценки учащегося (для оценки</a:t>
                      </a:r>
                      <a:r>
                        <a:rPr lang="ru-RU" sz="1200" baseline="0" dirty="0" smtClean="0"/>
                        <a:t> заданий, выполняемый устно)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Таблица предметных результатов</a:t>
                      </a:r>
                      <a:r>
                        <a:rPr lang="ru-RU" sz="1200" baseline="0" dirty="0" smtClean="0"/>
                        <a:t> учащегося.</a:t>
                      </a:r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Аналитические таблицы учителя с определением типичных</a:t>
                      </a:r>
                      <a:r>
                        <a:rPr lang="ru-RU" sz="1200" baseline="0" dirty="0" smtClean="0"/>
                        <a:t> и индивидуальных трудностей учащихся.</a:t>
                      </a:r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Аналитические справки.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Персонифицированные исследования.</a:t>
                      </a:r>
                    </a:p>
                    <a:p>
                      <a:r>
                        <a:rPr lang="ru-RU" sz="1200" dirty="0" smtClean="0"/>
                        <a:t>Оценка динамики освоения предметных результатов.</a:t>
                      </a:r>
                    </a:p>
                    <a:p>
                      <a:r>
                        <a:rPr lang="ru-RU" sz="1200" dirty="0" smtClean="0"/>
                        <a:t>Мотивация на достижение</a:t>
                      </a:r>
                      <a:r>
                        <a:rPr lang="ru-RU" sz="1200" baseline="0" dirty="0" smtClean="0"/>
                        <a:t> более высоких предметных результатов.</a:t>
                      </a:r>
                      <a:endParaRPr lang="ru-RU" sz="1200" dirty="0" smtClean="0"/>
                    </a:p>
                    <a:p>
                      <a:r>
                        <a:rPr lang="ru-RU" sz="1200" kern="1200" dirty="0" smtClean="0"/>
                        <a:t>Выработка </a:t>
                      </a:r>
                      <a:r>
                        <a:rPr lang="ru-RU" sz="1200" kern="1200" dirty="0" err="1" smtClean="0"/>
                        <a:t>коррекционно-разви</a:t>
                      </a:r>
                      <a:endParaRPr lang="ru-RU" sz="1200" kern="1200" dirty="0" smtClean="0"/>
                    </a:p>
                    <a:p>
                      <a:r>
                        <a:rPr lang="ru-RU" sz="1200" kern="1200" dirty="0" err="1" smtClean="0"/>
                        <a:t>вающих</a:t>
                      </a:r>
                      <a:r>
                        <a:rPr lang="ru-RU" sz="1200" kern="1200" baseline="0" dirty="0" smtClean="0"/>
                        <a:t> действий.</a:t>
                      </a:r>
                    </a:p>
                    <a:p>
                      <a:r>
                        <a:rPr lang="ru-RU" sz="1200" kern="1200" baseline="0" dirty="0" smtClean="0"/>
                        <a:t>Коррекция учебного процесса, его индивидуализация. </a:t>
                      </a:r>
                    </a:p>
                    <a:p>
                      <a:r>
                        <a:rPr lang="ru-RU" sz="1200" dirty="0" smtClean="0"/>
                        <a:t>Оценка </a:t>
                      </a:r>
                      <a:r>
                        <a:rPr lang="ru-RU" sz="1200" kern="1200" dirty="0" smtClean="0"/>
                        <a:t>эффективности деятельности педагогов.</a:t>
                      </a:r>
                    </a:p>
                    <a:p>
                      <a:r>
                        <a:rPr lang="ru-RU" sz="1200" kern="1200" dirty="0" smtClean="0"/>
                        <a:t>Решение задачи оптимизации профессионального развития педагогов. 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5536" y="188640"/>
            <a:ext cx="369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Оценка предметных результатов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1268760"/>
          <a:ext cx="8280919" cy="4453446"/>
        </p:xfrm>
        <a:graphic>
          <a:graphicData uri="http://schemas.openxmlformats.org/drawingml/2006/table">
            <a:tbl>
              <a:tblPr/>
              <a:tblGrid>
                <a:gridCol w="2145878"/>
                <a:gridCol w="2485238"/>
                <a:gridCol w="1683785"/>
                <a:gridCol w="1966018"/>
              </a:tblGrid>
              <a:tr h="4064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800" b="1" u="sng" dirty="0">
                          <a:latin typeface="Times New Roman"/>
                          <a:ea typeface="Calibri"/>
                          <a:cs typeface="Times New Roman"/>
                        </a:rPr>
                        <a:t>7 класс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800" b="1" u="sng" dirty="0">
                          <a:latin typeface="Times New Roman"/>
                          <a:ea typeface="Calibri"/>
                          <a:cs typeface="Times New Roman"/>
                        </a:rPr>
                        <a:t>Тема: Взаимодействие тел.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0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Выпускник научится: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92075" algn="l"/>
                        </a:tabLst>
                      </a:pPr>
                      <a:r>
                        <a:rPr lang="ru-RU" sz="800" dirty="0">
                          <a:latin typeface="Times New Roman"/>
                        </a:rPr>
                        <a:t>распознавать механические явления и объяснять на основе имеющихся знаний основные свойства или условия протекания этих явлений: равномерное и неравномерное движение,  инерция, взаимодействие тел, 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145" algn="l"/>
                          <a:tab pos="107315" algn="l"/>
                        </a:tabLst>
                      </a:pPr>
                      <a:r>
                        <a:rPr lang="ru-RU" sz="800" dirty="0">
                          <a:latin typeface="Times New Roman"/>
                        </a:rPr>
                        <a:t>описывать изученные свойства тел и механические явления, используя физические величины: путь, перемещение, скорость,  масса тела, плотность вещества, сила (</a:t>
                      </a:r>
                      <a:r>
                        <a:rPr lang="ru-RU" sz="800" dirty="0" err="1">
                          <a:latin typeface="Times New Roman"/>
                        </a:rPr>
                        <a:t>сила</a:t>
                      </a:r>
                      <a:r>
                        <a:rPr lang="ru-RU" sz="800" dirty="0">
                          <a:latin typeface="Times New Roman"/>
                        </a:rPr>
                        <a:t> тяжести, сила упругости, сила трения), при описании правильно трактовать физический смысл используемых величин, их обозначения и единицы измерения, находить формулы, связывающие данную физическую величину с другими величинами, вычислять значение физической величины;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tabLst>
                          <a:tab pos="17145" algn="l"/>
                          <a:tab pos="107315" algn="l"/>
                        </a:tabLs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latin typeface="Times New Roman"/>
                        </a:rPr>
                        <a:t>(способы описания: табличный, графический)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630555" algn="l"/>
                        </a:tabLst>
                      </a:pPr>
                      <a:r>
                        <a:rPr lang="ru-RU" sz="800" dirty="0">
                          <a:latin typeface="Times New Roman"/>
                        </a:rPr>
                        <a:t>решать задачи, используя формулы, связывающие физические величины (путь, скорость,  масса тела, плотность вещества, сила: на основе анализа условия задачи записывать краткое условие, выделять физические величины, формулы, необходимые для ее решения, проводить расчеты и оценивать реальность полученного значения физической величины. </a:t>
                      </a:r>
                      <a:endParaRPr lang="ru-RU" sz="800" dirty="0">
                        <a:latin typeface="Calibri"/>
                      </a:endParaRPr>
                    </a:p>
                  </a:txBody>
                  <a:tcPr marL="37514" marR="37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Выпускник </a:t>
                      </a:r>
                      <a:r>
                        <a:rPr lang="ru-RU" sz="800" b="1" dirty="0" smtClean="0">
                          <a:latin typeface="Times New Roman"/>
                          <a:ea typeface="Calibri"/>
                          <a:cs typeface="Times New Roman"/>
                        </a:rPr>
                        <a:t>научится</a:t>
                      </a:r>
                      <a:r>
                        <a:rPr lang="ru-RU" sz="800" b="1" baseline="0" dirty="0" smtClean="0">
                          <a:latin typeface="Times New Roman"/>
                          <a:ea typeface="Calibri"/>
                          <a:cs typeface="Times New Roman"/>
                          <a:sym typeface="Wingdings" pitchFamily="2" charset="2"/>
                        </a:rPr>
                        <a:t> (методы познания)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295" algn="l"/>
                        </a:tabLst>
                      </a:pPr>
                      <a:r>
                        <a:rPr lang="ru-RU" sz="800" dirty="0">
                          <a:latin typeface="Times New Roman"/>
                        </a:rPr>
                        <a:t>соблюдать правила безопасности и охраны труда при работе с учебным и лабораторным оборудованием;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295" algn="l"/>
                        </a:tabLst>
                      </a:pPr>
                      <a:r>
                        <a:rPr lang="ru-RU" sz="800" dirty="0">
                          <a:latin typeface="Times New Roman"/>
                        </a:rPr>
                        <a:t>понимать смысл основных физических терминов: физическое тело, физическое явление, физическая величина, единицы измерения;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295" algn="l"/>
                        </a:tabLst>
                      </a:pPr>
                      <a:r>
                        <a:rPr lang="ru-RU" sz="800" dirty="0">
                          <a:latin typeface="Times New Roman"/>
                        </a:rPr>
                        <a:t>анализировать отдельные этапы проведения исследований и интерпретировать результаты наблюдений и опытов;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295" algn="l"/>
                        </a:tabLst>
                      </a:pPr>
                      <a:r>
                        <a:rPr lang="ru-RU" sz="800" dirty="0">
                          <a:latin typeface="Times New Roman"/>
                        </a:rPr>
                        <a:t>понимать роль эксперимента в получении научной информации;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295" algn="l"/>
                        </a:tabLst>
                      </a:pPr>
                      <a:r>
                        <a:rPr lang="ru-RU" sz="800" dirty="0">
                          <a:latin typeface="Times New Roman"/>
                        </a:rPr>
                        <a:t>проводить прямые измерения физических величин: время, расстояние, масса тела, объем, сила, </a:t>
                      </a:r>
                      <a:r>
                        <a:rPr lang="ru-RU" sz="800" dirty="0">
                          <a:solidFill>
                            <a:srgbClr val="403152"/>
                          </a:solidFill>
                          <a:latin typeface="Times New Roman"/>
                        </a:rPr>
                        <a:t>при этом выбирать оптимальный способ измерения и использовать простейшие методы оценки погрешностей измерений.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295" algn="l"/>
                        </a:tabLst>
                      </a:pPr>
                      <a:r>
                        <a:rPr lang="ru-RU" sz="800" dirty="0">
                          <a:latin typeface="Times New Roman"/>
                        </a:rPr>
                        <a:t>проводить исследование зависимостей физических величин с использованием прямых измерений: при этом конструировать установку, фиксировать результаты полученной зависимости физических величин </a:t>
                      </a:r>
                      <a:r>
                        <a:rPr lang="ru-RU" sz="800" dirty="0">
                          <a:solidFill>
                            <a:srgbClr val="403152"/>
                          </a:solidFill>
                          <a:latin typeface="Times New Roman"/>
                        </a:rPr>
                        <a:t>в виде таблиц и графиков, делать выводы по результатам исследования;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295" algn="l"/>
                        </a:tabLst>
                      </a:pPr>
                      <a:r>
                        <a:rPr lang="ru-RU" sz="800" dirty="0">
                          <a:latin typeface="Times New Roman"/>
                        </a:rPr>
                        <a:t>проводить косвенные измерения физических величин: при выполнении измерений собирать экспериментальную установку, следуя предложенной инструкции, вычислять значение величины и анализировать полученные результаты с учетом заданной точности измерений;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295" algn="l"/>
                        </a:tabLst>
                      </a:pPr>
                      <a:r>
                        <a:rPr lang="ru-RU" sz="800" dirty="0">
                          <a:latin typeface="Times New Roman"/>
                        </a:rPr>
                        <a:t>анализировать ситуации практико-ориентированного характера, узнавать в них проявление изученных физических явлений или закономерностей и применять имеющиеся знания для их объяснения;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295" algn="l"/>
                        </a:tabLst>
                      </a:pPr>
                      <a:r>
                        <a:rPr lang="ru-RU" sz="800" dirty="0">
                          <a:latin typeface="Times New Roman"/>
                        </a:rPr>
                        <a:t>понимать принципы действия машин, приборов, </a:t>
                      </a:r>
                      <a:endParaRPr lang="ru-RU" sz="800" dirty="0">
                        <a:latin typeface="Calibri"/>
                      </a:endParaRPr>
                    </a:p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  <a:tab pos="540385" algn="l"/>
                        </a:tabLst>
                      </a:pP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использовать при выполнении учебных задач научно-популярную литературу о физических явлениях, справочные материалы, ресурсы Интернет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628015" algn="l"/>
                        </a:tabLst>
                      </a:pPr>
                      <a:r>
                        <a:rPr lang="ru-RU" sz="800" b="1" u="sng" dirty="0">
                          <a:latin typeface="Times New Roman"/>
                          <a:ea typeface="Calibri"/>
                          <a:cs typeface="Times New Roman"/>
                        </a:rPr>
                        <a:t>7 класс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0215" indent="-3867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62801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Раздел: Механические явления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635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628015" algn="l"/>
                        </a:tabLst>
                      </a:pPr>
                      <a:r>
                        <a:rPr lang="ru-RU" sz="800" b="1" u="sng" dirty="0">
                          <a:latin typeface="Times New Roman"/>
                          <a:ea typeface="Calibri"/>
                          <a:cs typeface="Times New Roman"/>
                        </a:rPr>
                        <a:t>Тема: Взаимодействие </a:t>
                      </a:r>
                      <a:r>
                        <a:rPr lang="ru-RU" sz="800" b="1" u="sng" dirty="0" smtClean="0">
                          <a:latin typeface="Times New Roman"/>
                          <a:ea typeface="Calibri"/>
                          <a:cs typeface="Times New Roman"/>
                        </a:rPr>
                        <a:t>тел (Механическое </a:t>
                      </a:r>
                      <a:r>
                        <a:rPr lang="ru-RU" sz="800" b="1" u="sng" dirty="0">
                          <a:latin typeface="Times New Roman"/>
                          <a:ea typeface="Calibri"/>
                          <a:cs typeface="Times New Roman"/>
                        </a:rPr>
                        <a:t>движение. Взаимодействие тел) </a:t>
                      </a: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(23 ч)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Механическое движение. Относительность механического движения</a:t>
                      </a:r>
                      <a:r>
                        <a:rPr lang="ru-RU" sz="8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Траектория</a:t>
                      </a: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. Путь. Равномерное и </a:t>
                      </a:r>
                      <a:r>
                        <a:rPr lang="ru-RU" sz="8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неравномерное</a:t>
                      </a: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8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движение.</a:t>
                      </a: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 Физические величины, необходимые для описания </a:t>
                      </a:r>
                      <a:r>
                        <a:rPr lang="ru-RU" sz="8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равномерного и неравномерного </a:t>
                      </a: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движения и взаимосвязь между ними (путь, скорость, </a:t>
                      </a:r>
                      <a:r>
                        <a:rPr lang="ru-RU" sz="8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средняя скорость,</a:t>
                      </a: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 время движения). </a:t>
                      </a:r>
                      <a:r>
                        <a:rPr lang="ru-RU" sz="8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Способы описания движения</a:t>
                      </a: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Инерция.  </a:t>
                      </a:r>
                      <a:r>
                        <a:rPr lang="ru-RU" sz="8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Взаимодействие тел</a:t>
                      </a: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8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Инертность.</a:t>
                      </a: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 Масса тела. Плотность вещества. Сила. Единицы силы.</a:t>
                      </a:r>
                      <a:r>
                        <a:rPr lang="ru-RU" sz="8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Явление тяготения.</a:t>
                      </a: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 Сила тяжести. Сила упругости. Закон Гука. Вес тела. Невесомость. Связь между силой тяжести и массой тела. Динамометр. Равнодействующая сила. Сила трения. Трение скольжения. Трение покоя. Трение в природе и технике.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800" b="1" u="sng" dirty="0">
                          <a:latin typeface="Times New Roman"/>
                          <a:ea typeface="Calibri"/>
                          <a:cs typeface="Times New Roman"/>
                        </a:rPr>
                        <a:t>7 класс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800" b="1" u="sng" dirty="0">
                          <a:latin typeface="Times New Roman"/>
                          <a:ea typeface="Calibri"/>
                          <a:cs typeface="Times New Roman"/>
                        </a:rPr>
                        <a:t>Тема: Взаимодействие тел.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Проведение прямых измерений физических величин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Измерение массы тела.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Измерение объема тела.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Измерение силы.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2700" algn="just">
                        <a:spcAft>
                          <a:spcPts val="0"/>
                        </a:spcAft>
                        <a:tabLst>
                          <a:tab pos="193040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ourier New"/>
                        </a:rPr>
                        <a:t>Расчет по полученным результатам прямых измерений зависимого от них параметра (косвенные измерения)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445" algn="l"/>
                          <a:tab pos="24130" algn="l"/>
                          <a:tab pos="92710" algn="l"/>
                          <a:tab pos="164465" algn="l"/>
                        </a:tabLst>
                      </a:pP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Измерение скорости равномерного движения.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445" algn="l"/>
                          <a:tab pos="24130" algn="l"/>
                          <a:tab pos="92710" algn="l"/>
                          <a:tab pos="164465" algn="l"/>
                        </a:tabLst>
                      </a:pP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Измерение средней скорости движения.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4465" algn="l"/>
                          <a:tab pos="193040" algn="l"/>
                          <a:tab pos="628015" algn="l"/>
                        </a:tabLst>
                      </a:pP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Измерение плотности вещества твердого тела.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ourier New"/>
                        </a:rPr>
                        <a:t>Наблюдение явлений и постановка опытов (на качественном уровне) по обнаружению факторов, влияющих на протекание данных явлений</a:t>
                      </a:r>
                      <a:endParaRPr lang="ru-RU" sz="800" dirty="0">
                        <a:latin typeface="Calibri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60325" algn="l"/>
                        </a:tabLst>
                      </a:pP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Исследование зависимости одной физической величины от другой с представлением результатов в виде графика или таблицы. (перемещение от скорости)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60325" algn="l"/>
                        </a:tabLst>
                      </a:pP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Исследование зависимости массы от объема.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" algn="l"/>
                          <a:tab pos="24130" algn="l"/>
                          <a:tab pos="92710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…….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Знакомство с техническими устройствами и их конструирование</a:t>
                      </a:r>
                      <a:r>
                        <a:rPr lang="ru-RU" sz="8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" algn="l"/>
                          <a:tab pos="24130" algn="l"/>
                          <a:tab pos="92710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……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692696"/>
          <a:ext cx="82809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2"/>
                <a:gridCol w="36724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Планируемые результаты по теме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Дидиктические</a:t>
                      </a:r>
                      <a:r>
                        <a:rPr lang="ru-RU" dirty="0" smtClean="0"/>
                        <a:t> единицы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900113" y="333375"/>
            <a:ext cx="7343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/>
              <a:t>Алгоритм проектирования </a:t>
            </a:r>
          </a:p>
          <a:p>
            <a:pPr algn="ctr"/>
            <a:r>
              <a:rPr lang="ru-RU" sz="2000" b="1"/>
              <a:t>стандартизированных контрольных работ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611188" y="1125538"/>
            <a:ext cx="7921625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ru-RU" b="1" dirty="0"/>
              <a:t>Формирование перечня  проверяемых планируемых </a:t>
            </a:r>
            <a:r>
              <a:rPr lang="ru-RU" b="1" dirty="0" smtClean="0"/>
              <a:t>результатов по теме, году</a:t>
            </a:r>
            <a:endParaRPr lang="ru-RU" b="1" dirty="0"/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ru-RU" b="1" dirty="0"/>
              <a:t>Определение количества заданий по темам / разделам программы, соотношение заданий базового и повышенного уровня сложности 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ru-RU" b="1" dirty="0"/>
              <a:t>Разработка заданий или подбор заданий и оформление инструкции по оценке заданий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ru-RU" b="1" dirty="0"/>
              <a:t>Подготовка инструктажей, рекомендаций по определению итоговой </a:t>
            </a:r>
            <a:r>
              <a:rPr lang="ru-RU" b="1" dirty="0" smtClean="0"/>
              <a:t>оценки.</a:t>
            </a:r>
            <a:endParaRPr lang="ru-RU" b="1" dirty="0"/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ru-RU" b="1" dirty="0"/>
              <a:t>Оформление контрольно-оценочного материала в соответствии с требованиями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395288" y="5445125"/>
            <a:ext cx="84978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3300"/>
                </a:solidFill>
              </a:rPr>
              <a:t>Положительный эффект работы – </a:t>
            </a:r>
            <a:r>
              <a:rPr lang="ru-RU" sz="2000" b="1"/>
              <a:t>ориентация деятельности учителя на достижение планируемых результатов</a:t>
            </a:r>
            <a:endParaRPr lang="ru-RU" sz="20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01650" y="3933056"/>
            <a:ext cx="8642350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0" defTabSz="623888">
              <a:spcBef>
                <a:spcPct val="55000"/>
              </a:spcBef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4. Инструкция по проведению</a:t>
            </a:r>
          </a:p>
          <a:p>
            <a:pPr marL="444500" defTabSz="623888">
              <a:spcBef>
                <a:spcPct val="55000"/>
              </a:spcBef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5. Инструкция по оценивания</a:t>
            </a:r>
          </a:p>
          <a:p>
            <a:pPr marL="444500" defTabSz="623888">
              <a:spcBef>
                <a:spcPct val="55000"/>
              </a:spcBef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. Инструктажи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(для учителя, для учащихся)</a:t>
            </a:r>
          </a:p>
          <a:p>
            <a:pPr marL="444500" defTabSz="623888">
              <a:spcBef>
                <a:spcPct val="55000"/>
              </a:spcBef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Рекомендации по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проведению анализа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marL="444500" lvl="1" defTabSz="623888">
              <a:spcBef>
                <a:spcPct val="55000"/>
              </a:spcBef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8.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Варианты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контрольно-оценочных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материалов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68313" y="260350"/>
            <a:ext cx="82073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Структура контрольно-оценочных </a:t>
            </a:r>
            <a:r>
              <a:rPr lang="ru-RU" sz="2000" b="1" dirty="0" smtClean="0"/>
              <a:t>материалов по оценке предметных результатов</a:t>
            </a:r>
            <a:endParaRPr lang="ru-RU" sz="2000" b="1" dirty="0"/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611560" y="1052736"/>
            <a:ext cx="831641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89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Назначение работы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 оценка уровня достижения учащимися ____ классов планируемых результатов обучения по ___________________.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88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Основное содержание проверки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ориентировано на требования, зафиксированные в Федеральном государственном образовательном стандарте основного общего образования по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предмету______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оценку достижения планируемых результатов ООП ООО школы.</a:t>
            </a:r>
          </a:p>
          <a:p>
            <a:pPr marL="0" marR="0" lvl="0" indent="288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3. Характеристика работы:</a:t>
            </a:r>
          </a:p>
          <a:p>
            <a:pPr marL="0" marR="0" lvl="0" indent="288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3.1. Кодификатор планируемых результатов </a:t>
            </a:r>
          </a:p>
          <a:p>
            <a:pPr marL="0" marR="0" lvl="0" indent="288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3.2. Кодификатор элементов содержания</a:t>
            </a:r>
          </a:p>
          <a:p>
            <a:pPr marL="0" marR="0" lvl="0" indent="288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3.3. Дифференцируемость заданий , виды заданий, количество заданий, структура работы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8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3.3. План работы: </a:t>
            </a:r>
          </a:p>
          <a:p>
            <a:pPr marL="0" marR="0" lvl="0" indent="288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endParaRPr lang="ru-RU" sz="1200" dirty="0" smtClean="0"/>
          </a:p>
          <a:p>
            <a:endParaRPr lang="ru-RU" sz="1200" dirty="0" smtClean="0"/>
          </a:p>
          <a:p>
            <a:pPr marL="0" marR="0" lvl="0" indent="288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8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99592" y="3068960"/>
          <a:ext cx="756084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140"/>
                <a:gridCol w="1260140"/>
                <a:gridCol w="1260140"/>
                <a:gridCol w="1260140"/>
                <a:gridCol w="1260140"/>
                <a:gridCol w="1260140"/>
              </a:tblGrid>
              <a:tr h="545976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№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Блок </a:t>
                      </a:r>
                      <a:endParaRPr lang="ru-RU" sz="1100" dirty="0" smtClean="0"/>
                    </a:p>
                    <a:p>
                      <a:r>
                        <a:rPr lang="ru-RU" sz="1100" b="1" dirty="0" smtClean="0"/>
                        <a:t>содержания</a:t>
                      </a:r>
                      <a:endParaRPr lang="ru-RU" sz="1100" dirty="0" smtClean="0"/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Объект </a:t>
                      </a:r>
                      <a:endParaRPr lang="ru-RU" sz="1100" dirty="0" smtClean="0"/>
                    </a:p>
                    <a:p>
                      <a:r>
                        <a:rPr lang="ru-RU" sz="1100" b="1" dirty="0" smtClean="0"/>
                        <a:t>Контроля (предметный результат)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/>
                        <a:t>Тип задания</a:t>
                      </a:r>
                      <a:endParaRPr lang="ru-RU" sz="1100" dirty="0" smtClean="0"/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/>
                        <a:t>Вид </a:t>
                      </a:r>
                      <a:r>
                        <a:rPr lang="ru-RU" sz="1100" b="1" dirty="0" err="1" smtClean="0"/>
                        <a:t>познават</a:t>
                      </a:r>
                      <a:r>
                        <a:rPr lang="ru-RU" sz="1100" b="1" dirty="0" smtClean="0"/>
                        <a:t>. деятельности</a:t>
                      </a:r>
                      <a:endParaRPr lang="ru-RU" sz="1100" dirty="0" smtClean="0"/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/>
                        <a:t>Уровень</a:t>
                      </a:r>
                      <a:endParaRPr lang="ru-RU" sz="1100" dirty="0" smtClean="0"/>
                    </a:p>
                    <a:p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3" y="476672"/>
            <a:ext cx="7632848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Документы: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Подборка </a:t>
            </a:r>
            <a:r>
              <a:rPr lang="ru-RU" sz="1600" dirty="0" err="1" smtClean="0"/>
              <a:t>КИМов</a:t>
            </a:r>
            <a:r>
              <a:rPr lang="ru-RU" sz="1600" dirty="0" smtClean="0"/>
              <a:t> по предметам для промежуточной аттестации в соответствии с общими требованиями.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Представление в КТП процесса контроля достижения планируемых результатов (проверочные, тематические контрольные работы)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Приказ о проведении АКР, промежуточной аттестации (в соответствии с действующим в школе положением)</a:t>
            </a:r>
          </a:p>
          <a:p>
            <a:pPr marL="342900" indent="-342900">
              <a:buFontTx/>
              <a:buChar char="-"/>
            </a:pPr>
            <a:r>
              <a:rPr lang="ru-RU" sz="1600" b="1" dirty="0" smtClean="0"/>
              <a:t>Основание: </a:t>
            </a:r>
            <a:r>
              <a:rPr lang="ru-RU" sz="1600" dirty="0" smtClean="0"/>
              <a:t>Система оценки достижения планируемых результатов ООП</a:t>
            </a:r>
          </a:p>
          <a:p>
            <a:pPr>
              <a:buFontTx/>
              <a:buChar char="-"/>
            </a:pPr>
            <a:r>
              <a:rPr lang="ru-RU" sz="1600" b="1" dirty="0" smtClean="0"/>
              <a:t>Цель: </a:t>
            </a:r>
            <a:r>
              <a:rPr lang="ru-RU" sz="1600" dirty="0" smtClean="0"/>
              <a:t>Оценка </a:t>
            </a:r>
            <a:r>
              <a:rPr lang="ru-RU" sz="1600" dirty="0" err="1" smtClean="0"/>
              <a:t>сформированности</a:t>
            </a:r>
            <a:r>
              <a:rPr lang="ru-RU" sz="1600" dirty="0" smtClean="0"/>
              <a:t> предметных результатов. Оценка эффективности деятельности </a:t>
            </a:r>
            <a:r>
              <a:rPr lang="ru-RU" sz="1600" dirty="0" err="1" smtClean="0"/>
              <a:t>педагогов.Решение</a:t>
            </a:r>
            <a:r>
              <a:rPr lang="ru-RU" sz="1600" dirty="0" smtClean="0"/>
              <a:t> задачи оптимизации профессионального развития педагогов. Выработка коррекционно-развивающих действий.</a:t>
            </a:r>
          </a:p>
          <a:p>
            <a:pPr marL="342900" indent="-342900">
              <a:buFontTx/>
              <a:buChar char="-"/>
            </a:pPr>
            <a:r>
              <a:rPr lang="ru-RU" sz="1600" b="1" dirty="0" smtClean="0"/>
              <a:t>Приказная часть: </a:t>
            </a:r>
            <a:r>
              <a:rPr lang="ru-RU" sz="1600" dirty="0" smtClean="0"/>
              <a:t>общие</a:t>
            </a:r>
            <a:r>
              <a:rPr lang="ru-RU" sz="1600" b="1" dirty="0" smtClean="0"/>
              <a:t> </a:t>
            </a:r>
            <a:r>
              <a:rPr lang="ru-RU" sz="1600" dirty="0" smtClean="0"/>
              <a:t>сроки, ответственные, форма и сроки представления результатов. Если изменились методики, то утверждение методик. </a:t>
            </a:r>
          </a:p>
          <a:p>
            <a:pPr marL="342900" indent="-342900">
              <a:buFontTx/>
              <a:buChar char="-"/>
            </a:pPr>
            <a:endParaRPr lang="ru-RU" sz="1600" dirty="0" smtClean="0"/>
          </a:p>
          <a:p>
            <a:pPr marL="342900" indent="-342900"/>
            <a:r>
              <a:rPr lang="ru-RU" sz="1600" dirty="0" smtClean="0"/>
              <a:t>3. Аналитическая справка</a:t>
            </a:r>
          </a:p>
          <a:p>
            <a:pPr marL="342900" indent="-342900"/>
            <a:r>
              <a:rPr lang="ru-RU" sz="1600" dirty="0" smtClean="0"/>
              <a:t>4. Протокол Органа (</a:t>
            </a:r>
            <a:r>
              <a:rPr lang="ru-RU" sz="1600" dirty="0" err="1" smtClean="0"/>
              <a:t>ППк</a:t>
            </a:r>
            <a:r>
              <a:rPr lang="ru-RU" sz="1600" dirty="0" smtClean="0"/>
              <a:t>, ПС, МС).</a:t>
            </a:r>
          </a:p>
          <a:p>
            <a:pPr marL="342900" indent="-342900"/>
            <a:r>
              <a:rPr lang="ru-RU" sz="1600" dirty="0" smtClean="0"/>
              <a:t>5. Приказ об оценке……..</a:t>
            </a:r>
          </a:p>
          <a:p>
            <a:pPr marL="342900" indent="-342900"/>
            <a:r>
              <a:rPr lang="ru-RU" sz="1600" b="1" dirty="0" smtClean="0"/>
              <a:t>Констатирующая часть: </a:t>
            </a:r>
            <a:r>
              <a:rPr lang="ru-RU" sz="1600" dirty="0" smtClean="0"/>
              <a:t>во исполнение….,  в срок….   , был…..</a:t>
            </a:r>
          </a:p>
          <a:p>
            <a:pPr marL="342900" indent="-342900"/>
            <a:r>
              <a:rPr lang="ru-RU" sz="1600" dirty="0" smtClean="0"/>
              <a:t>Краткая характеристика результатов мониторинга, выводы об эффективности деятельности педагогического коллектива.</a:t>
            </a:r>
          </a:p>
          <a:p>
            <a:pPr marL="342900" indent="-342900"/>
            <a:r>
              <a:rPr lang="ru-RU" sz="1600" b="1" dirty="0" smtClean="0"/>
              <a:t>Приказная часть: </a:t>
            </a:r>
            <a:r>
              <a:rPr lang="ru-RU" sz="1600" dirty="0" smtClean="0"/>
              <a:t>Оценка эффективности. Кому, что сделать. Сроки исполнения. Определение формы контроля исполнения. Возложение ответственности за исполнение приказа. </a:t>
            </a:r>
          </a:p>
          <a:p>
            <a:pPr marL="342900" indent="-342900"/>
            <a:r>
              <a:rPr lang="ru-RU" sz="1600" dirty="0" smtClean="0"/>
              <a:t>6. Приказ об исполнении приказа об оценке эффективности…..</a:t>
            </a:r>
          </a:p>
          <a:p>
            <a:pPr marL="342900" indent="-342900"/>
            <a:r>
              <a:rPr lang="ru-RU" sz="1600" dirty="0" smtClean="0"/>
              <a:t>7. Приказы о контроле деятельности учителей по оценке </a:t>
            </a:r>
            <a:r>
              <a:rPr lang="ru-RU" sz="1600" dirty="0" err="1" smtClean="0"/>
              <a:t>метапредметных</a:t>
            </a:r>
            <a:r>
              <a:rPr lang="ru-RU" sz="1600" dirty="0" smtClean="0"/>
              <a:t> результатов в ходе текущего контроля успеваемости (организационные, итоговые)</a:t>
            </a:r>
            <a:endParaRPr lang="ru-RU" sz="1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260648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/>
              <a:t>О</a:t>
            </a:r>
            <a:r>
              <a:rPr lang="x-none" b="1" smtClean="0"/>
              <a:t>ценки уровня профессионального мастерства учителя</a:t>
            </a:r>
            <a:r>
              <a:rPr lang="x-none" b="1" i="1" smtClean="0"/>
              <a:t>, </a:t>
            </a:r>
            <a:r>
              <a:rPr lang="x-none" smtClean="0"/>
              <a:t>осуществляемого на основе административных проверочных работ, анализа посещенных уроков, анализа качества учебных заданий, предлагаемых учителем обучающимся.</a:t>
            </a:r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 algn="ctr"/>
            <a:r>
              <a:rPr lang="ru-RU" dirty="0" smtClean="0"/>
              <a:t>Карта выполнения профессиональных требований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3923928" y="1412776"/>
            <a:ext cx="115212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player.myshared.ru/17/1167171/slides/slide_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7620000" cy="5715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7544" y="260648"/>
            <a:ext cx="168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Уровень ООО: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player.myshared.ru/17/1167171/slides/slide_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8640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НОО: 19.9. Система оценки достижения планируемых результатов освоения основной общеобразовательной программы начального общего образования должна:</a:t>
            </a:r>
          </a:p>
          <a:p>
            <a:r>
              <a:rPr lang="ru-RU" sz="1600" dirty="0" smtClean="0"/>
              <a:t>закреплять основные направления и цели оценочной деятельности, </a:t>
            </a:r>
            <a:r>
              <a:rPr lang="ru-RU" sz="1600" b="1" dirty="0" smtClean="0"/>
              <a:t>описание объекта и содержания оценки, критерии, процедуры и состав инструментария оценивания, формы представления результатов, условия и границы применения системы оценки.</a:t>
            </a:r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err="1" smtClean="0"/>
              <a:t>ООО:18.1.3</a:t>
            </a:r>
            <a:r>
              <a:rPr lang="ru-RU" sz="1600" dirty="0" smtClean="0"/>
              <a:t>. определять основные направления и цели оценочной деятельности, ориентированной на управление качеством образования, описывать </a:t>
            </a:r>
            <a:r>
              <a:rPr lang="ru-RU" sz="1600" b="1" dirty="0" smtClean="0"/>
              <a:t>объект и содержание оценки, критерии, процедуры и состав инструментария оценивания, формы представления результатов, условия и границы применения системы оценки;</a:t>
            </a:r>
          </a:p>
          <a:p>
            <a:pPr algn="just"/>
            <a:r>
              <a:rPr lang="ru-RU" sz="1600" dirty="0" smtClean="0"/>
              <a:t>Если представить в разрезе планируемых результатов информацию по всем </a:t>
            </a:r>
            <a:r>
              <a:rPr lang="ru-RU" sz="1600" dirty="0" err="1" smtClean="0"/>
              <a:t>вышеобозначенным</a:t>
            </a:r>
            <a:r>
              <a:rPr lang="ru-RU" sz="1600" dirty="0" smtClean="0"/>
              <a:t> позициям, то будет представлена вся необходимая информация для проведения оценки. Для разработки использовался текст ПООП НОО и научные труды в области формирования </a:t>
            </a:r>
            <a:r>
              <a:rPr lang="ru-RU" sz="1600" dirty="0" err="1" smtClean="0"/>
              <a:t>УУД</a:t>
            </a:r>
            <a:r>
              <a:rPr lang="ru-RU" sz="1600" dirty="0" smtClean="0"/>
              <a:t>. </a:t>
            </a:r>
            <a:endParaRPr lang="ru-RU" sz="1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player.myshared.ru/17/1167171/slides/slide_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755576" y="548680"/>
            <a:ext cx="7651967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……вовлеченность в оценочную деятельность как педагогов, так и обучающихся.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980728"/>
            <a:ext cx="75608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Должны быть представлены механизмы вовлечения, формирования КОД учащихся.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Документы: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Приказ об использовании методических рекомендаций по формированию КОД учащихся/ положения о формировании КОД учащихся на уровне НОО…..</a:t>
            </a:r>
          </a:p>
          <a:p>
            <a:pPr marL="342900" indent="-342900">
              <a:buAutoNum type="arabicPeriod"/>
            </a:pPr>
            <a:r>
              <a:rPr lang="ru-RU" dirty="0" smtClean="0"/>
              <a:t>План методической работы, в котором отражен данный аспект.</a:t>
            </a:r>
          </a:p>
          <a:p>
            <a:r>
              <a:rPr lang="ru-RU" dirty="0" smtClean="0"/>
              <a:t>3. Приказ о контроле и оценке формирования КОД учащихся в урочной деятельности.</a:t>
            </a:r>
          </a:p>
          <a:p>
            <a:r>
              <a:rPr lang="ru-RU" dirty="0" smtClean="0"/>
              <a:t>4. Аналитическая справка…</a:t>
            </a:r>
          </a:p>
          <a:p>
            <a:r>
              <a:rPr lang="ru-RU" dirty="0" smtClean="0"/>
              <a:t>5. Приказ о качестве формирования КОД учащихся в урочной деятельности.</a:t>
            </a:r>
          </a:p>
          <a:p>
            <a:r>
              <a:rPr lang="ru-RU" dirty="0" smtClean="0"/>
              <a:t>6. Приказ о контроле формирования </a:t>
            </a:r>
            <a:r>
              <a:rPr lang="ru-RU" dirty="0" err="1" smtClean="0"/>
              <a:t>потрфолио</a:t>
            </a:r>
            <a:r>
              <a:rPr lang="ru-RU" dirty="0" smtClean="0"/>
              <a:t> учащихся в соответствии с установленными требованиями.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50825" y="836613"/>
            <a:ext cx="8642350" cy="5618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0" lvl="1" defTabSz="623888">
              <a:spcBef>
                <a:spcPct val="55000"/>
              </a:spcBef>
            </a:pPr>
            <a:r>
              <a:rPr lang="ru-RU" b="1" dirty="0"/>
              <a:t>1. Кодификатор (планируемые предметные результаты из </a:t>
            </a:r>
            <a:r>
              <a:rPr lang="ru-RU" b="1" dirty="0">
                <a:hlinkClick r:id="rId2" action="ppaction://hlinkfile"/>
              </a:rPr>
              <a:t>ПООП ОУ</a:t>
            </a:r>
            <a:r>
              <a:rPr lang="ru-RU" b="1" dirty="0"/>
              <a:t>)</a:t>
            </a:r>
          </a:p>
          <a:p>
            <a:pPr marL="444500" lvl="1" defTabSz="623888">
              <a:spcBef>
                <a:spcPct val="55000"/>
              </a:spcBef>
            </a:pPr>
            <a:r>
              <a:rPr lang="ru-RU" b="1" dirty="0"/>
              <a:t>2. </a:t>
            </a:r>
            <a:r>
              <a:rPr lang="ru-RU" b="1" dirty="0">
                <a:hlinkClick r:id="rId3" action="ppaction://hlinkfile"/>
              </a:rPr>
              <a:t>Спецификация</a:t>
            </a:r>
            <a:r>
              <a:rPr lang="ru-RU" b="1" dirty="0"/>
              <a:t> </a:t>
            </a:r>
          </a:p>
          <a:p>
            <a:pPr indent="265113" defTabSz="623888">
              <a:spcBef>
                <a:spcPct val="55000"/>
              </a:spcBef>
            </a:pPr>
            <a:r>
              <a:rPr lang="ru-RU" b="1" dirty="0"/>
              <a:t>2.1. Пояснительная записка (нормативные и методические основания, общая цель проведения СКР)</a:t>
            </a:r>
          </a:p>
          <a:p>
            <a:pPr indent="265113" defTabSz="623888">
              <a:spcBef>
                <a:spcPct val="55000"/>
              </a:spcBef>
            </a:pPr>
            <a:r>
              <a:rPr lang="ru-RU" b="1" dirty="0"/>
              <a:t>2.2. Характеристика заданий (распределение заданий по разделам (темам) программы, виды заданий, соотношение заданий базового и повышенного уровня, план СКР)</a:t>
            </a:r>
          </a:p>
          <a:p>
            <a:pPr indent="265113" defTabSz="623888">
              <a:spcBef>
                <a:spcPct val="55000"/>
              </a:spcBef>
            </a:pPr>
            <a:r>
              <a:rPr lang="ru-RU" b="1" dirty="0"/>
              <a:t>2.3. Инструкция по проверке и оценке работ</a:t>
            </a:r>
          </a:p>
          <a:p>
            <a:pPr indent="265113" defTabSz="623888">
              <a:spcBef>
                <a:spcPct val="55000"/>
              </a:spcBef>
            </a:pPr>
            <a:r>
              <a:rPr lang="ru-RU" b="1" dirty="0"/>
              <a:t>2.4. Инструктажи (для учителя, для учащихся)</a:t>
            </a:r>
          </a:p>
          <a:p>
            <a:pPr indent="265113" defTabSz="623888">
              <a:spcBef>
                <a:spcPct val="55000"/>
              </a:spcBef>
            </a:pPr>
            <a:r>
              <a:rPr lang="ru-RU" b="1" dirty="0"/>
              <a:t>2.5. Способ определения итоговой оценки (расчеты на основе принципа сложения)</a:t>
            </a:r>
          </a:p>
          <a:p>
            <a:pPr indent="265113" defTabSz="623888">
              <a:spcBef>
                <a:spcPct val="55000"/>
              </a:spcBef>
            </a:pPr>
            <a:r>
              <a:rPr lang="ru-RU" b="1" dirty="0"/>
              <a:t>2.6. Рекомендации по вводу данных в электронную </a:t>
            </a:r>
            <a:r>
              <a:rPr lang="ru-RU" b="1" dirty="0" smtClean="0"/>
              <a:t>форму и обработке результатов</a:t>
            </a:r>
            <a:endParaRPr lang="ru-RU" b="1" dirty="0"/>
          </a:p>
          <a:p>
            <a:pPr marL="444500" lvl="1" defTabSz="623888">
              <a:spcBef>
                <a:spcPct val="55000"/>
              </a:spcBef>
            </a:pPr>
            <a:r>
              <a:rPr lang="ru-RU" b="1" dirty="0"/>
              <a:t>3. 2 варианта контрольно-оценочных материалов</a:t>
            </a:r>
          </a:p>
          <a:p>
            <a:pPr marL="444500" lvl="1" defTabSz="623888">
              <a:spcBef>
                <a:spcPct val="55000"/>
              </a:spcBef>
            </a:pPr>
            <a:r>
              <a:rPr lang="ru-RU" b="1" dirty="0"/>
              <a:t>4. Электронная форма </a:t>
            </a:r>
            <a:r>
              <a:rPr lang="ru-RU" b="1" dirty="0" smtClean="0"/>
              <a:t>обработки результатов</a:t>
            </a:r>
            <a:endParaRPr lang="ru-RU" b="1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68313" y="260350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/>
              <a:t>Структура контрольно-оценочных материалов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68313" y="404813"/>
            <a:ext cx="8064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5000"/>
              </a:spcBef>
            </a:pPr>
            <a:r>
              <a:rPr lang="ru-RU" b="1"/>
              <a:t>Характеристика заданий: </a:t>
            </a:r>
          </a:p>
          <a:p>
            <a:pPr>
              <a:spcBef>
                <a:spcPct val="55000"/>
              </a:spcBef>
            </a:pPr>
            <a:r>
              <a:rPr lang="ru-RU" b="1"/>
              <a:t>соотношение заданий базового и повышенного уровня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8313" y="1484313"/>
            <a:ext cx="8496300" cy="1801812"/>
            <a:chOff x="295" y="935"/>
            <a:chExt cx="5352" cy="1135"/>
          </a:xfrm>
        </p:grpSpPr>
        <p:sp>
          <p:nvSpPr>
            <p:cNvPr id="32779" name="Rectangle 4"/>
            <p:cNvSpPr>
              <a:spLocks noChangeArrowheads="1"/>
            </p:cNvSpPr>
            <p:nvPr/>
          </p:nvSpPr>
          <p:spPr bwMode="auto">
            <a:xfrm>
              <a:off x="1927" y="935"/>
              <a:ext cx="1452" cy="4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000" b="1"/>
                <a:t>Задания</a:t>
              </a:r>
            </a:p>
          </p:txBody>
        </p:sp>
        <p:sp>
          <p:nvSpPr>
            <p:cNvPr id="32780" name="Rectangle 5"/>
            <p:cNvSpPr>
              <a:spLocks noChangeArrowheads="1"/>
            </p:cNvSpPr>
            <p:nvPr/>
          </p:nvSpPr>
          <p:spPr bwMode="auto">
            <a:xfrm>
              <a:off x="295" y="1616"/>
              <a:ext cx="2087" cy="4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000" b="1"/>
                <a:t>Базовый уровень </a:t>
              </a:r>
            </a:p>
            <a:p>
              <a:pPr algn="ctr"/>
              <a:r>
                <a:rPr lang="ru-RU" sz="2000" b="1"/>
                <a:t>сложности</a:t>
              </a:r>
            </a:p>
          </p:txBody>
        </p:sp>
        <p:sp>
          <p:nvSpPr>
            <p:cNvPr id="32781" name="Rectangle 6"/>
            <p:cNvSpPr>
              <a:spLocks noChangeArrowheads="1"/>
            </p:cNvSpPr>
            <p:nvPr/>
          </p:nvSpPr>
          <p:spPr bwMode="auto">
            <a:xfrm>
              <a:off x="2608" y="1616"/>
              <a:ext cx="3039" cy="4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000" b="1"/>
                <a:t>Повышенный уровень </a:t>
              </a:r>
            </a:p>
            <a:p>
              <a:pPr algn="ctr"/>
              <a:r>
                <a:rPr lang="ru-RU" sz="2000" b="1"/>
                <a:t>сложности</a:t>
              </a:r>
            </a:p>
          </p:txBody>
        </p:sp>
        <p:sp>
          <p:nvSpPr>
            <p:cNvPr id="32782" name="Line 7"/>
            <p:cNvSpPr>
              <a:spLocks noChangeShapeType="1"/>
            </p:cNvSpPr>
            <p:nvPr/>
          </p:nvSpPr>
          <p:spPr bwMode="auto">
            <a:xfrm>
              <a:off x="2064" y="1389"/>
              <a:ext cx="0" cy="227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83" name="Line 8"/>
            <p:cNvSpPr>
              <a:spLocks noChangeShapeType="1"/>
            </p:cNvSpPr>
            <p:nvPr/>
          </p:nvSpPr>
          <p:spPr bwMode="auto">
            <a:xfrm>
              <a:off x="3288" y="1389"/>
              <a:ext cx="0" cy="227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68313" y="3284538"/>
            <a:ext cx="8496300" cy="2089150"/>
            <a:chOff x="295" y="2069"/>
            <a:chExt cx="5352" cy="1316"/>
          </a:xfrm>
        </p:grpSpPr>
        <p:sp>
          <p:nvSpPr>
            <p:cNvPr id="32773" name="Rectangle 10"/>
            <p:cNvSpPr>
              <a:spLocks noChangeArrowheads="1"/>
            </p:cNvSpPr>
            <p:nvPr/>
          </p:nvSpPr>
          <p:spPr bwMode="auto">
            <a:xfrm>
              <a:off x="295" y="2069"/>
              <a:ext cx="2086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/>
                <a:t>проверяют уровень</a:t>
              </a:r>
            </a:p>
            <a:p>
              <a:pPr algn="ctr"/>
              <a:r>
                <a:rPr lang="ru-RU" b="1"/>
                <a:t> достижения </a:t>
              </a:r>
              <a:r>
                <a:rPr lang="ru-RU" b="1">
                  <a:solidFill>
                    <a:srgbClr val="FF3300"/>
                  </a:solidFill>
                </a:rPr>
                <a:t>предметных</a:t>
              </a:r>
              <a:r>
                <a:rPr lang="ru-RU" b="1">
                  <a:solidFill>
                    <a:srgbClr val="3F007E"/>
                  </a:solidFill>
                </a:rPr>
                <a:t> </a:t>
              </a:r>
            </a:p>
            <a:p>
              <a:pPr algn="ctr"/>
              <a:r>
                <a:rPr lang="ru-RU" b="1"/>
                <a:t>планируемых результатов</a:t>
              </a:r>
            </a:p>
          </p:txBody>
        </p:sp>
        <p:sp>
          <p:nvSpPr>
            <p:cNvPr id="32774" name="Rectangle 11"/>
            <p:cNvSpPr>
              <a:spLocks noChangeArrowheads="1"/>
            </p:cNvSpPr>
            <p:nvPr/>
          </p:nvSpPr>
          <p:spPr bwMode="auto">
            <a:xfrm>
              <a:off x="2608" y="2069"/>
              <a:ext cx="3039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/>
                <a:t>проверяют уровень достижения </a:t>
              </a:r>
            </a:p>
            <a:p>
              <a:pPr algn="ctr"/>
              <a:r>
                <a:rPr lang="ru-RU" b="1">
                  <a:solidFill>
                    <a:srgbClr val="FF0000"/>
                  </a:solidFill>
                </a:rPr>
                <a:t>предметных и метапредметных </a:t>
              </a:r>
            </a:p>
            <a:p>
              <a:pPr algn="ctr"/>
              <a:r>
                <a:rPr lang="ru-RU" b="1"/>
                <a:t>планируемых результатов</a:t>
              </a:r>
            </a:p>
          </p:txBody>
        </p:sp>
        <p:sp>
          <p:nvSpPr>
            <p:cNvPr id="32775" name="Rectangle 12"/>
            <p:cNvSpPr>
              <a:spLocks noChangeArrowheads="1"/>
            </p:cNvSpPr>
            <p:nvPr/>
          </p:nvSpPr>
          <p:spPr bwMode="auto">
            <a:xfrm>
              <a:off x="295" y="2750"/>
              <a:ext cx="2086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>
                  <a:cs typeface="Arial" pitchFamily="34" charset="0"/>
                </a:rPr>
                <a:t>≈75%</a:t>
              </a:r>
            </a:p>
          </p:txBody>
        </p:sp>
        <p:sp>
          <p:nvSpPr>
            <p:cNvPr id="32776" name="Rectangle 13"/>
            <p:cNvSpPr>
              <a:spLocks noChangeArrowheads="1"/>
            </p:cNvSpPr>
            <p:nvPr/>
          </p:nvSpPr>
          <p:spPr bwMode="auto">
            <a:xfrm>
              <a:off x="2608" y="2750"/>
              <a:ext cx="3039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>
                  <a:cs typeface="Arial" pitchFamily="34" charset="0"/>
                </a:rPr>
                <a:t>≈25%</a:t>
              </a:r>
            </a:p>
          </p:txBody>
        </p:sp>
        <p:sp>
          <p:nvSpPr>
            <p:cNvPr id="32777" name="Rectangle 14"/>
            <p:cNvSpPr>
              <a:spLocks noChangeArrowheads="1"/>
            </p:cNvSpPr>
            <p:nvPr/>
          </p:nvSpPr>
          <p:spPr bwMode="auto">
            <a:xfrm>
              <a:off x="2608" y="3022"/>
              <a:ext cx="3039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 dirty="0"/>
                <a:t>2 балла</a:t>
              </a:r>
            </a:p>
          </p:txBody>
        </p:sp>
        <p:sp>
          <p:nvSpPr>
            <p:cNvPr id="32778" name="Rectangle 15"/>
            <p:cNvSpPr>
              <a:spLocks noChangeArrowheads="1"/>
            </p:cNvSpPr>
            <p:nvPr/>
          </p:nvSpPr>
          <p:spPr bwMode="auto">
            <a:xfrm>
              <a:off x="295" y="3022"/>
              <a:ext cx="2086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/>
                <a:t>1 балл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58888" y="3141663"/>
            <a:ext cx="2952750" cy="3024187"/>
            <a:chOff x="480" y="1008"/>
            <a:chExt cx="1968" cy="1872"/>
          </a:xfrm>
        </p:grpSpPr>
        <p:sp>
          <p:nvSpPr>
            <p:cNvPr id="35864" name="Rectangle 4"/>
            <p:cNvSpPr>
              <a:spLocks noChangeArrowheads="1"/>
            </p:cNvSpPr>
            <p:nvPr/>
          </p:nvSpPr>
          <p:spPr bwMode="auto">
            <a:xfrm>
              <a:off x="480" y="2544"/>
              <a:ext cx="196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000" b="1">
                  <a:solidFill>
                    <a:schemeClr val="accent2"/>
                  </a:solidFill>
                </a:rPr>
                <a:t>Низкий уровень</a:t>
              </a:r>
            </a:p>
          </p:txBody>
        </p:sp>
        <p:sp>
          <p:nvSpPr>
            <p:cNvPr id="35865" name="Rectangle 5"/>
            <p:cNvSpPr>
              <a:spLocks noChangeArrowheads="1"/>
            </p:cNvSpPr>
            <p:nvPr/>
          </p:nvSpPr>
          <p:spPr bwMode="auto">
            <a:xfrm>
              <a:off x="480" y="2160"/>
              <a:ext cx="1968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/>
                <a:t>Недостаточный уровень</a:t>
              </a:r>
            </a:p>
          </p:txBody>
        </p:sp>
        <p:sp>
          <p:nvSpPr>
            <p:cNvPr id="35866" name="Rectangle 6"/>
            <p:cNvSpPr>
              <a:spLocks noChangeArrowheads="1"/>
            </p:cNvSpPr>
            <p:nvPr/>
          </p:nvSpPr>
          <p:spPr bwMode="auto">
            <a:xfrm>
              <a:off x="480" y="1776"/>
              <a:ext cx="1968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>
                  <a:solidFill>
                    <a:schemeClr val="accent2"/>
                  </a:solidFill>
                </a:rPr>
                <a:t>Базовый уровень</a:t>
              </a:r>
            </a:p>
          </p:txBody>
        </p:sp>
        <p:sp>
          <p:nvSpPr>
            <p:cNvPr id="35867" name="Rectangle 7"/>
            <p:cNvSpPr>
              <a:spLocks noChangeArrowheads="1"/>
            </p:cNvSpPr>
            <p:nvPr/>
          </p:nvSpPr>
          <p:spPr bwMode="auto">
            <a:xfrm>
              <a:off x="480" y="1392"/>
              <a:ext cx="1968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>
                  <a:solidFill>
                    <a:schemeClr val="accent2"/>
                  </a:solidFill>
                </a:rPr>
                <a:t>Повышенный уровень</a:t>
              </a:r>
            </a:p>
          </p:txBody>
        </p:sp>
        <p:sp>
          <p:nvSpPr>
            <p:cNvPr id="35868" name="Rectangle 8"/>
            <p:cNvSpPr>
              <a:spLocks noChangeArrowheads="1"/>
            </p:cNvSpPr>
            <p:nvPr/>
          </p:nvSpPr>
          <p:spPr bwMode="auto">
            <a:xfrm>
              <a:off x="480" y="1008"/>
              <a:ext cx="1968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/>
                <a:t>Высокий уровень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68313" y="3141663"/>
            <a:ext cx="839787" cy="3024187"/>
            <a:chOff x="480" y="1008"/>
            <a:chExt cx="528" cy="1872"/>
          </a:xfrm>
        </p:grpSpPr>
        <p:sp>
          <p:nvSpPr>
            <p:cNvPr id="35859" name="Rectangle 10"/>
            <p:cNvSpPr>
              <a:spLocks noChangeArrowheads="1"/>
            </p:cNvSpPr>
            <p:nvPr/>
          </p:nvSpPr>
          <p:spPr bwMode="auto">
            <a:xfrm>
              <a:off x="480" y="1392"/>
              <a:ext cx="528" cy="38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/>
                <a:t>4</a:t>
              </a:r>
            </a:p>
          </p:txBody>
        </p:sp>
        <p:sp>
          <p:nvSpPr>
            <p:cNvPr id="35860" name="Rectangle 11"/>
            <p:cNvSpPr>
              <a:spLocks noChangeArrowheads="1"/>
            </p:cNvSpPr>
            <p:nvPr/>
          </p:nvSpPr>
          <p:spPr bwMode="auto">
            <a:xfrm>
              <a:off x="480" y="2160"/>
              <a:ext cx="528" cy="38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/>
                <a:t>2</a:t>
              </a:r>
            </a:p>
          </p:txBody>
        </p:sp>
        <p:sp>
          <p:nvSpPr>
            <p:cNvPr id="35861" name="Rectangle 12"/>
            <p:cNvSpPr>
              <a:spLocks noChangeArrowheads="1"/>
            </p:cNvSpPr>
            <p:nvPr/>
          </p:nvSpPr>
          <p:spPr bwMode="auto">
            <a:xfrm>
              <a:off x="480" y="1776"/>
              <a:ext cx="528" cy="38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/>
                <a:t>3</a:t>
              </a:r>
            </a:p>
          </p:txBody>
        </p:sp>
        <p:sp>
          <p:nvSpPr>
            <p:cNvPr id="35862" name="Rectangle 13"/>
            <p:cNvSpPr>
              <a:spLocks noChangeArrowheads="1"/>
            </p:cNvSpPr>
            <p:nvPr/>
          </p:nvSpPr>
          <p:spPr bwMode="auto">
            <a:xfrm>
              <a:off x="480" y="2544"/>
              <a:ext cx="528" cy="3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/>
                <a:t>1</a:t>
              </a:r>
            </a:p>
          </p:txBody>
        </p:sp>
        <p:sp>
          <p:nvSpPr>
            <p:cNvPr id="35863" name="Rectangle 14"/>
            <p:cNvSpPr>
              <a:spLocks noChangeArrowheads="1"/>
            </p:cNvSpPr>
            <p:nvPr/>
          </p:nvSpPr>
          <p:spPr bwMode="auto">
            <a:xfrm>
              <a:off x="480" y="1008"/>
              <a:ext cx="528" cy="38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/>
                <a:t>5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4211638" y="3141663"/>
            <a:ext cx="1728787" cy="3024187"/>
            <a:chOff x="480" y="1008"/>
            <a:chExt cx="1968" cy="1872"/>
          </a:xfrm>
        </p:grpSpPr>
        <p:sp>
          <p:nvSpPr>
            <p:cNvPr id="35854" name="Rectangle 22"/>
            <p:cNvSpPr>
              <a:spLocks noChangeArrowheads="1"/>
            </p:cNvSpPr>
            <p:nvPr/>
          </p:nvSpPr>
          <p:spPr bwMode="auto">
            <a:xfrm>
              <a:off x="480" y="2544"/>
              <a:ext cx="196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"/>
              <a:r>
                <a:rPr lang="ru-RU" b="1"/>
                <a:t>менее 31%</a:t>
              </a:r>
            </a:p>
          </p:txBody>
        </p:sp>
        <p:sp>
          <p:nvSpPr>
            <p:cNvPr id="35855" name="Rectangle 23"/>
            <p:cNvSpPr>
              <a:spLocks noChangeArrowheads="1"/>
            </p:cNvSpPr>
            <p:nvPr/>
          </p:nvSpPr>
          <p:spPr bwMode="auto">
            <a:xfrm>
              <a:off x="480" y="2160"/>
              <a:ext cx="1968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"/>
              <a:r>
                <a:rPr lang="ru-RU" b="1"/>
                <a:t>31-49/64%</a:t>
              </a:r>
            </a:p>
          </p:txBody>
        </p:sp>
        <p:sp>
          <p:nvSpPr>
            <p:cNvPr id="35856" name="Rectangle 24"/>
            <p:cNvSpPr>
              <a:spLocks noChangeArrowheads="1"/>
            </p:cNvSpPr>
            <p:nvPr/>
          </p:nvSpPr>
          <p:spPr bwMode="auto">
            <a:xfrm>
              <a:off x="480" y="1776"/>
              <a:ext cx="1968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"/>
              <a:r>
                <a:rPr lang="ru-RU" b="1"/>
                <a:t>50/65-76%</a:t>
              </a:r>
              <a:endParaRPr lang="ru-RU" b="1">
                <a:solidFill>
                  <a:schemeClr val="accent2"/>
                </a:solidFill>
              </a:endParaRPr>
            </a:p>
          </p:txBody>
        </p:sp>
        <p:sp>
          <p:nvSpPr>
            <p:cNvPr id="35857" name="Rectangle 25"/>
            <p:cNvSpPr>
              <a:spLocks noChangeArrowheads="1"/>
            </p:cNvSpPr>
            <p:nvPr/>
          </p:nvSpPr>
          <p:spPr bwMode="auto">
            <a:xfrm>
              <a:off x="480" y="1392"/>
              <a:ext cx="1968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"/>
              <a:r>
                <a:rPr lang="ru-RU" b="1"/>
                <a:t>77-88%</a:t>
              </a:r>
            </a:p>
          </p:txBody>
        </p:sp>
        <p:sp>
          <p:nvSpPr>
            <p:cNvPr id="35858" name="Rectangle 26"/>
            <p:cNvSpPr>
              <a:spLocks noChangeArrowheads="1"/>
            </p:cNvSpPr>
            <p:nvPr/>
          </p:nvSpPr>
          <p:spPr bwMode="auto">
            <a:xfrm>
              <a:off x="480" y="1008"/>
              <a:ext cx="1968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"/>
              <a:r>
                <a:rPr lang="ru-RU" b="1"/>
                <a:t>89-100%</a:t>
              </a:r>
            </a:p>
          </p:txBody>
        </p:sp>
      </p:grpSp>
      <p:sp>
        <p:nvSpPr>
          <p:cNvPr id="35845" name="Text Box 30"/>
          <p:cNvSpPr txBox="1">
            <a:spLocks noChangeArrowheads="1"/>
          </p:cNvSpPr>
          <p:nvPr/>
        </p:nvSpPr>
        <p:spPr bwMode="auto">
          <a:xfrm>
            <a:off x="1331913" y="5516563"/>
            <a:ext cx="6048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3619" name="Text Box 67"/>
          <p:cNvSpPr txBox="1">
            <a:spLocks noChangeArrowheads="1"/>
          </p:cNvSpPr>
          <p:nvPr/>
        </p:nvSpPr>
        <p:spPr bwMode="auto">
          <a:xfrm>
            <a:off x="611188" y="1341438"/>
            <a:ext cx="7488237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accent2"/>
                </a:solidFill>
              </a:rPr>
              <a:t>% достигнутых планируемых результатов</a:t>
            </a:r>
          </a:p>
          <a:p>
            <a:pPr>
              <a:spcBef>
                <a:spcPct val="50000"/>
              </a:spcBef>
            </a:pPr>
            <a:r>
              <a:rPr lang="ru-RU" b="1"/>
              <a:t>Задание проверяет 1 результат – оценивается 1 баллом </a:t>
            </a:r>
          </a:p>
          <a:p>
            <a:pPr algn="just">
              <a:spcBef>
                <a:spcPct val="50000"/>
              </a:spcBef>
            </a:pPr>
            <a:r>
              <a:rPr lang="ru-RU" b="1"/>
              <a:t>Комплексное задание («задача») – проверяет 2 результата – оценивается 2 баллами</a:t>
            </a:r>
          </a:p>
        </p:txBody>
      </p:sp>
      <p:sp>
        <p:nvSpPr>
          <p:cNvPr id="35847" name="TextBox 21"/>
          <p:cNvSpPr txBox="1">
            <a:spLocks noChangeArrowheads="1"/>
          </p:cNvSpPr>
          <p:nvPr/>
        </p:nvSpPr>
        <p:spPr bwMode="auto">
          <a:xfrm>
            <a:off x="468313" y="476250"/>
            <a:ext cx="77755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b="1" i="1"/>
              <a:t>Определение итогового балла за стандартизированную контрольную работу</a:t>
            </a:r>
          </a:p>
        </p:txBody>
      </p:sp>
      <p:grpSp>
        <p:nvGrpSpPr>
          <p:cNvPr id="5" name="Группа 28"/>
          <p:cNvGrpSpPr>
            <a:grpSpLocks/>
          </p:cNvGrpSpPr>
          <p:nvPr/>
        </p:nvGrpSpPr>
        <p:grpSpPr bwMode="auto">
          <a:xfrm>
            <a:off x="5940425" y="3141663"/>
            <a:ext cx="2735263" cy="3040062"/>
            <a:chOff x="6084168" y="1468228"/>
            <a:chExt cx="1728192" cy="3040743"/>
          </a:xfrm>
        </p:grpSpPr>
        <p:sp>
          <p:nvSpPr>
            <p:cNvPr id="35849" name="Rectangle 22"/>
            <p:cNvSpPr>
              <a:spLocks noChangeArrowheads="1"/>
            </p:cNvSpPr>
            <p:nvPr/>
          </p:nvSpPr>
          <p:spPr bwMode="auto">
            <a:xfrm>
              <a:off x="6084168" y="3966168"/>
              <a:ext cx="1728191" cy="5428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"/>
              <a:endParaRPr lang="ru-RU" b="1"/>
            </a:p>
          </p:txBody>
        </p:sp>
        <p:sp>
          <p:nvSpPr>
            <p:cNvPr id="35850" name="Rectangle 23"/>
            <p:cNvSpPr>
              <a:spLocks noChangeArrowheads="1"/>
            </p:cNvSpPr>
            <p:nvPr/>
          </p:nvSpPr>
          <p:spPr bwMode="auto">
            <a:xfrm>
              <a:off x="6084168" y="3345822"/>
              <a:ext cx="1728191" cy="62034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"/>
              <a:endParaRPr lang="ru-RU" b="1"/>
            </a:p>
          </p:txBody>
        </p:sp>
        <p:sp>
          <p:nvSpPr>
            <p:cNvPr id="35851" name="Rectangle 24"/>
            <p:cNvSpPr>
              <a:spLocks noChangeArrowheads="1"/>
            </p:cNvSpPr>
            <p:nvPr/>
          </p:nvSpPr>
          <p:spPr bwMode="auto">
            <a:xfrm>
              <a:off x="6084168" y="2708920"/>
              <a:ext cx="1728192" cy="62034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"/>
              <a:r>
                <a:rPr lang="ru-RU" sz="1400" b="1"/>
                <a:t>50/65% выполнения заданий  </a:t>
              </a:r>
            </a:p>
            <a:p>
              <a:pPr algn="ctr" fontAlgn="b"/>
              <a:r>
                <a:rPr lang="ru-RU" sz="1400" b="1"/>
                <a:t>базового  уровня сложности</a:t>
              </a:r>
              <a:endParaRPr lang="ru-RU" sz="1400" b="1">
                <a:solidFill>
                  <a:schemeClr val="accent2"/>
                </a:solidFill>
              </a:endParaRPr>
            </a:p>
          </p:txBody>
        </p:sp>
        <p:sp>
          <p:nvSpPr>
            <p:cNvPr id="35852" name="Rectangle 25"/>
            <p:cNvSpPr>
              <a:spLocks noChangeArrowheads="1"/>
            </p:cNvSpPr>
            <p:nvPr/>
          </p:nvSpPr>
          <p:spPr bwMode="auto">
            <a:xfrm>
              <a:off x="6084169" y="2088574"/>
              <a:ext cx="1728191" cy="62034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"/>
              <a:endParaRPr lang="ru-RU" b="1"/>
            </a:p>
          </p:txBody>
        </p:sp>
        <p:sp>
          <p:nvSpPr>
            <p:cNvPr id="35853" name="Rectangle 26"/>
            <p:cNvSpPr>
              <a:spLocks noChangeArrowheads="1"/>
            </p:cNvSpPr>
            <p:nvPr/>
          </p:nvSpPr>
          <p:spPr bwMode="auto">
            <a:xfrm>
              <a:off x="6084168" y="1468228"/>
              <a:ext cx="1728191" cy="62034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"/>
              <a:endParaRPr lang="ru-RU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5536" y="0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Уровень НОО. Личностные результаты.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07504" y="363915"/>
            <a:ext cx="874846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31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Основное содержание оценки личностных результатов при получении  начального общего образования строится вокруг оценки: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31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сформированности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внутренней позиции обучающегося, 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оторая находит отражение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эмоционально‑положительном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отношении обучающегося к образовательной организации, ориентации на содержательные моменты образовательной деятельности — уроки, познание нового, овладение умениями и новыми компетенциями, характер учебного сотрудничества с учителем и одноклассниками — и ориентации на образец поведения «хорошего ученика» как пример для подражания;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31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сформированности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основ гражданской идентичнос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ти, включая чувство гордости за свою Родину, знание знаменательных для Отечества исторических событий; любовь к своему краю, осознание своей национальности, уважение культуры и традиций народов России и мира; развитие доверия и способности к пониманию и сопереживанию чувствам других людей;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31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сформированности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самооценк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и, включая осознание своих возможностей в учении, способности адекватно судить о причинах своего успеха/неуспеха в учении; умение видеть свои достоинства и недостатки, уважать себя и верить в успех;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31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сформированности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мотивации учебной деятельности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включая социальные,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учебно­познавательные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внешние мотивы, любознательность и интерес к новому содержанию и способам решения проблем, приобретению новых знаний и умений, мотивацию достижения результата, стремление к совершенствованию своих способностей;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31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знания моральных норм 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сформированности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морально­этических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суждений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способности к решению моральных проблем на основе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децентрации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(координации различных точек зрения на решение моральной дилеммы); способности к оценке своих поступков и действий других людей с точки зрения соблюдения/нарушения моральной нормы.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620688"/>
          <a:ext cx="8424934" cy="594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3562"/>
                <a:gridCol w="1203562"/>
                <a:gridCol w="1203562"/>
                <a:gridCol w="1203562"/>
                <a:gridCol w="1203562"/>
                <a:gridCol w="1203562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Объект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содержание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Критерии </a:t>
                      </a:r>
                      <a:r>
                        <a:rPr lang="ru-RU" sz="1100" dirty="0" err="1" smtClean="0"/>
                        <a:t>сформированности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Процедуры/ </a:t>
                      </a:r>
                      <a:r>
                        <a:rPr lang="ru-RU" sz="1100" dirty="0" err="1" smtClean="0"/>
                        <a:t>отвественный</a:t>
                      </a:r>
                      <a:r>
                        <a:rPr lang="ru-RU" sz="1100" dirty="0" smtClean="0"/>
                        <a:t> за проведение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инструменты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Формы представления результатов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Условия, границы применимости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1268760"/>
          <a:ext cx="8424934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562"/>
                <a:gridCol w="1203562"/>
                <a:gridCol w="1203562"/>
                <a:gridCol w="1203562"/>
                <a:gridCol w="1203562"/>
                <a:gridCol w="1203562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Личностные результаты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/>
                        <a:t>внутренняя позиция школьника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положительное отношение к школе, чувство необходимости учения;</a:t>
                      </a:r>
                    </a:p>
                    <a:p>
                      <a:r>
                        <a:rPr lang="ru-RU" sz="1200" dirty="0" smtClean="0"/>
                        <a:t>проявление особого интереса к новому, собственно школьному содержанию занятий;</a:t>
                      </a:r>
                    </a:p>
                    <a:p>
                      <a:r>
                        <a:rPr lang="ru-RU" sz="1200" dirty="0" smtClean="0"/>
                        <a:t>положительное отношение к школьной дисциплине;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мотивы учебные и познавательные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Мониторинговые исследования (1раз в год)/ педагог-психолог/учитель</a:t>
                      </a:r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Наблюдение/</a:t>
                      </a:r>
                    </a:p>
                    <a:p>
                      <a:r>
                        <a:rPr lang="ru-RU" sz="1200" dirty="0" smtClean="0"/>
                        <a:t>учитель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Методика оценки школьной мотивации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kern="1200" dirty="0" smtClean="0"/>
                        <a:t>Н. Г. </a:t>
                      </a:r>
                      <a:r>
                        <a:rPr lang="ru-RU" sz="1200" kern="1200" dirty="0" err="1" smtClean="0"/>
                        <a:t>Лускановой</a:t>
                      </a:r>
                      <a:r>
                        <a:rPr lang="ru-RU" sz="1200" kern="1200" dirty="0" smtClean="0"/>
                        <a:t> (1-2 класс)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Мотивация учения и эмоционального отношения к учению (А.Д. Андреева) (3-4 класс)</a:t>
                      </a:r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План наблюдений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Характеристика класса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(аспект)</a:t>
                      </a:r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Информация на </a:t>
                      </a:r>
                      <a:r>
                        <a:rPr lang="ru-RU" sz="1200" dirty="0" err="1" smtClean="0"/>
                        <a:t>ПМПк</a:t>
                      </a:r>
                      <a:r>
                        <a:rPr lang="ru-RU" sz="1200" dirty="0" smtClean="0"/>
                        <a:t> (1-2 раза в год)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Неперсонифицированные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исслеования</a:t>
                      </a:r>
                      <a:r>
                        <a:rPr lang="ru-RU" sz="1200" dirty="0" smtClean="0"/>
                        <a:t>. Оценка </a:t>
                      </a:r>
                      <a:r>
                        <a:rPr lang="ru-RU" sz="1200" kern="1200" dirty="0" smtClean="0"/>
                        <a:t>эффективности </a:t>
                      </a:r>
                      <a:r>
                        <a:rPr lang="ru-RU" sz="1200" kern="1200" dirty="0" err="1" smtClean="0"/>
                        <a:t>воспитательно­образовательной</a:t>
                      </a:r>
                      <a:r>
                        <a:rPr lang="ru-RU" sz="1200" kern="1200" dirty="0" smtClean="0"/>
                        <a:t> деятельности  ОУ. </a:t>
                      </a:r>
                    </a:p>
                    <a:p>
                      <a:r>
                        <a:rPr lang="ru-RU" sz="1200" kern="1200" dirty="0" smtClean="0"/>
                        <a:t>Решение задачи оптимизации личностного развития обучающихся; социальная поддержка учащихся 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188640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Уровень НОО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7544" y="5897880"/>
          <a:ext cx="842493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562"/>
                <a:gridCol w="1203562"/>
                <a:gridCol w="1203562"/>
                <a:gridCol w="1203562"/>
                <a:gridCol w="1203562"/>
                <a:gridCol w="1203562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Личностные результаты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гражданской идентичности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знание знаменательных для Отечества, республики, города исторических событий; 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знание культурных мест России, республики, 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Диагностика в рамках предмета «Окружающий мир»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КИМ по предмету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Характеристика класса (аспект)</a:t>
                      </a:r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 //-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332656"/>
          <a:ext cx="8424934" cy="822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3562"/>
                <a:gridCol w="1203562"/>
                <a:gridCol w="1203562"/>
                <a:gridCol w="1203562"/>
                <a:gridCol w="1203562"/>
                <a:gridCol w="1203562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Объект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критерии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Процедуры/отв. За проведение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инструменты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Формы представления результатов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Условия, границы применимости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340768"/>
          <a:ext cx="8424934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562"/>
                <a:gridCol w="1203562"/>
                <a:gridCol w="1203562"/>
                <a:gridCol w="1203562"/>
                <a:gridCol w="1203562"/>
                <a:gridCol w="1203562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Личностные результаты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/>
                        <a:t>самооценка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Адекватная самооценка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мониторинговые исследования (1-2 раза в год)/педагог-психолог/учитель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Наблюдение/учитель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Тест на определение самооценки «Лесенка»</a:t>
                      </a:r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План наблюдений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Характеристика класса (аспект).</a:t>
                      </a:r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Информация на </a:t>
                      </a:r>
                      <a:r>
                        <a:rPr lang="ru-RU" sz="1200" dirty="0" err="1" smtClean="0"/>
                        <a:t>ПМПк</a:t>
                      </a:r>
                      <a:r>
                        <a:rPr lang="ru-RU" sz="1200" dirty="0" smtClean="0"/>
                        <a:t> (1-2 раза в год)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Неперсонифицированные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исслеования</a:t>
                      </a:r>
                      <a:r>
                        <a:rPr lang="ru-RU" sz="1200" dirty="0" smtClean="0"/>
                        <a:t>. Оценка </a:t>
                      </a:r>
                      <a:r>
                        <a:rPr lang="ru-RU" sz="1200" kern="1200" dirty="0" smtClean="0"/>
                        <a:t>эффективности </a:t>
                      </a:r>
                      <a:r>
                        <a:rPr lang="ru-RU" sz="1200" kern="1200" dirty="0" err="1" smtClean="0"/>
                        <a:t>воспитательно­образовательной</a:t>
                      </a:r>
                      <a:r>
                        <a:rPr lang="ru-RU" sz="1200" kern="1200" dirty="0" smtClean="0"/>
                        <a:t> деятельности  ОУ. </a:t>
                      </a:r>
                    </a:p>
                    <a:p>
                      <a:r>
                        <a:rPr lang="ru-RU" sz="1200" kern="1200" dirty="0" smtClean="0"/>
                        <a:t>Решение задачи оптимизации личностного развития обучающихся; социальная поддержка учащихся 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332656"/>
          <a:ext cx="8424934" cy="822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2088"/>
                <a:gridCol w="936104"/>
                <a:gridCol w="1882494"/>
                <a:gridCol w="1203562"/>
                <a:gridCol w="1203562"/>
                <a:gridCol w="1203562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Объект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Критерии </a:t>
                      </a:r>
                      <a:r>
                        <a:rPr lang="ru-RU" sz="1200" dirty="0" err="1" smtClean="0"/>
                        <a:t>сформированности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Процедуры/отв. За проведение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инструменты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Формы представления результатов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Условия, границы применимости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124744"/>
          <a:ext cx="8424934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936104"/>
                <a:gridCol w="1882494"/>
                <a:gridCol w="1203562"/>
                <a:gridCol w="1203562"/>
                <a:gridCol w="1203562"/>
                <a:gridCol w="12035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Личностные результаты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/>
                        <a:t>морально‑этическая</a:t>
                      </a:r>
                      <a:r>
                        <a:rPr lang="ru-RU" sz="1400" kern="1200" dirty="0" smtClean="0"/>
                        <a:t> ориентация 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-сформированы представления о моральных нормах,</a:t>
                      </a:r>
                    </a:p>
                    <a:p>
                      <a:r>
                        <a:rPr lang="ru-RU" sz="1400" dirty="0" smtClean="0"/>
                        <a:t>- имеет позитивный опыт осуществления личностного морального выбора, </a:t>
                      </a:r>
                    </a:p>
                    <a:p>
                      <a:r>
                        <a:rPr lang="ru-RU" sz="1400" dirty="0" smtClean="0"/>
                        <a:t>- может принимать решения на основе соотнесения нескольких моральных норм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мониторинговые исследования (1раз в год)/</a:t>
                      </a:r>
                      <a:r>
                        <a:rPr lang="ru-RU" sz="1400" dirty="0" err="1" smtClean="0"/>
                        <a:t>педагог-психоло</a:t>
                      </a:r>
                      <a:r>
                        <a:rPr lang="ru-RU" sz="1400" dirty="0" smtClean="0"/>
                        <a:t>/учитель</a:t>
                      </a:r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Наблюдение/ учитель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Методика «Что такое хорошо и что такое плохо» (1,</a:t>
                      </a:r>
                      <a:r>
                        <a:rPr lang="ru-RU" sz="1400" baseline="0" dirty="0" smtClean="0"/>
                        <a:t> 2 </a:t>
                      </a:r>
                      <a:r>
                        <a:rPr lang="ru-RU" sz="1400" dirty="0" err="1" smtClean="0"/>
                        <a:t>кл</a:t>
                      </a:r>
                      <a:r>
                        <a:rPr lang="ru-RU" sz="1400" dirty="0" smtClean="0"/>
                        <a:t>)</a:t>
                      </a:r>
                    </a:p>
                    <a:p>
                      <a:r>
                        <a:rPr lang="ru-RU" sz="1400" dirty="0" smtClean="0"/>
                        <a:t>Методика «Незаконченные предложения» (3,4 </a:t>
                      </a:r>
                      <a:r>
                        <a:rPr lang="ru-RU" sz="1400" dirty="0" err="1" smtClean="0"/>
                        <a:t>кл</a:t>
                      </a:r>
                      <a:r>
                        <a:rPr lang="ru-RU" sz="1400" dirty="0" smtClean="0"/>
                        <a:t>)</a:t>
                      </a:r>
                    </a:p>
                    <a:p>
                      <a:r>
                        <a:rPr lang="ru-RU" sz="1400" dirty="0" smtClean="0"/>
                        <a:t>(</a:t>
                      </a:r>
                      <a:r>
                        <a:rPr lang="ru-RU" sz="1400" dirty="0" err="1" smtClean="0"/>
                        <a:t>уч</a:t>
                      </a:r>
                      <a:r>
                        <a:rPr lang="ru-RU" sz="1400" dirty="0" smtClean="0"/>
                        <a:t>)</a:t>
                      </a:r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План наблюдений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Характеристика класса (аспект).</a:t>
                      </a:r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Характеристика  </a:t>
                      </a:r>
                      <a:r>
                        <a:rPr lang="ru-RU" sz="1400" dirty="0" smtClean="0"/>
                        <a:t>отдельных учащихся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Неперсонифицированные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исслеования.Оценка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kern="1200" dirty="0" smtClean="0"/>
                        <a:t>эффективности </a:t>
                      </a:r>
                      <a:r>
                        <a:rPr lang="ru-RU" sz="1400" kern="1200" dirty="0" err="1" smtClean="0"/>
                        <a:t>воспитательно­образовательной</a:t>
                      </a:r>
                      <a:r>
                        <a:rPr lang="ru-RU" sz="1400" kern="1200" dirty="0" smtClean="0"/>
                        <a:t> деятельности  ОУ; решение задачи оптимизации личностного развития обучающихся; социальная поддержка учащихся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506869"/>
            <a:ext cx="828092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проведения наблюдений можно рекомендовать использовать карты формирования личностных УУД (представлены в приложении к презентации). На основе описанных уровней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УУД учитель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может определить уровень </a:t>
            </a:r>
            <a:r>
              <a:rPr kumimoji="0" lang="ru-RU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сформированности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УУД у учащихся класса и спланировать работу по их развитию.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ПООП НОО:</a:t>
            </a:r>
          </a:p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Другой формой оценки личностных результатов может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быть оценка индивидуального прогресса личностного развития обучающихся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которым необходима специальная поддержка. Эта задача может быть решена в процессе систематического наблюдения за ходом психического развития ребенка на основе представлений о нормативном содержании и возрастной периодизации развития — в форме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возрастно­психологического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консультирования.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Такая оценка осуществляется по запросу родителей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(законных представителей) обучающихся или педагогов (или администрации образовательной организации при согласии родителей (законных представителей) и проводится психологом, имеющим специальную профессиональную подготовку в области возрастной психологии.</a:t>
            </a:r>
          </a:p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каждом конкретном случае обеспечивается подбор психолого-педагогических методик для проведения исследования аспектов личностного развития учащегося. Реализуется индивидуальная программа исследования и в дальнейшем обеспечивается проведение коррекционно-развивающих занятий, направленных на помощь в решении выявленных проблем личностного развития.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87596"/>
            <a:ext cx="87129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Уровень ООО: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Основным объектом оценки личностных результатов в основной школе служит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универсальных учебных действий, включаемых в следующие три основные блока: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основ гражданской идентичности личности;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индивидуальной учебной самостоятельности, включая умение строить жизненные профессиональные планы с учетом конкретных перспектив социального развития;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социальных компетенций, включая ценностно-смысловые установки и моральные нормы, опыт социальных и межличностных отношений, правосознание.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соответствии с требованиями ФГОС достижение личностных результатов не выносится на итоговую оценку обучающихся, а является предметом оценки эффективности воспитательно-образовательной деятельности образовательной организации и образовательных систем разного уровня. Поэтому оценка этих результатов образовательной деятельности осуществляется в ходе внешних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неперсонифицированных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мониторинговых исследований.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Инструментарий для них разрабатывается централизованно на федеральном или региональном уровне и основывается на профессиональных методиках психолого-педагогической диагностики.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1828</TotalTime>
  <Words>4305</Words>
  <Application>Microsoft Office PowerPoint</Application>
  <PresentationFormat>Экран (4:3)</PresentationFormat>
  <Paragraphs>754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SOSH-36</dc:creator>
  <cp:lastModifiedBy>Пользователь</cp:lastModifiedBy>
  <cp:revision>130</cp:revision>
  <dcterms:created xsi:type="dcterms:W3CDTF">2015-09-08T16:55:54Z</dcterms:created>
  <dcterms:modified xsi:type="dcterms:W3CDTF">2016-11-22T06:40:40Z</dcterms:modified>
</cp:coreProperties>
</file>