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2"/>
  </p:notesMasterIdLst>
  <p:sldIdLst>
    <p:sldId id="259" r:id="rId2"/>
    <p:sldId id="260" r:id="rId3"/>
    <p:sldId id="265" r:id="rId4"/>
    <p:sldId id="267" r:id="rId5"/>
    <p:sldId id="264" r:id="rId6"/>
    <p:sldId id="272" r:id="rId7"/>
    <p:sldId id="271" r:id="rId8"/>
    <p:sldId id="282" r:id="rId9"/>
    <p:sldId id="273" r:id="rId10"/>
    <p:sldId id="274" r:id="rId11"/>
    <p:sldId id="275" r:id="rId12"/>
    <p:sldId id="277" r:id="rId13"/>
    <p:sldId id="276" r:id="rId14"/>
    <p:sldId id="266" r:id="rId15"/>
    <p:sldId id="278" r:id="rId16"/>
    <p:sldId id="279" r:id="rId17"/>
    <p:sldId id="269" r:id="rId18"/>
    <p:sldId id="281" r:id="rId19"/>
    <p:sldId id="280" r:id="rId20"/>
    <p:sldId id="25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DCF"/>
    <a:srgbClr val="C74537"/>
    <a:srgbClr val="D3C72B"/>
    <a:srgbClr val="55C935"/>
    <a:srgbClr val="30CEB4"/>
    <a:srgbClr val="C02E66"/>
    <a:srgbClr val="9900FF"/>
    <a:srgbClr val="44BAA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331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B91ACF-2F33-47A0-8D3B-68A143C18CA0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A374AC-C03D-4B66-96EE-DE35F33C2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92F2DB-F58C-48E9-83AC-658A5778C043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F6985D-A259-4BF4-A4C9-54D3F93233C7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4285AE-E5FD-4FDF-87EE-321ED0BED13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7D003-6778-44C7-B38B-F57763F01A29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D20DA-0200-4B10-90A6-423C900DD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DCF8-CBD5-4937-B533-933D6EBC874B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2E00-B3FF-43DC-8464-84E422A0C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6E0E-09CF-4B2D-BFC6-481BB2ADE95C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82F5-3F0B-4B26-BC25-AFE2FF909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F549-5017-4843-B9AB-DD3374E6D1E2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A5D76-075A-464D-8AEB-84B1DB263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E967-06D5-4686-B07F-BFC5BAB721F7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2750-EAED-4294-AEA1-9BBD59111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0101D-D74E-403A-A357-AB03F1A42068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F444-237D-465B-9022-0C960728B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E288-1D0C-47F8-95F6-B708F2DB9399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653FD-0714-4EE8-B203-31E6F806B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36F91-CF21-4BDF-954F-CABD5CD737F0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CE9-F477-4F14-A573-2AF103C32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819D6-F2B5-4E99-910B-DE841DE36FBC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6C90-655E-4AAA-BB2F-3993866B1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1980-669E-4D90-A61D-AE45FBA14B53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37645-BEB0-485A-AD35-20662D5E0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3A2FD-3E6E-4A85-8526-488382CF6D55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3D947-EF45-4B5E-98B5-C6165318C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E847F9-FBF2-48D0-8EEC-63234B12C4F4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AC3E11-ED1E-45C6-AA8B-442EC33F6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8" r:id="rId2"/>
    <p:sldLayoutId id="2147483877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8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0700" y="2060575"/>
            <a:ext cx="7632700" cy="218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ходе внедрения ВФСК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«Готов к труду и обороне»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муниципальных образовательных организациях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288" y="3244850"/>
            <a:ext cx="76327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Михайлова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.-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начальника управления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АМО ГО «Сыктывкар»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15888"/>
            <a:ext cx="24034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25713" r="19142"/>
          <a:stretch>
            <a:fillRect/>
          </a:stretch>
        </p:blipFill>
        <p:spPr bwMode="auto">
          <a:xfrm>
            <a:off x="395288" y="260350"/>
            <a:ext cx="10255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8569325" cy="6921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Georgia" pitchFamily="18" charset="0"/>
              <a:buNone/>
            </a:pPr>
            <a:r>
              <a:rPr lang="ru-RU" sz="280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Внедрение ВФСК ГТО на региональном уровне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388" y="1196975"/>
            <a:ext cx="8964612" cy="5184775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Утверждён План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 по поэтапному внедрению Всероссийского физкультурно-спортивного комплекса «Готов к труду и обороне» (ГТО) в Республике Коми.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Распоряжение 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Главы Республики Коми от 31 июля 2014 г. № 209-р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 Координационной комиссии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(Распоряжение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Главы Республики Коми 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Georgia" pitchFamily="18" charset="0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31.07.2014 г. № 208-р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Georgia" pitchFamily="18" charset="0"/>
              <a:buNone/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образований Республики Коми, осуществляющих организационно-экспериментальную апробацию внедрения комплекса ГТО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(Приказ Агентства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Республики Коми по физической культуре и спорту от 12.09.2014 г. №01-12/194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Georgia" pitchFamily="18" charset="0"/>
              <a:buNone/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мер по доступности спортивных сооружений Республики Коми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Распоряжение  Правительства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Республики Коми от 06.05.2015 г. № 155-р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Georgia" pitchFamily="18" charset="0"/>
              <a:buNone/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мероприятий, направленных на организацию массовых пропагандистских акций по продвижению комплекса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ГТО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(Приказ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Агентства от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19.12.2014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Georgia" pitchFamily="18" charset="0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01-12-295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Georgia" pitchFamily="18" charset="0"/>
              <a:buNone/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25713" r="19142"/>
          <a:stretch>
            <a:fillRect/>
          </a:stretch>
        </p:blipFill>
        <p:spPr bwMode="auto">
          <a:xfrm>
            <a:off x="395288" y="260350"/>
            <a:ext cx="10255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8569325" cy="6921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Georgia" pitchFamily="18" charset="0"/>
              <a:buNone/>
            </a:pPr>
            <a:r>
              <a:rPr lang="ru-RU" sz="280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Внедрение ВФСК ГТО на региональном уровне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2492375"/>
            <a:ext cx="8893175" cy="979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Утвержден план мероприятий Агентства по печати по поэтапному внедрению ВФСК ГТО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план информационной компании по поддержке внедрения комплекса ГТО в РК на 2015 год 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(Приказ Агентства по печати и массовым коммуникациям от 22 июня 2015 г. №77);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3573463"/>
            <a:ext cx="8640763" cy="657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план по продвижению ВФСК ГТО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(Приказ Агентства РК по ФК и спорту от 31.08.2015 № 01-12/216);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850" y="4365625"/>
            <a:ext cx="8640763" cy="952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Утвержден приказ о наделении полномочиями регионального оператора по внедрению комплекса ГТО на территории Республики Коми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(Приказ Агентства РК по ФК и С от 23.06.15 №01-12/154-1);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Прямоугольник 7"/>
          <p:cNvSpPr>
            <a:spLocks noChangeArrowheads="1"/>
          </p:cNvSpPr>
          <p:nvPr/>
        </p:nvSpPr>
        <p:spPr bwMode="auto">
          <a:xfrm>
            <a:off x="323850" y="5516563"/>
            <a:ext cx="83518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Утверждены методические рекомендации по поддержке деятельности работников ФК в РК </a:t>
            </a:r>
            <a:r>
              <a:rPr 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(Приказ Агентства РК по ФК и С от 17.09.2015 г. №01-12/235).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850" y="1052513"/>
            <a:ext cx="864076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Утверждены меры поощрения обучающихся в образовательных организациях высшего образования, профессиональных образовательных организациях и общеобразовательных организациях, выполнивших нормативы и требования золотого, серебряного и бронзового знаков отличия ВФСК ГТО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(Приказ Министерства образования Республики Коми от 15 сентября 2015 №676);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93975" y="2041525"/>
            <a:ext cx="3816350" cy="2089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204865"/>
            <a:ext cx="3711052" cy="1944216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декада ГТО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Коми 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2015 г.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16418"/>
          <a:stretch>
            <a:fillRect/>
          </a:stretch>
        </p:blipFill>
        <p:spPr>
          <a:xfrm>
            <a:off x="6409888" y="3034864"/>
            <a:ext cx="2041823" cy="298064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Рисунок 4"/>
          <p:cNvPicPr>
            <a:picLocks noChangeAspect="1"/>
          </p:cNvPicPr>
          <p:nvPr/>
        </p:nvPicPr>
        <p:blipFill>
          <a:blip r:embed="rId3" cstate="print"/>
          <a:srcRect b="31889"/>
          <a:stretch>
            <a:fillRect/>
          </a:stretch>
        </p:blipFill>
        <p:spPr bwMode="auto">
          <a:xfrm>
            <a:off x="251521" y="4092726"/>
            <a:ext cx="3312367" cy="1928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75857" y="1518651"/>
            <a:ext cx="4320480" cy="774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8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25" y="1023378"/>
            <a:ext cx="2088232" cy="2036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3928" y="4092726"/>
            <a:ext cx="2342900" cy="1922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176" y="543224"/>
            <a:ext cx="2631902" cy="2047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ГТО\Белгород\DSCN49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39552" y="836712"/>
            <a:ext cx="3600400" cy="27003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 descr="G:\ГТО\Белгород\Фото Таня\IMG_1346.JPG"/>
          <p:cNvPicPr/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03244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250825" y="4076700"/>
            <a:ext cx="4392613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Команда  учащихся </a:t>
            </a:r>
          </a:p>
          <a:p>
            <a:pPr algn="ctr">
              <a:lnSpc>
                <a:spcPct val="107000"/>
              </a:lnSpc>
            </a:pPr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МАОУ «Гимназия № 1»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 заняла  </a:t>
            </a:r>
            <a:r>
              <a:rPr lang="en-US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место  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во Всероссийском фестивале Всероссийского физкультурно-спортивного комплекса «ГТО» </a:t>
            </a:r>
          </a:p>
          <a:p>
            <a:pPr algn="ctr">
              <a:lnSpc>
                <a:spcPct val="107000"/>
              </a:lnSpc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в г. Белгород</a:t>
            </a:r>
            <a:endParaRPr lang="ru-RU" alt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788024" y="3861048"/>
            <a:ext cx="4032448" cy="2625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3284538"/>
            <a:ext cx="47529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836613"/>
            <a:ext cx="7920038" cy="3963987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68" y="5229200"/>
            <a:ext cx="8208912" cy="1454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25713" r="19142"/>
          <a:stretch>
            <a:fillRect/>
          </a:stretch>
        </p:blipFill>
        <p:spPr bwMode="auto">
          <a:xfrm>
            <a:off x="323850" y="476250"/>
            <a:ext cx="10255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 bwMode="auto">
          <a:xfrm>
            <a:off x="250825" y="115888"/>
            <a:ext cx="8424863" cy="5762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Georgia" pitchFamily="18" charset="0"/>
              <a:buNone/>
            </a:pPr>
            <a:r>
              <a:rPr lang="ru-RU" sz="280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Внедрение ВФСК ГТО на муниципальном уровне </a:t>
            </a:r>
          </a:p>
        </p:txBody>
      </p:sp>
      <p:sp>
        <p:nvSpPr>
          <p:cNvPr id="31747" name="Прямоугольник 9"/>
          <p:cNvSpPr>
            <a:spLocks noChangeArrowheads="1"/>
          </p:cNvSpPr>
          <p:nvPr/>
        </p:nvSpPr>
        <p:spPr bwMode="auto">
          <a:xfrm>
            <a:off x="639763" y="1700213"/>
            <a:ext cx="3284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8313" y="-98425"/>
            <a:ext cx="7775575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сформирован Координационный совет по внедрению комплекса ГТО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  среди жителей г. Сыктывкара</a:t>
            </a:r>
          </a:p>
          <a:p>
            <a:pPr algn="ctr" eaLnBrk="0" hangingPunct="0">
              <a:buFontTx/>
              <a:buChar char="•"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утвержден план мероприятий по внедрению комплекса ГТО 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на территории МО ГО «Сыктывкар»</a:t>
            </a:r>
          </a:p>
          <a:p>
            <a:pPr algn="just" eaLnBrk="0" hangingPunct="0"/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323850" y="1196975"/>
            <a:ext cx="8351838" cy="12239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</a:pPr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 Главы администрации  МО ГО «Сыктывкар»</a:t>
            </a:r>
          </a:p>
          <a:p>
            <a:pPr algn="ctr">
              <a:buClr>
                <a:srgbClr val="000000"/>
              </a:buClr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 16 сентября 2015 г. № 9/3004</a:t>
            </a:r>
          </a:p>
          <a:p>
            <a:pPr algn="ctr">
              <a:buClr>
                <a:srgbClr val="000000"/>
              </a:buClr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 организации работы по внедрению ВФСК ГТО </a:t>
            </a:r>
          </a:p>
          <a:p>
            <a:pPr algn="ctr">
              <a:buClr>
                <a:srgbClr val="000000"/>
              </a:buClr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территории МО ГО «Сыктывкар»</a:t>
            </a:r>
          </a:p>
          <a:p>
            <a:pPr algn="ctr">
              <a:buClr>
                <a:srgbClr val="000000"/>
              </a:buClr>
            </a:pP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Прямоугольник 14"/>
          <p:cNvSpPr>
            <a:spLocks noChangeArrowheads="1"/>
          </p:cNvSpPr>
          <p:nvPr/>
        </p:nvSpPr>
        <p:spPr bwMode="auto">
          <a:xfrm>
            <a:off x="1943100" y="4775200"/>
            <a:ext cx="57610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наделён полномочиями  Центра тестирования </a:t>
            </a:r>
          </a:p>
          <a:p>
            <a:pPr algn="ctr" eaLnBrk="0" hangingPunct="0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МАУ </a:t>
            </a:r>
            <a:r>
              <a:rPr lang="ru-RU" sz="16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спортивных мероприятий г. Сыктывкара</a:t>
            </a:r>
            <a:r>
              <a:rPr lang="ru-RU" sz="16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323850" y="3629025"/>
            <a:ext cx="8666163" cy="114617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</a:pPr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 Главы администрации  МО ГО «Сыктывкар»</a:t>
            </a:r>
          </a:p>
          <a:p>
            <a:pPr algn="ctr">
              <a:buClr>
                <a:srgbClr val="000000"/>
              </a:buClr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 10 ноября 2015 г. № 11/3522 « О реализации мероприятий</a:t>
            </a:r>
          </a:p>
          <a:p>
            <a:pPr algn="ctr">
              <a:buClr>
                <a:srgbClr val="000000"/>
              </a:buClr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внедрению ВФСК ГТО  на территории МО ГО «Сыктывкар»</a:t>
            </a:r>
          </a:p>
          <a:p>
            <a:pPr algn="ctr">
              <a:buClr>
                <a:srgbClr val="000000"/>
              </a:buClr>
            </a:pP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9721" y="5805264"/>
            <a:ext cx="8280920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9" name="Стрелка вниз 18"/>
          <p:cNvSpPr/>
          <p:nvPr/>
        </p:nvSpPr>
        <p:spPr>
          <a:xfrm>
            <a:off x="3167063" y="2420938"/>
            <a:ext cx="2376487" cy="28733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3443288" y="4775200"/>
            <a:ext cx="2376487" cy="2873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25713" r="19142"/>
          <a:stretch>
            <a:fillRect/>
          </a:stretch>
        </p:blipFill>
        <p:spPr bwMode="auto">
          <a:xfrm>
            <a:off x="323850" y="476250"/>
            <a:ext cx="10255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8569325" cy="6921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28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Внедрение ВФСК ГТО в муниципальных</a:t>
            </a:r>
            <a:br>
              <a:rPr lang="ru-RU" sz="24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образовательных организациях </a:t>
            </a:r>
          </a:p>
        </p:txBody>
      </p:sp>
      <p:sp>
        <p:nvSpPr>
          <p:cNvPr id="32771" name="Прямоугольник 9"/>
          <p:cNvSpPr>
            <a:spLocks noChangeArrowheads="1"/>
          </p:cNvSpPr>
          <p:nvPr/>
        </p:nvSpPr>
        <p:spPr bwMode="auto">
          <a:xfrm>
            <a:off x="639763" y="1700213"/>
            <a:ext cx="3284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8313" y="152400"/>
            <a:ext cx="8351837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Font typeface="Wingdings" pitchFamily="2" charset="2"/>
              <a:buChar char="§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сформирован Координационный совет по внедрению комплекса ГТО</a:t>
            </a:r>
          </a:p>
          <a:p>
            <a:pPr algn="ctr" eaLnBrk="0" hangingPunct="0">
              <a:buFont typeface="Wingdings" pitchFamily="2" charset="2"/>
              <a:buChar char="§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утверждён План мероприятий по поэтапному внедрению Всероссийского физкультурно-спортивного комплекса «Готов к труду и обороне»</a:t>
            </a:r>
          </a:p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 в образовательных организациях МО ГО «Сыктывкар»;</a:t>
            </a:r>
          </a:p>
          <a:p>
            <a:pPr algn="ctr" eaLnBrk="0" hangingPunct="0">
              <a:buFont typeface="Wingdings" pitchFamily="2" charset="2"/>
              <a:buChar char="§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назначены ответственные.</a:t>
            </a:r>
          </a:p>
          <a:p>
            <a:pPr algn="just" eaLnBrk="0" hangingPunct="0"/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323850" y="1484313"/>
            <a:ext cx="8604250" cy="11525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</a:pPr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управления образования  администрации  МО ГО «Сыктывкар»</a:t>
            </a:r>
          </a:p>
          <a:p>
            <a:pPr algn="ctr">
              <a:buClr>
                <a:srgbClr val="000000"/>
              </a:buClr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 05  октября 2015 г. № 652/1 « Об организации работы по внедрению </a:t>
            </a:r>
          </a:p>
          <a:p>
            <a:pPr algn="ctr">
              <a:buClr>
                <a:srgbClr val="000000"/>
              </a:buClr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Всероссийского физкультурно-спортивного  комплекса «Готов к труду и обороне»  </a:t>
            </a:r>
          </a:p>
          <a:p>
            <a:pPr algn="ctr">
              <a:buClr>
                <a:srgbClr val="000000"/>
              </a:buClr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образовательных организациях МО ГО «Сыктывкар»</a:t>
            </a:r>
          </a:p>
          <a:p>
            <a:pPr algn="ctr">
              <a:buClr>
                <a:srgbClr val="000000"/>
              </a:buClr>
            </a:pPr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436938" y="2636838"/>
            <a:ext cx="2376487" cy="26352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341313" y="4316413"/>
            <a:ext cx="8604250" cy="8636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</a:pPr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управления образования  администрации  МО ГО «Сыктывкар»</a:t>
            </a:r>
          </a:p>
          <a:p>
            <a:pPr algn="ctr">
              <a:buClr>
                <a:srgbClr val="000000"/>
              </a:buClr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 01   декабря  2015 г. № 842« Об  участии в декаде ГТО»</a:t>
            </a:r>
          </a:p>
          <a:p>
            <a:pPr algn="ctr">
              <a:buClr>
                <a:srgbClr val="000000"/>
              </a:buClr>
            </a:pPr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3393" y="5589240"/>
            <a:ext cx="8280920" cy="72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250825" y="836613"/>
            <a:ext cx="8642350" cy="57626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координации совместной деятельности с региональным центром</a:t>
            </a:r>
          </a:p>
          <a:p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тестирования   по участию учащихся в тестировании  по выполнению нормативов;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ltGray">
          <a:xfrm>
            <a:off x="250825" y="1484313"/>
            <a:ext cx="8642350" cy="431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250825" y="2060575"/>
            <a:ext cx="8642350" cy="431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250825" y="2636838"/>
            <a:ext cx="8642350" cy="431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250825" y="3213100"/>
            <a:ext cx="8642350" cy="7921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8" name="Прямоугольник 8"/>
          <p:cNvSpPr>
            <a:spLocks noChangeArrowheads="1"/>
          </p:cNvSpPr>
          <p:nvPr/>
        </p:nvSpPr>
        <p:spPr bwMode="auto">
          <a:xfrm>
            <a:off x="900113" y="188913"/>
            <a:ext cx="7488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 мер по внедрению ВФСК ГТО 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муниципальных образовательных организациях </a:t>
            </a:r>
            <a:endParaRPr lang="ru-RU" b="1">
              <a:latin typeface="Trebuchet MS" pitchFamily="34" charset="0"/>
            </a:endParaRP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25713" r="19142"/>
          <a:stretch>
            <a:fillRect/>
          </a:stretch>
        </p:blipFill>
        <p:spPr bwMode="auto">
          <a:xfrm>
            <a:off x="7885113" y="188913"/>
            <a:ext cx="7905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0825" y="1495425"/>
            <a:ext cx="8893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 в  муниципальных образовательных организациях ответственных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+mn-ea" charset="0"/>
                <a:cs typeface="Times New Roman" pitchFamily="18" charset="0"/>
              </a:rPr>
              <a:t>;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1" name="Rectangle 3"/>
          <p:cNvSpPr>
            <a:spLocks noChangeArrowheads="1"/>
          </p:cNvSpPr>
          <p:nvPr/>
        </p:nvSpPr>
        <p:spPr bwMode="auto">
          <a:xfrm>
            <a:off x="250825" y="2060575"/>
            <a:ext cx="8893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утверждение планов мероприятий по поэтапному внедрению ГТО в МОО;</a:t>
            </a:r>
          </a:p>
        </p:txBody>
      </p:sp>
      <p:sp>
        <p:nvSpPr>
          <p:cNvPr id="33802" name="Rectangle 4"/>
          <p:cNvSpPr>
            <a:spLocks noChangeArrowheads="1"/>
          </p:cNvSpPr>
          <p:nvPr/>
        </p:nvSpPr>
        <p:spPr bwMode="auto">
          <a:xfrm>
            <a:off x="250825" y="2636838"/>
            <a:ext cx="8642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Внесение необходимых изменений в локальные акты, должностные инструкции;</a:t>
            </a:r>
          </a:p>
        </p:txBody>
      </p:sp>
      <p:sp>
        <p:nvSpPr>
          <p:cNvPr id="33803" name="Rectangle 5"/>
          <p:cNvSpPr>
            <a:spLocks noChangeArrowheads="1"/>
          </p:cNvSpPr>
          <p:nvPr/>
        </p:nvSpPr>
        <p:spPr bwMode="auto">
          <a:xfrm>
            <a:off x="179388" y="3251200"/>
            <a:ext cx="88201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Включение в рабочие программы учебного предмета «физическая культура» внеучебные курсы деятельности по формированию у обучающихся компетенций, предусмотренных требованиями ВФСК «ГТО»;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gray">
          <a:xfrm>
            <a:off x="250825" y="4076700"/>
            <a:ext cx="8642350" cy="6477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805" name="Rectangle 6"/>
          <p:cNvSpPr>
            <a:spLocks noChangeArrowheads="1"/>
          </p:cNvSpPr>
          <p:nvPr/>
        </p:nvSpPr>
        <p:spPr bwMode="auto">
          <a:xfrm>
            <a:off x="250825" y="4076700"/>
            <a:ext cx="8493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Включение в планы внеурочной деятельности системы мероприятий по пропаганде ГТО,</a:t>
            </a:r>
          </a:p>
          <a:p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подготовке  учащихся к выполнению нормативов;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gray">
          <a:xfrm>
            <a:off x="250825" y="4797425"/>
            <a:ext cx="8642350" cy="6477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807" name="Rectangle 7"/>
          <p:cNvSpPr>
            <a:spLocks noChangeArrowheads="1"/>
          </p:cNvSpPr>
          <p:nvPr/>
        </p:nvSpPr>
        <p:spPr bwMode="auto">
          <a:xfrm>
            <a:off x="77788" y="4868863"/>
            <a:ext cx="90662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2563" algn="just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утверждение мер поддержки деятельности и  стимулирования лиц, связанной с внедрением ВФСК «ГТО»  и поощрения учащихся;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ltGray">
          <a:xfrm>
            <a:off x="250825" y="5589588"/>
            <a:ext cx="8642350" cy="287337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endParaRPr lang="ru-RU" sz="16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Укрепление материально-технической базы МОО для внедрения ГТО;</a:t>
            </a:r>
          </a:p>
          <a:p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gray">
          <a:xfrm>
            <a:off x="250825" y="6021388"/>
            <a:ext cx="8642350" cy="431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школьных спортивных клубов.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8888" y="1412875"/>
            <a:ext cx="6913562" cy="576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Внедрение  ВФСК ГТО на территории МО ГО «Сыктывкар»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280988"/>
            <a:ext cx="1477962" cy="9159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Управление образования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613" y="277813"/>
            <a:ext cx="1584325" cy="9032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физической культуры и спорта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8400" y="261938"/>
            <a:ext cx="1727200" cy="9032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 «Информационно-методический центр»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9738" y="274638"/>
            <a:ext cx="1584325" cy="8905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МАУ «Центр спортивных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мероприятий»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50113" y="293688"/>
            <a:ext cx="1584325" cy="8905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Региональный центр тестирования ГТО  </a:t>
            </a:r>
            <a:endParaRPr 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084424">
            <a:off x="1046163" y="1200150"/>
            <a:ext cx="277812" cy="317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6738" y="1196975"/>
            <a:ext cx="390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0650" y="1196975"/>
            <a:ext cx="390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5525" y="1181100"/>
            <a:ext cx="390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24819">
            <a:off x="8067675" y="1214438"/>
            <a:ext cx="39052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179388" y="2060575"/>
            <a:ext cx="8640762" cy="5762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образовательных организаций доведены нормативно-правовые документы;</a:t>
            </a:r>
          </a:p>
        </p:txBody>
      </p:sp>
      <p:pic>
        <p:nvPicPr>
          <p:cNvPr id="348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2870200"/>
            <a:ext cx="86455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7"/>
          <p:cNvSpPr>
            <a:spLocks noChangeArrowheads="1"/>
          </p:cNvSpPr>
          <p:nvPr/>
        </p:nvSpPr>
        <p:spPr bwMode="gray">
          <a:xfrm>
            <a:off x="179388" y="3573463"/>
            <a:ext cx="8640762" cy="431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проведено  6 заседаний МО учителей физической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культуры;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1" name="Прямоугольник 11"/>
          <p:cNvSpPr>
            <a:spLocks noChangeArrowheads="1"/>
          </p:cNvSpPr>
          <p:nvPr/>
        </p:nvSpPr>
        <p:spPr bwMode="auto">
          <a:xfrm>
            <a:off x="207963" y="2843213"/>
            <a:ext cx="8413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специалисты управления образования, МУ «ИМЦ» приняли участие в республиканском семинаре-совещании с руководителями центров тестирования 12.11.2015 года»;</a:t>
            </a: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>
            <a:off x="179388" y="4149725"/>
            <a:ext cx="8640762" cy="57467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сайте УО создан раздел ГТО, на котором размещена  информация о внедрении ВФСК ГТО;</a:t>
            </a:r>
          </a:p>
        </p:txBody>
      </p:sp>
      <p:pic>
        <p:nvPicPr>
          <p:cNvPr id="348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868863"/>
            <a:ext cx="864076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4" name="Прямоугольник 14"/>
          <p:cNvSpPr>
            <a:spLocks noChangeArrowheads="1"/>
          </p:cNvSpPr>
          <p:nvPr/>
        </p:nvSpPr>
        <p:spPr bwMode="auto">
          <a:xfrm>
            <a:off x="323850" y="5013325"/>
            <a:ext cx="8105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проведена организационно- разъяснительная работа с участниками образовательного процесса.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8569325" cy="6921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28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Прямоугольник 9"/>
          <p:cNvSpPr>
            <a:spLocks noChangeArrowheads="1"/>
          </p:cNvSpPr>
          <p:nvPr/>
        </p:nvSpPr>
        <p:spPr bwMode="auto">
          <a:xfrm>
            <a:off x="971550" y="1628775"/>
            <a:ext cx="3284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35843" name="Text Box 8"/>
          <p:cNvSpPr txBox="1">
            <a:spLocks noChangeArrowheads="1"/>
          </p:cNvSpPr>
          <p:nvPr/>
        </p:nvSpPr>
        <p:spPr bwMode="auto">
          <a:xfrm>
            <a:off x="195263" y="5373688"/>
            <a:ext cx="4321175" cy="1008062"/>
          </a:xfrm>
          <a:prstGeom prst="rect">
            <a:avLst/>
          </a:prstGeom>
          <a:solidFill>
            <a:srgbClr val="C7453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конкурс  на лучшую организацию работы по введению ВФСК «ГТО» среди образовательных организаций</a:t>
            </a:r>
            <a:endParaRPr lang="ru-RU" alt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225425" y="1916113"/>
            <a:ext cx="4319588" cy="792162"/>
          </a:xfrm>
          <a:prstGeom prst="rect">
            <a:avLst/>
          </a:prstGeom>
          <a:solidFill>
            <a:srgbClr val="D3C7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Мероприятия, акции, встречи  с послами ГТО</a:t>
            </a:r>
            <a:endParaRPr lang="ru-RU" alt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225425" y="1219200"/>
            <a:ext cx="4319588" cy="504825"/>
          </a:xfrm>
          <a:prstGeom prst="rect">
            <a:avLst/>
          </a:prstGeom>
          <a:solidFill>
            <a:srgbClr val="C02E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Олимпийских уроков, уроков ГТО</a:t>
            </a:r>
            <a:endParaRPr lang="ru-RU" alt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209550" y="2852738"/>
            <a:ext cx="4321175" cy="720725"/>
          </a:xfrm>
          <a:prstGeom prst="rect">
            <a:avLst/>
          </a:prstGeom>
          <a:solidFill>
            <a:srgbClr val="55C93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зимних и летних фестивалей  ГТО среди учащихся образовательных организаций</a:t>
            </a:r>
            <a:endParaRPr lang="ru-RU" alt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195263" y="4581525"/>
            <a:ext cx="4321175" cy="647700"/>
          </a:xfrm>
          <a:prstGeom prst="rect">
            <a:avLst/>
          </a:prstGeom>
          <a:solidFill>
            <a:srgbClr val="99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конкурс проектов по  продвижению  ВФСК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ГТО»</a:t>
            </a:r>
            <a:endParaRPr lang="ru-RU" alt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25425" y="247650"/>
            <a:ext cx="4319588" cy="792163"/>
          </a:xfrm>
          <a:prstGeom prst="rect">
            <a:avLst/>
          </a:prstGeom>
          <a:solidFill>
            <a:srgbClr val="30CEB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роведение спортивно-массовых, физкультурно-оздоровительных и пропагандистских мероприятий, посвященных комплексу ГТО</a:t>
            </a:r>
            <a:endParaRPr 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196850" y="3716338"/>
            <a:ext cx="4319588" cy="720725"/>
          </a:xfrm>
          <a:prstGeom prst="rect">
            <a:avLst/>
          </a:prstGeom>
          <a:solidFill>
            <a:srgbClr val="0070C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Малый  Фестиваль ГТО </a:t>
            </a: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«Навстречу ГТО !»</a:t>
            </a:r>
          </a:p>
        </p:txBody>
      </p:sp>
      <p:pic>
        <p:nvPicPr>
          <p:cNvPr id="47" name="Picture 16" descr="DSC_01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505152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8" name="Picture 6" descr="IMG_77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2448272" cy="1629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9" name="Picture 8" descr="IMG_72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48752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" name="Прямоугольник 50"/>
          <p:cNvSpPr/>
          <p:nvPr/>
        </p:nvSpPr>
        <p:spPr>
          <a:xfrm>
            <a:off x="4572000" y="188640"/>
            <a:ext cx="1656184" cy="5832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C00000"/>
                </a:solidFill>
              </a:rPr>
              <a:t>МЕРОПРИЯТИЯ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0175" y="-5926138"/>
            <a:ext cx="9001125" cy="1125538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24 марта 2014 г. № 172 "О Всероссийском физкультурно-спортивном комплексе "Готов к труду и обороне" (ГТО)"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b="10898"/>
          <a:stretch>
            <a:fillRect/>
          </a:stretch>
        </p:blipFill>
        <p:spPr>
          <a:xfrm>
            <a:off x="4211638" y="1412875"/>
            <a:ext cx="2305050" cy="2901950"/>
          </a:xfrm>
        </p:spPr>
      </p:pic>
      <p:pic>
        <p:nvPicPr>
          <p:cNvPr id="3" name="Picture 2" descr="C:\Users\sts004\Desktop\курсы\3(9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3323034" cy="3889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05163" y="-13349288"/>
            <a:ext cx="188436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5"/>
          <a:srcRect b="9071"/>
          <a:stretch>
            <a:fillRect/>
          </a:stretch>
        </p:blipFill>
        <p:spPr bwMode="auto">
          <a:xfrm>
            <a:off x="6588125" y="1412875"/>
            <a:ext cx="226853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576" y="5085184"/>
            <a:ext cx="6047711" cy="1124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3"/>
          <p:cNvSpPr>
            <a:spLocks noChangeArrowheads="1"/>
          </p:cNvSpPr>
          <p:nvPr/>
        </p:nvSpPr>
        <p:spPr bwMode="auto">
          <a:xfrm>
            <a:off x="1042988" y="3789363"/>
            <a:ext cx="6192837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5" name="Picture 3"/>
          <p:cNvPicPr/>
          <p:nvPr/>
        </p:nvPicPr>
        <p:blipFill rotWithShape="1">
          <a:blip r:embed="rId2" cstate="print">
            <a:lum bright="-10000"/>
            <a:extLst>
              <a:ext uri="{28A0092B-C50C-407E-A947-70E740481C1C}"/>
            </a:extLst>
          </a:blip>
          <a:srcRect l="14866" t="16593" r="6728" b="5974"/>
          <a:stretch/>
        </p:blipFill>
        <p:spPr bwMode="auto">
          <a:xfrm>
            <a:off x="1115616" y="260648"/>
            <a:ext cx="748883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/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6165850"/>
            <a:ext cx="2508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1196975"/>
            <a:ext cx="8712200" cy="3455988"/>
          </a:xfrm>
        </p:spPr>
        <p:txBody>
          <a:bodyPr rtlCol="0">
            <a:no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Цель ВФСК ГТО: </a:t>
            </a:r>
            <a:endParaRPr lang="ru-RU" sz="1600" dirty="0" smtClean="0">
              <a:ln w="635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Повышение </a:t>
            </a:r>
            <a:r>
              <a:rPr lang="ru-RU" sz="1600" b="1" dirty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эффективности использования физической культуры </a:t>
            </a: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 спорта в укреплении здоровья, гармоничном и всестороннем развитии личности, воспитании патриотизма и обеспечение преемственности в осуществлении физического воспитания населения.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b="1" dirty="0" smtClean="0">
              <a:ln w="635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Задачи </a:t>
            </a:r>
            <a:r>
              <a:rPr lang="ru-RU" sz="1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ВФСК ГТО: </a:t>
            </a:r>
            <a:endParaRPr lang="ru-RU" sz="1600" b="1" dirty="0" smtClean="0">
              <a:ln w="635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Увеличение </a:t>
            </a:r>
            <a:r>
              <a:rPr lang="ru-RU" sz="1600" b="1" dirty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числа </a:t>
            </a: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граждан , систематически занимающихся физкультурой 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спортом; 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Повышение </a:t>
            </a:r>
            <a:r>
              <a:rPr lang="ru-RU" sz="1600" b="1" dirty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уровня физической </a:t>
            </a: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подготовленности и продолжительности  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жизни граждан;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Формирование  у населения осознанных потребностей в систематических 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занятиях физической культурой и спортом, физическом 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самосовершенствовании  и ведении здорового образа жизни;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Модернизация системы физического воспитания и системы развития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массового , детско-юношеского, школьного  спорта в образовательных 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организациях, в том числе путём увеличения количества спортивных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клубов.</a:t>
            </a:r>
          </a:p>
          <a:p>
            <a:pPr indent="-16192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Courier New" pitchFamily="49" charset="0"/>
              <a:buChar char="o"/>
              <a:defRPr/>
            </a:pP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0169" y="4221088"/>
            <a:ext cx="1569312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158941"/>
            <a:ext cx="5904656" cy="893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6100" y="188913"/>
            <a:ext cx="4464050" cy="6264275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Программная и нормативная основа системы физического воспитания различных групп населения Российской Федерации, которая устанавливает государственные требования к его физической подготовленности и предусматривает подготовку и выполнение нормативов комплекса ГТО.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5713" r="19142"/>
          <a:stretch>
            <a:fillRect/>
          </a:stretch>
        </p:blipFill>
        <p:spPr bwMode="auto">
          <a:xfrm>
            <a:off x="338138" y="333375"/>
            <a:ext cx="38735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/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14866" t="16593" r="6728" b="5974"/>
          <a:stretch/>
        </p:blipFill>
        <p:spPr bwMode="auto">
          <a:xfrm>
            <a:off x="423998" y="3284984"/>
            <a:ext cx="3700871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08912" cy="1296144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Нормативно-правовая база</a:t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внедрения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ВФСК «ГТО»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</a:br>
            <a:endParaRPr lang="ru-RU" dirty="0" smtClean="0">
              <a:latin typeface="Arial Black" panose="020B0A04020102020204" pitchFamily="34" charset="0"/>
            </a:endParaRPr>
          </a:p>
        </p:txBody>
      </p:sp>
      <p:sp>
        <p:nvSpPr>
          <p:cNvPr id="18434" name="AutoShape 34"/>
          <p:cNvSpPr>
            <a:spLocks noChangeArrowheads="1"/>
          </p:cNvSpPr>
          <p:nvPr/>
        </p:nvSpPr>
        <p:spPr bwMode="gray">
          <a:xfrm>
            <a:off x="2195513" y="5075238"/>
            <a:ext cx="6948487" cy="660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53A9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2195513" y="2362200"/>
            <a:ext cx="6948487" cy="6731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>
            <a:off x="2195513" y="3178175"/>
            <a:ext cx="6948487" cy="6524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2195513" y="4165600"/>
            <a:ext cx="6948487" cy="660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gray">
          <a:xfrm>
            <a:off x="2830513" y="3178175"/>
            <a:ext cx="57800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Акта Правительства Российской Федерации</a:t>
            </a:r>
            <a:endParaRPr lang="en-US" alt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gray">
          <a:xfrm>
            <a:off x="2830513" y="4156075"/>
            <a:ext cx="631348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Приказов Министерства спорта  Российской Федерации</a:t>
            </a:r>
            <a:endParaRPr lang="en-US" alt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AutoShape 11"/>
          <p:cNvSpPr>
            <a:spLocks noChangeArrowheads="1"/>
          </p:cNvSpPr>
          <p:nvPr/>
        </p:nvSpPr>
        <p:spPr bwMode="gray">
          <a:xfrm>
            <a:off x="2303463" y="2362200"/>
            <a:ext cx="455612" cy="673100"/>
          </a:xfrm>
          <a:prstGeom prst="rightArrow">
            <a:avLst>
              <a:gd name="adj1" fmla="val 50000"/>
              <a:gd name="adj2" fmla="val 75741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441" name="Text Box 28"/>
          <p:cNvSpPr txBox="1">
            <a:spLocks noChangeArrowheads="1"/>
          </p:cNvSpPr>
          <p:nvPr/>
        </p:nvSpPr>
        <p:spPr bwMode="gray">
          <a:xfrm>
            <a:off x="3055938" y="5051425"/>
            <a:ext cx="5329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Приказов других Министерств и ведомств Российской федерации</a:t>
            </a:r>
            <a:endParaRPr lang="en-US" alt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Text Box 8"/>
          <p:cNvSpPr txBox="1">
            <a:spLocks noChangeArrowheads="1"/>
          </p:cNvSpPr>
          <p:nvPr/>
        </p:nvSpPr>
        <p:spPr bwMode="gray">
          <a:xfrm>
            <a:off x="2830513" y="2362200"/>
            <a:ext cx="6203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 президента Российской Федерации</a:t>
            </a:r>
            <a:endParaRPr lang="en-US" alt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78"/>
          <p:cNvSpPr>
            <a:spLocks noChangeArrowheads="1"/>
          </p:cNvSpPr>
          <p:nvPr/>
        </p:nvSpPr>
        <p:spPr bwMode="gray">
          <a:xfrm>
            <a:off x="251520" y="1700808"/>
            <a:ext cx="1647056" cy="4242792"/>
          </a:xfrm>
          <a:prstGeom prst="rightArrow">
            <a:avLst>
              <a:gd name="adj1" fmla="val 48657"/>
              <a:gd name="adj2" fmla="val 61199"/>
            </a:avLst>
          </a:prstGeom>
          <a:solidFill>
            <a:srgbClr val="F2EA88"/>
          </a:solidFill>
          <a:ln w="19050">
            <a:noFill/>
            <a:miter lim="800000"/>
            <a:headEnd/>
            <a:tailEnd/>
          </a:ln>
          <a:effectLst>
            <a:outerShdw dist="28398" dir="3806097" algn="ctr" rotWithShape="0">
              <a:srgbClr val="B2B2B2"/>
            </a:outerShdw>
          </a:effectLst>
        </p:spPr>
        <p:txBody>
          <a:bodyPr vert="vert270" wrap="none"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документа</a:t>
            </a:r>
            <a:endParaRPr lang="ru-RU" altLang="ru-RU" sz="1600" b="1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4" name="AutoShape 11"/>
          <p:cNvSpPr>
            <a:spLocks noChangeArrowheads="1"/>
          </p:cNvSpPr>
          <p:nvPr/>
        </p:nvSpPr>
        <p:spPr bwMode="gray">
          <a:xfrm>
            <a:off x="2303463" y="3190875"/>
            <a:ext cx="455612" cy="673100"/>
          </a:xfrm>
          <a:prstGeom prst="rightArrow">
            <a:avLst>
              <a:gd name="adj1" fmla="val 50000"/>
              <a:gd name="adj2" fmla="val 75741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445" name="AutoShape 11"/>
          <p:cNvSpPr>
            <a:spLocks noChangeArrowheads="1"/>
          </p:cNvSpPr>
          <p:nvPr/>
        </p:nvSpPr>
        <p:spPr bwMode="gray">
          <a:xfrm>
            <a:off x="2301875" y="4152900"/>
            <a:ext cx="614363" cy="673100"/>
          </a:xfrm>
          <a:prstGeom prst="rightArrow">
            <a:avLst>
              <a:gd name="adj1" fmla="val 50000"/>
              <a:gd name="adj2" fmla="val 75741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gray">
          <a:xfrm>
            <a:off x="2320925" y="5038725"/>
            <a:ext cx="614363" cy="673100"/>
          </a:xfrm>
          <a:prstGeom prst="rightArrow">
            <a:avLst>
              <a:gd name="adj1" fmla="val 50000"/>
              <a:gd name="adj2" fmla="val 75741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/>
              <a:ext uri="{28A0092B-C50C-407E-A947-70E740481C1C}"/>
            </a:extLst>
          </a:blip>
          <a:srcRect l="33439" r="35120"/>
          <a:stretch/>
        </p:blipFill>
        <p:spPr bwMode="auto">
          <a:xfrm>
            <a:off x="7164288" y="5733256"/>
            <a:ext cx="1656184" cy="84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368152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3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внедрения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ВФСК «ГТО»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Arial Black" panose="020B0A04020102020204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684213" y="1484313"/>
            <a:ext cx="8459787" cy="9366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20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ГТО вводится среди обучающихся образовательных </a:t>
            </a:r>
            <a:endParaRPr lang="ru-RU" sz="2000" b="1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организаций в </a:t>
            </a:r>
            <a:r>
              <a:rPr lang="ru-RU" sz="20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отдельных субъектах Российской </a:t>
            </a:r>
            <a:r>
              <a:rPr lang="ru-RU" sz="20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2000" b="1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>
            <a:off x="684213" y="3068638"/>
            <a:ext cx="8459787" cy="108426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ГТО вводится среди обучающихся всех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страны и взрослого населения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отдельных субъектах Российской Федерации</a:t>
            </a:r>
            <a:endParaRPr lang="ru-RU" sz="2000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684213" y="4868863"/>
            <a:ext cx="8459787" cy="100806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ГТО вводится среди всех категорий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 населения Российской Федерации</a:t>
            </a:r>
            <a:endParaRPr lang="ru-RU" sz="2000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/>
              <a:ext uri="{28A0092B-C50C-407E-A947-70E740481C1C}"/>
            </a:extLst>
          </a:blip>
          <a:srcRect l="33439" r="35120"/>
          <a:stretch/>
        </p:blipFill>
        <p:spPr bwMode="auto">
          <a:xfrm>
            <a:off x="7452320" y="5661248"/>
            <a:ext cx="1512168" cy="810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Стрелка вниз 14"/>
          <p:cNvSpPr/>
          <p:nvPr/>
        </p:nvSpPr>
        <p:spPr>
          <a:xfrm>
            <a:off x="3563938" y="4221163"/>
            <a:ext cx="2663825" cy="647700"/>
          </a:xfrm>
          <a:prstGeom prst="downArrow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3348038" y="836613"/>
            <a:ext cx="2663825" cy="647700"/>
          </a:xfrm>
          <a:prstGeom prst="downArrow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2014-2015г.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563938" y="2420938"/>
            <a:ext cx="2663825" cy="647700"/>
          </a:xfrm>
          <a:prstGeom prst="downArrow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25713" r="19142"/>
          <a:stretch>
            <a:fillRect/>
          </a:stretch>
        </p:blipFill>
        <p:spPr bwMode="auto">
          <a:xfrm>
            <a:off x="395288" y="260350"/>
            <a:ext cx="8937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395288" y="404813"/>
            <a:ext cx="8229600" cy="7207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buFont typeface="Georgia" pitchFamily="18" charset="0"/>
              <a:buNone/>
            </a:pPr>
            <a:r>
              <a:rPr lang="ru-RU" sz="24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Распорядительные акты Минспорта России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908050"/>
            <a:ext cx="86423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1600" b="1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№ 575 от 08.07.2014 </a:t>
            </a:r>
            <a:r>
              <a:rPr lang="ru-RU" sz="1600" b="1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"Об утверждении государственных требований к уровню физической подготовленности населения при выполнении нормативов Всероссийского физкультурно-спортивного комплекса "Готов к труду и обороне" (ГТО)"</a:t>
            </a:r>
            <a:endParaRPr lang="ru-RU" sz="1600" b="1" dirty="0">
              <a:ln w="6350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850" y="1916113"/>
            <a:ext cx="84963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1600" b="1" dirty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№ 954/1 от 01.12.2014 </a:t>
            </a:r>
            <a:r>
              <a:rPr lang="ru-RU" sz="1600" b="1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"Об утверждении Порядка создания Центров тестирования по выполнению видов испытаний (тестов), нормативов, требований к оценке уровня знаний и умений в области физической культуры и спорта и Положения о них</a:t>
            </a:r>
            <a:endParaRPr lang="ru-RU" sz="1600" b="1" dirty="0">
              <a:ln w="6350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650" y="2852738"/>
            <a:ext cx="8569325" cy="1539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1600" b="1" dirty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№ 606 от 10.10.2014 </a:t>
            </a:r>
            <a:r>
              <a:rPr lang="ru-RU" sz="1600" b="1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"Об утверждении статистического инструментария для организации Министерством спорта Российской Федерации федерального статистического наблюдения за организациями, осуществляющими спортивную подготовку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sz="1600" b="1" dirty="0">
              <a:ln w="6350">
                <a:noFill/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400" b="1" u="sng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3863" y="4222750"/>
            <a:ext cx="85693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1600" b="1" dirty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№ 574/1 от 09.07.2014 </a:t>
            </a:r>
            <a:r>
              <a:rPr lang="ru-RU" sz="1600" b="1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"Об утверждении списка субъектов Российской Федерации, осуществляющих организационно-экспериментальную апробацию внедрения Всероссийского физкультурно-спортивного комплекса "Готов к труду и обороне" (ГТО)"</a:t>
            </a:r>
            <a:endParaRPr lang="ru-RU" sz="1600" b="1" dirty="0">
              <a:ln w="6350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25713" r="19142"/>
          <a:stretch>
            <a:fillRect/>
          </a:stretch>
        </p:blipFill>
        <p:spPr bwMode="auto">
          <a:xfrm>
            <a:off x="395288" y="260350"/>
            <a:ext cx="8937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395288" y="404813"/>
            <a:ext cx="8229600" cy="7207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buFont typeface="Georgia" pitchFamily="18" charset="0"/>
              <a:buNone/>
            </a:pPr>
            <a:r>
              <a:rPr lang="ru-RU" sz="24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Распорядительные акты Минспорта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1354138"/>
            <a:ext cx="86423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1600" b="1" dirty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№ 144 от 18.02.2015 </a:t>
            </a:r>
            <a:r>
              <a:rPr lang="ru-RU" sz="1600" b="1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"Об утверждении Порядка награждения граждан Российской Федерации знаком отличия Всероссийского физкультурно-спортивного комплекса "Готов к труду и обороне" (ГТО) и присвоения им спортивных разрядов</a:t>
            </a:r>
            <a:endParaRPr lang="ru-RU" sz="1600" b="1" dirty="0">
              <a:ln w="6350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8" y="2398713"/>
            <a:ext cx="85693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1600" b="1" dirty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№ 705 от 19.08.2014 </a:t>
            </a:r>
            <a:r>
              <a:rPr lang="ru-RU" sz="1600" b="1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"Об утверждении образца и описания знака отличия Всероссийского физкультурно-спортивного комплекса "Готов к труду и обороне" (ГТО)"</a:t>
            </a:r>
            <a:endParaRPr lang="ru-RU" sz="1600" b="1" dirty="0">
              <a:ln w="6350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6800" y="3073400"/>
            <a:ext cx="4948238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ПОСЛЬІ  </a:t>
            </a:r>
            <a:r>
              <a:rPr lang="ru-RU" sz="4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ГТО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81075"/>
            <a:ext cx="9036050" cy="1439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2531" name="Picture 2" descr="http://fcp.minsport.gov.ru/export/shared/photobank/pervyj-den-foruma-rossiya-sportivnaya-derzhava/41.JPG_2096449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208912" cy="4928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3" descr="C:\Users\sts004\Desktop\курсы\Послы ГТО\CRvPzZqx7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21088"/>
            <a:ext cx="3241275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332656"/>
            <a:ext cx="4392488" cy="664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1015</TotalTime>
  <Words>1088</Words>
  <Application>Microsoft Office PowerPoint</Application>
  <PresentationFormat>Экран (4:3)</PresentationFormat>
  <Paragraphs>172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Trebuchet MS</vt:lpstr>
      <vt:lpstr>Arial</vt:lpstr>
      <vt:lpstr>Georgia</vt:lpstr>
      <vt:lpstr>Calibri</vt:lpstr>
      <vt:lpstr>Times New Roman</vt:lpstr>
      <vt:lpstr>Wingdings 2</vt:lpstr>
      <vt:lpstr>Courier New</vt:lpstr>
      <vt:lpstr>Wingdings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Указ Президента Российской Федерации от 24 марта 2014 г. № 172 "О Всероссийском физкультурно-спортивном комплексе "Готов к труду и обороне" (ГТО)"</vt:lpstr>
      <vt:lpstr>Слайд 3</vt:lpstr>
      <vt:lpstr>Слайд 4</vt:lpstr>
      <vt:lpstr>Слайд 5</vt:lpstr>
      <vt:lpstr>Слайд 6</vt:lpstr>
      <vt:lpstr>Распорядительные акты Минспорта России</vt:lpstr>
      <vt:lpstr>Распорядительные акты Минспорта России</vt:lpstr>
      <vt:lpstr>Слайд 9</vt:lpstr>
      <vt:lpstr> Внедрение ВФСК ГТО на региональном уровне </vt:lpstr>
      <vt:lpstr> Внедрение ВФСК ГТО на региональном уровне </vt:lpstr>
      <vt:lpstr>Слайд 12</vt:lpstr>
      <vt:lpstr>Слайд 13</vt:lpstr>
      <vt:lpstr>Слайд 14</vt:lpstr>
      <vt:lpstr> Внедрение ВФСК ГТО на муниципальном уровне </vt:lpstr>
      <vt:lpstr> Внедрение ВФСК ГТО в муниципальных образовательных организациях </vt:lpstr>
      <vt:lpstr>Слайд 17</vt:lpstr>
      <vt:lpstr>Слайд 18</vt:lpstr>
      <vt:lpstr> 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65</cp:revision>
  <cp:lastPrinted>2015-12-08T10:56:51Z</cp:lastPrinted>
  <dcterms:modified xsi:type="dcterms:W3CDTF">2016-06-01T07:57:17Z</dcterms:modified>
</cp:coreProperties>
</file>