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7" r:id="rId4"/>
    <p:sldId id="271" r:id="rId5"/>
    <p:sldId id="298" r:id="rId6"/>
    <p:sldId id="299" r:id="rId7"/>
    <p:sldId id="273" r:id="rId8"/>
    <p:sldId id="280" r:id="rId9"/>
    <p:sldId id="281" r:id="rId10"/>
    <p:sldId id="282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F6D0B-A41C-4AED-BD53-6BCF6FFEF57C}">
          <p14:sldIdLst>
            <p14:sldId id="256"/>
          </p14:sldIdLst>
        </p14:section>
        <p14:section name="Раздел 1" id="{62A967DC-C94A-41D3-8F74-E87663C569E7}">
          <p14:sldIdLst>
            <p14:sldId id="294"/>
            <p14:sldId id="297"/>
            <p14:sldId id="271"/>
            <p14:sldId id="298"/>
            <p14:sldId id="299"/>
            <p14:sldId id="273"/>
            <p14:sldId id="280"/>
            <p14:sldId id="281"/>
            <p14:sldId id="282"/>
            <p14:sldId id="283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277BD"/>
    <a:srgbClr val="2E7D32"/>
    <a:srgbClr val="29B6F6"/>
    <a:srgbClr val="FFFFFF"/>
    <a:srgbClr val="81C784"/>
    <a:srgbClr val="455A64"/>
    <a:srgbClr val="B9C4CB"/>
    <a:srgbClr val="ECEFF1"/>
    <a:srgbClr val="D9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1AB-3609-40AD-BE3F-727A4A6DFED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5014-72AA-4D00-89C9-6F0E8DCA4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5014-72AA-4D00-89C9-6F0E8DCA4F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1239-CA70-4008-A008-7CC3D6F1182D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6564-908E-4F69-BCA4-3B0B543FE154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CAA-4111-4EA2-A36E-C3579CBE4DB2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1CB7-7B19-494E-9006-5B422882C561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76D-8332-4456-B250-794F92EC640C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3B16-CBB0-4792-A5B4-A9EC8570B2B5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3C7E-9D2D-438A-BEA6-62BD279BD46B}" type="datetime1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6D09-3DF5-4D74-A762-1FAA3B024EF8}" type="datetime1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AC3E-933E-49CE-A62F-8AC5175D8F55}" type="datetime1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9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C4F4-75DA-4748-9567-810D5B6E844F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A2B5-6E12-47C9-93BD-9FA9DE38CF65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AA1A-DA59-4AE1-A849-101609847FA6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672" y="1926475"/>
            <a:ext cx="7737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Методические рекомендации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мерам безопасности при столкновении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борщевиком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Сосновского и оказанию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первой помощи»</a:t>
            </a:r>
            <a:endParaRPr lang="ru-R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2" y="1158966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7675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Симптомы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ожога</a:t>
            </a:r>
            <a:endParaRPr lang="ru-RU" sz="24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ED758-F151-4DB2-8C6B-A2F347290145}"/>
              </a:ext>
            </a:extLst>
          </p:cNvPr>
          <p:cNvSpPr txBox="1"/>
          <p:nvPr/>
        </p:nvSpPr>
        <p:spPr>
          <a:xfrm>
            <a:off x="596312" y="1668405"/>
            <a:ext cx="109993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 Симптомы ожога борщевиком могут проявляться спустя довольно длительное время, </a:t>
            </a:r>
            <a:r>
              <a:rPr lang="ru-RU" b="1">
                <a:solidFill>
                  <a:srgbClr val="002060"/>
                </a:solidFill>
              </a:rPr>
              <a:t>иногда </a:t>
            </a:r>
            <a:r>
              <a:rPr lang="ru-RU" b="1" smtClean="0">
                <a:solidFill>
                  <a:srgbClr val="002060"/>
                </a:solidFill>
              </a:rPr>
              <a:t>спустя несколько </a:t>
            </a:r>
            <a:r>
              <a:rPr lang="ru-RU" b="1" dirty="0">
                <a:solidFill>
                  <a:srgbClr val="002060"/>
                </a:solidFill>
              </a:rPr>
              <a:t>часов от момента контакта сока растения с кожными покровами. После того, как на пораженный участок кожи попадут солнечные лучи, он начинает сильно зудеть и краснеет. Чуть позже на нем образуются ожоговые волдыри. При многочисленных и сильных ожогах у пострадавших повышается температура тела, возникает головная и мышечная боль, появляются жалобы на резкую слабость, отсутствие аппетита. После того, как волдыри вскрываются, на их месте образуется эрозия, а затем длительно незаживающая язва. Со временем она эпителизируется, но на коже остаются темные пятна, сохраняющиеся несколько лет. Вдыхание эфирных масел, выделяемых борщевиком, также таит в себе опасность. Если длительное время </a:t>
            </a:r>
            <a:r>
              <a:rPr lang="ru-RU" b="1" dirty="0" smtClean="0">
                <a:solidFill>
                  <a:srgbClr val="002060"/>
                </a:solidFill>
              </a:rPr>
              <a:t>находиться </a:t>
            </a:r>
            <a:r>
              <a:rPr lang="ru-RU" b="1" dirty="0">
                <a:solidFill>
                  <a:srgbClr val="002060"/>
                </a:solidFill>
              </a:rPr>
              <a:t>возле его зарослей, то возникает сильное головокружение, и может случиться глубокий обморок.</a:t>
            </a:r>
          </a:p>
        </p:txBody>
      </p:sp>
    </p:spTree>
    <p:extLst>
      <p:ext uri="{BB962C8B-B14F-4D97-AF65-F5344CB8AC3E}">
        <p14:creationId xmlns:p14="http://schemas.microsoft.com/office/powerpoint/2010/main" val="347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3" y="1081678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Первая помощь при ожоге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борщевиком</a:t>
            </a:r>
            <a:endParaRPr lang="ru-RU" sz="24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B2D66-1827-4245-BBF0-A67A5B5CA9A0}"/>
              </a:ext>
            </a:extLst>
          </p:cNvPr>
          <p:cNvSpPr txBox="1"/>
          <p:nvPr/>
        </p:nvSpPr>
        <p:spPr>
          <a:xfrm>
            <a:off x="646239" y="1649484"/>
            <a:ext cx="107082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Если произошел контакт кожных покровов с борщевиком, для профилактики ожога необходимо: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1.Промокните салфеткой или платком, не растирая и не применяя усилие. Старайтесь находиться в тени.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2. Промойте пораженный участок мылом и смойте проточной водой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3. Обработайте спиртом. Йод и </a:t>
            </a:r>
            <a:r>
              <a:rPr lang="ru-RU" b="1" dirty="0" smtClean="0">
                <a:solidFill>
                  <a:srgbClr val="002060"/>
                </a:solidFill>
              </a:rPr>
              <a:t>бриллиантовый зелёный </a:t>
            </a:r>
            <a:r>
              <a:rPr lang="ru-RU" b="1" dirty="0">
                <a:solidFill>
                  <a:srgbClr val="002060"/>
                </a:solidFill>
              </a:rPr>
              <a:t>для этих целей не подходят!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4. Укройте кожу от попадания солнечных лучей, во избежание сильного поражения. Не прибегайте к клейкому пластырю, тугим повязкам.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5. Примите антигистаминное средство. Сок борщевика – сильный аллерген. Курс длится 5-6 дней.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6. Исключено применение жирных кремов и мазей. Их использование способствует глубокому поражению кожи.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7. Несколько суток не подвергайте кожу воздействию солнечных лучей</a:t>
            </a:r>
          </a:p>
        </p:txBody>
      </p:sp>
    </p:spTree>
    <p:extLst>
      <p:ext uri="{BB962C8B-B14F-4D97-AF65-F5344CB8AC3E}">
        <p14:creationId xmlns:p14="http://schemas.microsoft.com/office/powerpoint/2010/main" val="1493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31195-EFA8-4FE8-84B1-6A513B54A323}"/>
              </a:ext>
            </a:extLst>
          </p:cNvPr>
          <p:cNvSpPr txBox="1"/>
          <p:nvPr/>
        </p:nvSpPr>
        <p:spPr>
          <a:xfrm>
            <a:off x="77638" y="1245576"/>
            <a:ext cx="121143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Если ожог затронул глаза, рот или другие слизистые оболочки, к врачу обращаться нужно немедленно.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C0457-A3FF-4236-B9A8-C74A8B6E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8" y="2332139"/>
            <a:ext cx="4001548" cy="328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99398A-F0CC-40AA-BA48-EBBB0290A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2" y="2332139"/>
            <a:ext cx="5529611" cy="3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280" y="2913093"/>
            <a:ext cx="859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Берегите себя!</a:t>
            </a:r>
            <a:endParaRPr lang="ru-RU" sz="28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8434D-78A7-40A6-AD17-02625806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7" y="974218"/>
            <a:ext cx="4973435" cy="3425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5684369" y="1077910"/>
            <a:ext cx="55713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Борщевик Сосновского (Heracleum sosnowskyi Manden.) – крупное (до нескольких метров в высоту) травянистое растение семейства зонтичных (</a:t>
            </a:r>
            <a:r>
              <a:rPr lang="ru-RU" sz="1600" b="1" dirty="0" err="1">
                <a:solidFill>
                  <a:srgbClr val="002060"/>
                </a:solidFill>
              </a:rPr>
              <a:t>Apiaceae</a:t>
            </a:r>
            <a:r>
              <a:rPr lang="ru-RU" sz="1600" b="1" dirty="0" smtClean="0">
                <a:solidFill>
                  <a:srgbClr val="002060"/>
                </a:solidFill>
              </a:rPr>
              <a:t>).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Разных видов борщевика в мире насчитывается 52 штуки. В России шире всего распространен борщевик Сосновского, и вот он как раз очень опасен.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В Кирове впервые применят новый способ борьбы с зарослями борщевика |  ОБЩЕСТВО | АиФ Кир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/>
          <a:stretch/>
        </p:blipFill>
        <p:spPr bwMode="auto">
          <a:xfrm>
            <a:off x="5775974" y="3148642"/>
            <a:ext cx="5602268" cy="35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113010" y="4464144"/>
            <a:ext cx="5571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Ожоги </a:t>
            </a:r>
            <a:r>
              <a:rPr lang="en-US" sz="1600" b="1" dirty="0" smtClean="0">
                <a:solidFill>
                  <a:srgbClr val="002060"/>
                </a:solidFill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</a:rPr>
              <a:t>-й и </a:t>
            </a:r>
            <a:r>
              <a:rPr lang="en-US" sz="1600" b="1" dirty="0" smtClean="0">
                <a:solidFill>
                  <a:srgbClr val="002060"/>
                </a:solidFill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</a:rPr>
              <a:t>-й степени развиваются на второй-третий день после контакта кожи человека с любой частью растений.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худшем </a:t>
            </a:r>
            <a:r>
              <a:rPr lang="ru-RU" sz="1600" b="1" dirty="0" smtClean="0">
                <a:solidFill>
                  <a:srgbClr val="002060"/>
                </a:solidFill>
              </a:rPr>
              <a:t>случае развивается ожог </a:t>
            </a:r>
            <a:r>
              <a:rPr lang="ru-RU" sz="1600" b="1" dirty="0">
                <a:solidFill>
                  <a:srgbClr val="002060"/>
                </a:solidFill>
              </a:rPr>
              <a:t>III степени, представляющий угрозу для жизни. Зафиксированы </a:t>
            </a:r>
            <a:r>
              <a:rPr lang="ru-RU" sz="1600" b="1" dirty="0" smtClean="0">
                <a:solidFill>
                  <a:srgbClr val="002060"/>
                </a:solidFill>
              </a:rPr>
              <a:t>случаи гибели людей </a:t>
            </a:r>
            <a:r>
              <a:rPr lang="ru-RU" sz="1600" b="1" dirty="0">
                <a:solidFill>
                  <a:srgbClr val="002060"/>
                </a:solidFill>
              </a:rPr>
              <a:t>и крупных животных, прикасавшихся к этому </a:t>
            </a:r>
            <a:r>
              <a:rPr lang="ru-RU" sz="1600" b="1" dirty="0" smtClean="0">
                <a:solidFill>
                  <a:srgbClr val="002060"/>
                </a:solidFill>
              </a:rPr>
              <a:t>растению.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Выделяемые растением сильно </a:t>
            </a:r>
            <a:r>
              <a:rPr lang="ru-RU" sz="1600" b="1" dirty="0">
                <a:solidFill>
                  <a:srgbClr val="002060"/>
                </a:solidFill>
              </a:rPr>
              <a:t>пахнущие эфирные </a:t>
            </a:r>
            <a:r>
              <a:rPr lang="ru-RU" sz="1600" b="1" dirty="0" smtClean="0">
                <a:solidFill>
                  <a:srgbClr val="002060"/>
                </a:solidFill>
              </a:rPr>
              <a:t>масла, </a:t>
            </a:r>
            <a:r>
              <a:rPr lang="ru-RU" sz="1600" b="1" dirty="0">
                <a:solidFill>
                  <a:srgbClr val="002060"/>
                </a:solidFill>
              </a:rPr>
              <a:t>попадая через дыхательные пути, вызывают аллергию и токсическое отравление.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E0357-9C90-4C27-87D6-723378183E1A}"/>
              </a:ext>
            </a:extLst>
          </p:cNvPr>
          <p:cNvSpPr txBox="1"/>
          <p:nvPr/>
        </p:nvSpPr>
        <p:spPr>
          <a:xfrm>
            <a:off x="357936" y="1616825"/>
            <a:ext cx="653221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Борщевик обладает высокой жизнеспособностью: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всходы переносят заморозки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до </a:t>
            </a:r>
            <a:r>
              <a:rPr lang="ru-RU" sz="3200" b="1" dirty="0">
                <a:solidFill>
                  <a:srgbClr val="002060"/>
                </a:solidFill>
              </a:rPr>
              <a:t>минус 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ru-RU" sz="3200" b="1" dirty="0">
                <a:solidFill>
                  <a:srgbClr val="002060"/>
                </a:solidFill>
              </a:rPr>
              <a:t>10 °</a:t>
            </a:r>
            <a:r>
              <a:rPr lang="ru-RU" sz="3200" b="1" dirty="0" smtClean="0">
                <a:solidFill>
                  <a:srgbClr val="002060"/>
                </a:solidFill>
              </a:rPr>
              <a:t>С, под </a:t>
            </a:r>
            <a:r>
              <a:rPr lang="ru-RU" sz="3200" b="1" dirty="0">
                <a:solidFill>
                  <a:srgbClr val="002060"/>
                </a:solidFill>
              </a:rPr>
              <a:t>глубоким снегом до минус - 35 - 45 °</a:t>
            </a:r>
            <a:r>
              <a:rPr lang="ru-RU" sz="3200" b="1" dirty="0" smtClean="0">
                <a:solidFill>
                  <a:srgbClr val="002060"/>
                </a:solidFill>
              </a:rPr>
              <a:t>С, а также </a:t>
            </a:r>
            <a:r>
              <a:rPr lang="ru-RU" sz="3200" b="1" dirty="0">
                <a:solidFill>
                  <a:srgbClr val="002060"/>
                </a:solidFill>
              </a:rPr>
              <a:t>устойчивы к высоким температурам до +37 °С.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E6F43-AE5B-4946-AB5B-CC7F620B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88" y="1055417"/>
            <a:ext cx="3440040" cy="14193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22C81-6D7D-4F26-B111-661CC52A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87" y="2666714"/>
            <a:ext cx="3440041" cy="17165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C0375-F47D-462A-87CA-3415E2B4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87" y="4650560"/>
            <a:ext cx="3440041" cy="17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6C0FF-00C0-48A5-8337-05D50DA88A06}"/>
              </a:ext>
            </a:extLst>
          </p:cNvPr>
          <p:cNvSpPr txBox="1"/>
          <p:nvPr/>
        </p:nvSpPr>
        <p:spPr>
          <a:xfrm>
            <a:off x="323293" y="1762541"/>
            <a:ext cx="62975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Растение отличается быстрым ростом: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через две - три недели после начала весеннего отрастания его высота достигает 25 - 40 </a:t>
            </a:r>
            <a:r>
              <a:rPr lang="ru-RU" sz="3200" b="1" dirty="0" smtClean="0">
                <a:solidFill>
                  <a:srgbClr val="002060"/>
                </a:solidFill>
              </a:rPr>
              <a:t>см;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через </a:t>
            </a:r>
            <a:r>
              <a:rPr lang="ru-RU" sz="3200" b="1" dirty="0">
                <a:solidFill>
                  <a:srgbClr val="002060"/>
                </a:solidFill>
              </a:rPr>
              <a:t>40 - 45 дней - более 1,5 м; длина листьев - до 1 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E88D5-F1AE-4374-A656-5D6877BC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43" y="1028359"/>
            <a:ext cx="5056475" cy="2813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EE354-D410-4231-B592-C193013B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742" y="4038606"/>
            <a:ext cx="5056475" cy="24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F29D-5E91-41A9-A716-46AB375BE346}"/>
              </a:ext>
            </a:extLst>
          </p:cNvPr>
          <p:cNvSpPr txBox="1"/>
          <p:nvPr/>
        </p:nvSpPr>
        <p:spPr>
          <a:xfrm>
            <a:off x="413661" y="1387663"/>
            <a:ext cx="5437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зарослях борщевика ежегодно формируется и расходуется значительный запас семян - до 20 тысяч семян на 1 квадратный метр поверхности почвы.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Размеры </a:t>
            </a:r>
            <a:r>
              <a:rPr lang="ru-RU" b="1" dirty="0">
                <a:solidFill>
                  <a:srgbClr val="002060"/>
                </a:solidFill>
              </a:rPr>
              <a:t>семян таковы, что если их уложить равномерно на поверхности почвы, то этого количества семян хватит чтобы покрыть 1 </a:t>
            </a:r>
            <a:r>
              <a:rPr lang="ru-RU" b="1" dirty="0" err="1" smtClean="0">
                <a:solidFill>
                  <a:srgbClr val="002060"/>
                </a:solidFill>
              </a:rPr>
              <a:t>кв.м</a:t>
            </a:r>
            <a:r>
              <a:rPr lang="ru-RU" b="1" dirty="0">
                <a:solidFill>
                  <a:srgbClr val="002060"/>
                </a:solidFill>
              </a:rPr>
              <a:t>. полностью без промежутков.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Большая </a:t>
            </a:r>
            <a:r>
              <a:rPr lang="ru-RU" b="1" dirty="0">
                <a:solidFill>
                  <a:srgbClr val="002060"/>
                </a:solidFill>
              </a:rPr>
              <a:t>часть семян всходит на следующий год после созревания.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Борщевик </a:t>
            </a:r>
            <a:r>
              <a:rPr lang="ru-RU" b="1" dirty="0">
                <a:solidFill>
                  <a:srgbClr val="002060"/>
                </a:solidFill>
              </a:rPr>
              <a:t>распространяется семенами с помощью ветра, воды, животных, птиц, транспорта и другими средствами.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20A02-4094-41CC-AD84-94917323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96" y="1304286"/>
            <a:ext cx="5612235" cy="4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DD07-35CC-4966-A9D8-FD7244478CB7}"/>
              </a:ext>
            </a:extLst>
          </p:cNvPr>
          <p:cNvSpPr txBox="1"/>
          <p:nvPr/>
        </p:nvSpPr>
        <p:spPr>
          <a:xfrm>
            <a:off x="227229" y="1935378"/>
            <a:ext cx="513546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способен образовывать заросли.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такой заросли на занятую борщевиком территорию не могут проникнуть другие виды растений. 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таких условиях может возобновляться неограниченно долгое время.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8B35-2D7A-47DA-AE76-40304AD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17" y="1393193"/>
            <a:ext cx="6037224" cy="43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299056" y="1464058"/>
            <a:ext cx="4705766" cy="505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подземной части побега борщевика, углубленной на </a:t>
            </a:r>
            <a:r>
              <a:rPr lang="ru-RU" sz="26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           7-15 </a:t>
            </a: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см в почву, формируется 5-6 почек, каждая из которых способна сформировать новый надземный побег, в случае гибели основного побега до наступления плодоношения.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BE7D2-16C9-4C3E-81D7-808F0387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5"/>
          <a:stretch/>
        </p:blipFill>
        <p:spPr>
          <a:xfrm>
            <a:off x="5132192" y="1276709"/>
            <a:ext cx="6119466" cy="48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79760-B423-4C30-A883-082E170B4DD6}"/>
              </a:ext>
            </a:extLst>
          </p:cNvPr>
          <p:cNvSpPr txBox="1"/>
          <p:nvPr/>
        </p:nvSpPr>
        <p:spPr>
          <a:xfrm>
            <a:off x="249573" y="1555718"/>
            <a:ext cx="53626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человека растение является ядовитым – способно вызывать ожоги.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Все </a:t>
            </a:r>
            <a:r>
              <a:rPr lang="ru-RU" sz="2400" b="1" dirty="0">
                <a:solidFill>
                  <a:srgbClr val="002060"/>
                </a:solidFill>
              </a:rPr>
              <a:t>части растения в соке содержат фурокумарины – вещества, которые при попадании на кожу резко повышают ее чувствительность к ультрафиолетовому свету.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Ожоги I-й и II-й степени развиваются на второй-третий день после контакта кожи человека с любой частью растения.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65C46-DE5A-4F5C-934A-2678ED6F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08" y="1867887"/>
            <a:ext cx="5618725" cy="4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453007" y="1135567"/>
            <a:ext cx="116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Как происходит ожог борщевиком?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D277-A5BA-4EBF-8BDD-745D17404B8F}"/>
              </a:ext>
            </a:extLst>
          </p:cNvPr>
          <p:cNvSpPr txBox="1"/>
          <p:nvPr/>
        </p:nvSpPr>
        <p:spPr>
          <a:xfrm>
            <a:off x="453007" y="1703701"/>
            <a:ext cx="115348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Сок борщевика содержит в себе фурокумарин бергаптен. Это вещество увеличивает восприимчивость кожи человека к ультрафиолетовому излучению, то есть борщевик обладает фототоксичными свойствами. При этом сок борщевика не оказывает на кожные покровы явного раздражающего действия, непосредственно при контакте с растением человек не испытывает никакого дискомфорта. Но если в течение 48 часов после контакта кожа будет подвергнута воздействию солнечных лучей, это приведет к появлению сильного ожога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     Выраженность </a:t>
            </a:r>
            <a:r>
              <a:rPr lang="ru-RU" b="1" dirty="0">
                <a:solidFill>
                  <a:srgbClr val="002060"/>
                </a:solidFill>
              </a:rPr>
              <a:t>ожога будет тем больше, чем больше сока борщевика попало на кожу. Наиболее сильно выражено фототоксичное свойство у борщевика в период цветения. И, естественно, вероятность ожогов резко возрастает в ясные и солнечные дни.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Не менее распространена и аллергия на борщевик. В качестве аллергена выступают эфирные масла, которые и обусловливают пряный выраженный аромат цветка.</a:t>
            </a:r>
          </a:p>
        </p:txBody>
      </p:sp>
    </p:spTree>
    <p:extLst>
      <p:ext uri="{BB962C8B-B14F-4D97-AF65-F5344CB8AC3E}">
        <p14:creationId xmlns:p14="http://schemas.microsoft.com/office/powerpoint/2010/main" val="100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848</Words>
  <Application>Microsoft Office PowerPoint</Application>
  <PresentationFormat>Широкоэкранный</PresentationFormat>
  <Paragraphs>61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Сидоркина Светлана Вячеславовна</cp:lastModifiedBy>
  <cp:revision>98</cp:revision>
  <cp:lastPrinted>2021-04-30T04:34:04Z</cp:lastPrinted>
  <dcterms:created xsi:type="dcterms:W3CDTF">2020-11-27T10:03:43Z</dcterms:created>
  <dcterms:modified xsi:type="dcterms:W3CDTF">2021-05-31T10:59:56Z</dcterms:modified>
</cp:coreProperties>
</file>