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70" r:id="rId3"/>
    <p:sldId id="276" r:id="rId4"/>
    <p:sldId id="257" r:id="rId5"/>
    <p:sldId id="258" r:id="rId6"/>
    <p:sldId id="274" r:id="rId7"/>
    <p:sldId id="266" r:id="rId8"/>
    <p:sldId id="268" r:id="rId9"/>
    <p:sldId id="267" r:id="rId10"/>
    <p:sldId id="269" r:id="rId11"/>
    <p:sldId id="259" r:id="rId12"/>
    <p:sldId id="271" r:id="rId13"/>
    <p:sldId id="260" r:id="rId14"/>
    <p:sldId id="261" r:id="rId15"/>
    <p:sldId id="277" r:id="rId16"/>
    <p:sldId id="262" r:id="rId17"/>
    <p:sldId id="263" r:id="rId18"/>
    <p:sldId id="272" r:id="rId19"/>
    <p:sldId id="264" r:id="rId20"/>
    <p:sldId id="26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B73EE-7D8C-4FA3-84C1-49E068352747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DE2D9-BDD9-44D7-8C5B-6CDF12ABD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E2D9-BDD9-44D7-8C5B-6CDF12ABDA2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6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3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5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8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7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6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0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D921-C3D5-472D-B3C9-14F061EC504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1DA0-6AB7-4BF8-9180-4B3A7A80A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0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99661/#dst100004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490364"/>
            <a:ext cx="8100391" cy="7272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Управление образования администрации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 ГО «Сыктывкар»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8100392" cy="373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0"/>
          <a:stretch/>
        </p:blipFill>
        <p:spPr bwMode="auto">
          <a:xfrm>
            <a:off x="0" y="6602979"/>
            <a:ext cx="9144000" cy="2555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04" y="257473"/>
            <a:ext cx="971600" cy="90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238"/>
            <a:ext cx="808437" cy="111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1173672"/>
            <a:ext cx="9144000" cy="4398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51" y="97845"/>
            <a:ext cx="9124853" cy="1878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Gellert-EE\Desktop\Август 2019\issledovate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3" y="4725145"/>
            <a:ext cx="1692551" cy="16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730" y="2060848"/>
            <a:ext cx="75166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дополнительным общеобразовательным программам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2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568952" cy="6192688"/>
          </a:xfrm>
        </p:spPr>
        <p:txBody>
          <a:bodyPr>
            <a:normAutofit fontScale="92500" lnSpcReduction="10000"/>
          </a:bodyPr>
          <a:lstStyle/>
          <a:p>
            <a:pPr marL="914400" lvl="2" indent="0" algn="just"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Совокупная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продолжительность реализации образовательной программы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составляет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от 16 до 864 часов в год;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Продолжительность реализации образовательной программы обусловлена ожидаемыми результатами, целями и задачами реализации образовательной программы;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Число детей,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одновременно находящихся в группе составляет от 6-ти до 25-ти человек;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Условия, формы и технологии реализации образовательной программы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учитывают возрастные и индивидуальные особенности обучающихся.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программы направлена на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формирование и развитие творческих способностей детей и/или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 за рамками основного образования. 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не нацелена на углубленное и/или дополнительное освоение обучающимися основных общеобразовательных программ или отдельных их частей (предметов)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 также получение образования в рамках предметных областей, предусмотренных федеральными государственными образовательными стандартами основного общего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58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07288" cy="532859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могут реализовывать дополнительные общеобразовательные программы в течение всего календарного года, включая каникулярное время.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7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организуют образовательный процесс в соответствии с индивидуальными учебными планами в объединениях по интересам, сформированных в группы обучающихся одного возраста или разных возрастных категорий (разновозрастные группы), являющиеся основным составом объединения (например, клубы, секции, кружки, лаборатории, студии, оркестры, творческие коллективы, ансамбли, театры, мастерские, школы) (далее – объединения), а также индивидуально.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 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Обучение по индивидуальному учебному плану, в том числе ускоренное обучение, в пределах осваиваемой дополнительной общеобразовательной программы осуществляется в порядке, установленном локальными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нормативными актами организации, осуществляющей образовательную деятельность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9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t="8806" b="3696"/>
          <a:stretch/>
        </p:blipFill>
        <p:spPr bwMode="auto">
          <a:xfrm>
            <a:off x="323528" y="332656"/>
            <a:ext cx="8568952" cy="63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6084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П.9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Занятия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объединениях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896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 объединениях могут проводиться по дополнительным общеобразовательным программам различной направленности (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технической, естественнонаучной, физкультурно-спортивной, художественной, туристско-краеведческой,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социально-гуманитарной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Занятия в объединениях могут проводиться по группам, индивидуально или всем составом объединения.</a:t>
            </a: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Допускается сочетание различных форм получения образования и форм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обучения по дополнительным общеобразовательным программам </a:t>
            </a:r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определяются организацией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осуществляющей образовательную деятельность, самостоятельно, если иное не установлено законодательством Российской Федерации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5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4248472" cy="59766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обучающихся в объединении, их возрастные категории, а также продолжительность учебных занятий в объединении зависят от направленности дополнительных общеобразовательных программ и определяются локальным нормативным актом организации, осуществляющей образовательную деятельность.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обучающийся имеет право заниматься в нескольких объединениях, переходить в процессе обучения из одного объединения в другое.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t="16351" r="22254" b="25318"/>
          <a:stretch/>
        </p:blipFill>
        <p:spPr bwMode="auto">
          <a:xfrm>
            <a:off x="4860032" y="738416"/>
            <a:ext cx="375979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774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10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общеобразовательные программы реализуются организацией, осуществляющей образовательную деятельность, как самостоятельно, так и посредством сетевых форм их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5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П. 11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Организации, осуществляющие образовательную деятельность, ежегодно обновляют дополнительные общеобразовательные программы с учетом развития науки, техники, культуры, экономики, технологий и социальной сферы.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40" y="260648"/>
            <a:ext cx="7715200" cy="79695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Расписание занятий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40" y="836712"/>
            <a:ext cx="8442716" cy="216024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П. 13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Расписание занятий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объединения составляется для создания наиболее благоприятного режима труда и отдыха обучающихся организацией, осуществляющей образовательную деятельность, по представлению педагогических работников с учетом пожеланий обучающихся, родителей (законных представителей) несовершеннолетних обучающихся и возрастных особенностей обучающихся.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8" t="22802" r="20397" b="33592"/>
          <a:stretch/>
        </p:blipFill>
        <p:spPr bwMode="auto">
          <a:xfrm>
            <a:off x="0" y="2708920"/>
            <a:ext cx="9144000" cy="408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3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П. 15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Педагогическая деятельность по реализации дополнительных общеобразовательных программ осуществляется лицами, имеющими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среднее профессиональное или высшее образование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 том числе по направлениям, соответствующим направлениям дополнительных общеобразовательных программ, реализуемых организацией, осуществляющей образовательную деятельность)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отвечающими квалификационным требованиям, указанным в квалификационных справочниках, и (или) профессиональным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стандартам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3.1 профессионального стандарта «Педагог дополнительного образования детей и взрослых»,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утвержденного приказом Минтруда России от 5 мая 2018 г. № 298н (зарегистрирован Министерством юстиции Российской Федерации от 28 августа 2018 г. № 52016).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статьи 46 Федерального закона об образовании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РФ от 26.08.2010 N 761н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(ред. от 31.05.2011)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"Об утверждении единого квалификационного справочника должностей руководителей, специалистов и служащих, раздел 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КВАЛИФИКАЦИОННЫЕ ХАРАКТЕРИСТИКИ ДОЛЖНОСТЕЙ РАБОТНИКОВ ОБРАЗОВАНИЯ"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осуществляющие образовательную деятельность,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вправе привлекать 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реализации дополнительных общеобразовательных программ лиц, получающих высшее или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«Образование и педагогические науки»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случае рекомендации аттестационной комиссии и соблюдения требований, предусмотренных квалификационными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справочниками.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0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5400600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П.17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реализации дополнительных общеобразовательных программ могут предусматриваться как аудиторные, так и внеаудиторные (самостоятельные) занятия, которые проводятся по группам или индивидуально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П.18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осуществляющие образовательную деятельность, определяют формы аудиторных занятий, а также формы,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порядок и периодичность проведения промежуточной аттестации обучающихся.</a:t>
            </a:r>
          </a:p>
          <a:p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710984" cy="377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589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4" t="17529" b="9919"/>
          <a:stretch/>
        </p:blipFill>
        <p:spPr bwMode="auto">
          <a:xfrm>
            <a:off x="99976" y="176501"/>
            <a:ext cx="5863355" cy="404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20428" r="47030" b="26984"/>
          <a:stretch/>
        </p:blipFill>
        <p:spPr bwMode="auto">
          <a:xfrm>
            <a:off x="4283968" y="2782773"/>
            <a:ext cx="4504269" cy="3696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3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2"/>
              </a:rPr>
              <a:t>Федеральный закон от 29.12.2012 N 273-ФЗ (ред. от 06.03.2019) "Об образовании в Российской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Федерации«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58. Промежуточная аттестация обучающихся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32859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Освоение образовательной программы (за исключением образовательной программы дошкольного образования), в том числе отдельной части или всего объема учебного предмета, курса, дисциплины (модуля) образовательной программы, сопровождается промежуточной аттестацией обучающихся, проводимой в формах,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определенных учебным планом, и в порядке, установленном образовательной организацией.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2. Неудовлетворительные результаты промежуточной аттестации по одному или нескольким учебным предметам, курсам, дисциплинам (модулям) образовательной программы или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непрохождение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промежуточной аттестации при отсутствии уважительных причин признаются академической задолженностью.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3. Обучающиеся обязаны ликвидировать академическую задолженность.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4. Образовательные организации, родители </a:t>
            </a:r>
            <a:r>
              <a:rPr lang="ru-RU" sz="4800" dirty="0">
                <a:latin typeface="Times New Roman" pitchFamily="18" charset="0"/>
                <a:cs typeface="Times New Roman" pitchFamily="18" charset="0"/>
                <a:hlinkClick r:id="rId3"/>
              </a:rPr>
              <a:t>(законные представители)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несовершеннолетнего обучающегося, обеспечивающие получение обучающимся общего образования в форме семейного образования, обязаны создать условия обучающемуся для ликвидации академической задолженности и обеспечить контроль за своевременностью ее ликвидации.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5. Обучающиеся, имеющие академическую задолженность, вправе пройти промежуточную аттестацию по соответствующим учебному предмету, курсу, дисциплине (модулю) не более двух раз в сроки, определяемые организацией, осуществляющей образовательную деятельность, в пределах одного года с момента образования академической задолженности. В указанный период не включаются время болезни обучающегося, нахождение его в академическом отпуске или отпуске по беременности и родам.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6. Для проведения промежуточной аттестации во второй раз образовательной организацией создается комиссия.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7. Не допускается взимание платы с обучающихся за прохождение промежуточной аттестации.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8. Обучающиеся, не прошедшие промежуточной аттестации по уважительным причинам или имеющие академическую задолженность, переводятся в следующий класс или на следующий курс условно.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9. Обучающиеся в образовательной организации по образовательным программам начального общего, основного общего и среднего общего образования, не ликвидировавшие в установленные сроки академической задолженности с момента ее образования, по усмотрению их родителей (законных представителей) оставляются на повторное обучение, переводятся на обучение по адаптированным образовательным программам в соответствии с рекомендациями психолого-медико-педагогической комиссии либо на обучение по индивидуальному учебному плану.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10. Обучающиеся по образовательным программам начального общего, основного общего и среднего общего образования в форме семейного образования, не ликвидировавшие в установленные сроки академической задолженности, продолжают получать образование в образовательной организации.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11. Обучающиеся по основным профессиональным образовательным программам, не ликвидировавшие в установленные сроки академической задолженности, отчисляются из этой организации как не выполнившие обязанностей по добросовестному освоению образовательной программы и выполнению учебного плана.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5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97362"/>
              </p:ext>
            </p:extLst>
          </p:nvPr>
        </p:nvGraphicFramePr>
        <p:xfrm>
          <a:off x="323528" y="1196752"/>
          <a:ext cx="8592615" cy="453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1224135"/>
                <a:gridCol w="936104"/>
                <a:gridCol w="576065"/>
                <a:gridCol w="576064"/>
                <a:gridCol w="831865"/>
                <a:gridCol w="954735"/>
                <a:gridCol w="954735"/>
                <a:gridCol w="954735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Объединение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обучения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1575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Художественная направленность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Эстрадный танец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"Забава"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год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год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год обучения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Социально-гуманитарная 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направленность: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Школа раннего развития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«Филиппок»  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год обучения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5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Порядок является обязательным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организаций, осуществляющих образовательную деятельность и реализующих дополнительные общеобразовательные программы (дополнительные общеразвивающие программы и дополнительные предпрофессиональные программы), а также индивидуальных предпринимателей (далее - организации, осуществляющие образовательную деятельность).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79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П.3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по дополнительным общеобразовательным программам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должна быть направлена на: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и развитие творческих способностей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индивидуальных потребностей обучающихся в интеллектуальном, нравственном, художественно-эстетическом развитии, а также в занятиях физической культурой и спортом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культуры здорового и безопасного образа жизни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духовно-нравственного, гражданско-патриотического, военно-патриотического, трудового воспитания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развитие и поддержку талантливых обучающихся, а также лиц, проявивших выдающиеся способности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ориентацию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обеспечение необходимых условий для личностного развития, профессионального самоопределения и творческого труда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спортивного резерва и спортсменов высокого класса в соответствии с федеральными стандартами спортивной подготовки, в том числе из числа обучающихся с ограниченными возможностями здоровья, детей-инвалидов и инвалидов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социализацию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адаптацию обучающихся к жизни в обществе;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общей культуры обучающихся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иных образовательных потребностей и интересов обучающихся, не противоречащих законодательству Российской Федерации, осуществляемых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пределами федеральных государственных образовательных стандартов и федеральных государственных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301560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дополнительных общеразвивающих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программ, сроки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П. 5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Содержание дополнительных общеразвивающих программ и сроки обучения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ним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определяются образовательной программой,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разработанной и утвержденной организацией, осуществляющей образовательную деятельность.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дополнительных предпрофессиональных программ определяется образовательной программой, разработанной и утвержденной организацией, осуществляющей образовательную деятельность, в соответствии с федеральными государственными требованиями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4 статьи 75 Федерального закона об образовании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3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9685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статьи 2 Федерального закона об образовании.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бразовательная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57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2" t="13195" r="27978" b="29447"/>
          <a:stretch/>
        </p:blipFill>
        <p:spPr bwMode="auto">
          <a:xfrm>
            <a:off x="251520" y="116630"/>
            <a:ext cx="5072307" cy="561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t="20175" r="22417" b="4529"/>
          <a:stretch/>
        </p:blipFill>
        <p:spPr bwMode="auto">
          <a:xfrm>
            <a:off x="5319676" y="491536"/>
            <a:ext cx="3194265" cy="4233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231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27186" cy="445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5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8280920" cy="288032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П.65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 включении образовательной программы в реестр сертифицированных образовательных программ принимается оператором персонифицированного финансирования при одновременном соответствии образовательной программы следующим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условиям:</a:t>
            </a: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Образовательная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содержит все следующие разделы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лист</a:t>
            </a:r>
          </a:p>
          <a:p>
            <a:pPr lvl="2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lvl="2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задачи программы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программы</a:t>
            </a:r>
          </a:p>
          <a:p>
            <a:pPr lvl="2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программы. </a:t>
            </a:r>
          </a:p>
          <a:p>
            <a:pPr lvl="2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Оценочные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материалы, формирующие систему оценивания.</a:t>
            </a:r>
          </a:p>
          <a:p>
            <a:pPr lvl="2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Образовательные и учебные форматы (используемые в программе формы, методы, приемы и педагогические технологии).</a:t>
            </a:r>
          </a:p>
          <a:p>
            <a:pPr lvl="2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программы (техническая и материальная платформа программы).</a:t>
            </a:r>
          </a:p>
          <a:p>
            <a:pPr lvl="2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Перечень информационно-методических материалов,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общеразвивающие программы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325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1247</Words>
  <Application>Microsoft Office PowerPoint</Application>
  <PresentationFormat>Экран (4:3)</PresentationFormat>
  <Paragraphs>135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дополнительных общеразвивающих программ, сроки обучения</vt:lpstr>
      <vt:lpstr>Образовательная программа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П.9 Занятия в объединениях</vt:lpstr>
      <vt:lpstr>Презентация PowerPoint</vt:lpstr>
      <vt:lpstr>Презентация PowerPoint</vt:lpstr>
      <vt:lpstr>Презентация PowerPoint</vt:lpstr>
      <vt:lpstr>Расписание занятий</vt:lpstr>
      <vt:lpstr>Педагогическая деятельность</vt:lpstr>
      <vt:lpstr>Презентация PowerPoint</vt:lpstr>
      <vt:lpstr>Федеральный закон от 29.12.2012 N 273-ФЗ (ред. от 06.03.2019) "Об образовании в Российской Федерации« Статья 58. Промежуточная аттестация обучающихся </vt:lpstr>
      <vt:lpstr>Учебный план </vt:lpstr>
    </vt:vector>
  </TitlesOfParts>
  <Company>uo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</dc:title>
  <dc:creator>Геллерт Елена Евгеньевна</dc:creator>
  <cp:lastModifiedBy>Геллерт Елена Евгеньевна</cp:lastModifiedBy>
  <cp:revision>42</cp:revision>
  <dcterms:created xsi:type="dcterms:W3CDTF">2019-04-09T09:04:44Z</dcterms:created>
  <dcterms:modified xsi:type="dcterms:W3CDTF">2020-12-06T12:58:01Z</dcterms:modified>
</cp:coreProperties>
</file>