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673" r:id="rId3"/>
    <p:sldMasterId id="2147483685" r:id="rId4"/>
    <p:sldMasterId id="2147483710" r:id="rId5"/>
  </p:sldMasterIdLst>
  <p:sldIdLst>
    <p:sldId id="258" r:id="rId6"/>
    <p:sldId id="259" r:id="rId7"/>
    <p:sldId id="260" r:id="rId8"/>
    <p:sldId id="261" r:id="rId9"/>
    <p:sldId id="286" r:id="rId10"/>
    <p:sldId id="287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5" r:id="rId49"/>
    <p:sldId id="283" r:id="rId50"/>
    <p:sldId id="284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D6052-46ED-4A7E-ABCD-097D004A7534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FC5F7A-F12F-4E5A-B4B3-5E9E4E157618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Фундаментальные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6B6E8-ACB1-4748-BAE3-0541AFB4A33B}" type="parTrans" cxnId="{95FE6CEB-A020-40D4-B914-4F459A0BE2E5}">
      <dgm:prSet/>
      <dgm:spPr/>
      <dgm:t>
        <a:bodyPr/>
        <a:lstStyle/>
        <a:p>
          <a:endParaRPr lang="ru-RU"/>
        </a:p>
      </dgm:t>
    </dgm:pt>
    <dgm:pt modelId="{15765EE5-F0ED-4F26-8D4C-9594239CDC43}" type="sibTrans" cxnId="{95FE6CEB-A020-40D4-B914-4F459A0BE2E5}">
      <dgm:prSet/>
      <dgm:spPr/>
      <dgm:t>
        <a:bodyPr/>
        <a:lstStyle/>
        <a:p>
          <a:endParaRPr lang="ru-RU"/>
        </a:p>
      </dgm:t>
    </dgm:pt>
    <dgm:pt modelId="{F63F705B-537B-40A2-A7AF-F03B390019CE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Правовые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DADC7-4937-4EDB-808E-6F1D749D3F6D}" type="parTrans" cxnId="{9AC4871C-ACCA-43D8-A0E8-D2C0A4D30591}">
      <dgm:prSet/>
      <dgm:spPr/>
      <dgm:t>
        <a:bodyPr/>
        <a:lstStyle/>
        <a:p>
          <a:endParaRPr lang="ru-RU"/>
        </a:p>
      </dgm:t>
    </dgm:pt>
    <dgm:pt modelId="{346F7571-B935-4BB3-89E6-D3DAE762DF73}" type="sibTrans" cxnId="{9AC4871C-ACCA-43D8-A0E8-D2C0A4D30591}">
      <dgm:prSet/>
      <dgm:spPr/>
      <dgm:t>
        <a:bodyPr/>
        <a:lstStyle/>
        <a:p>
          <a:endParaRPr lang="ru-RU"/>
        </a:p>
      </dgm:t>
    </dgm:pt>
    <dgm:pt modelId="{FA7C52A2-9C04-40B9-8F46-440229DE176A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</a:t>
          </a:r>
        </a:p>
        <a:p>
          <a:pPr algn="ctr"/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6F7428-B55D-468E-BEFE-29BA13544BED}" type="parTrans" cxnId="{ECE07A06-C290-4802-A05A-938652D93710}">
      <dgm:prSet/>
      <dgm:spPr/>
      <dgm:t>
        <a:bodyPr/>
        <a:lstStyle/>
        <a:p>
          <a:endParaRPr lang="ru-RU"/>
        </a:p>
      </dgm:t>
    </dgm:pt>
    <dgm:pt modelId="{1E9EF0F6-412F-4288-8A03-B8B4114D162D}" type="sibTrans" cxnId="{ECE07A06-C290-4802-A05A-938652D93710}">
      <dgm:prSet/>
      <dgm:spPr/>
      <dgm:t>
        <a:bodyPr/>
        <a:lstStyle/>
        <a:p>
          <a:endParaRPr lang="ru-RU"/>
        </a:p>
      </dgm:t>
    </dgm:pt>
    <dgm:pt modelId="{88D12F4A-3C25-427D-88BF-7E4CE381345A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endParaRPr lang="ru-RU" sz="2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Культурно-исторические</a:t>
          </a:r>
        </a:p>
        <a:p>
          <a:pPr algn="ctr"/>
          <a:endParaRPr lang="ru-RU" sz="2200" dirty="0"/>
        </a:p>
      </dgm:t>
    </dgm:pt>
    <dgm:pt modelId="{21329615-CB35-401D-90D2-2BABB9EA206F}" type="parTrans" cxnId="{88565A93-37EA-40C9-BABD-649E337E3BCC}">
      <dgm:prSet/>
      <dgm:spPr/>
      <dgm:t>
        <a:bodyPr/>
        <a:lstStyle/>
        <a:p>
          <a:endParaRPr lang="ru-RU"/>
        </a:p>
      </dgm:t>
    </dgm:pt>
    <dgm:pt modelId="{7ABDBD44-9E7C-42DA-9BF1-B844BA27FE4A}" type="sibTrans" cxnId="{88565A93-37EA-40C9-BABD-649E337E3BCC}">
      <dgm:prSet/>
      <dgm:spPr/>
      <dgm:t>
        <a:bodyPr/>
        <a:lstStyle/>
        <a:p>
          <a:endParaRPr lang="ru-RU"/>
        </a:p>
      </dgm:t>
    </dgm:pt>
    <dgm:pt modelId="{7A4AE531-0B0D-4E59-B1F9-3B223919ABD5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Организационно-экономические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608E2-09D7-4CB1-A7C7-B48027AB66E5}" type="parTrans" cxnId="{C1B17D72-058A-4DEB-BD70-5B74CBC26376}">
      <dgm:prSet/>
      <dgm:spPr/>
      <dgm:t>
        <a:bodyPr/>
        <a:lstStyle/>
        <a:p>
          <a:endParaRPr lang="ru-RU"/>
        </a:p>
      </dgm:t>
    </dgm:pt>
    <dgm:pt modelId="{FA1748ED-C69C-4D39-BAD0-4536328C7E67}" type="sibTrans" cxnId="{C1B17D72-058A-4DEB-BD70-5B74CBC26376}">
      <dgm:prSet/>
      <dgm:spPr/>
      <dgm:t>
        <a:bodyPr/>
        <a:lstStyle/>
        <a:p>
          <a:endParaRPr lang="ru-RU"/>
        </a:p>
      </dgm:t>
    </dgm:pt>
    <dgm:pt modelId="{7C4E13A7-7057-4C1F-A678-04D52BA6AA13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endParaRPr lang="ru-RU" sz="2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Социальные</a:t>
          </a:r>
        </a:p>
        <a:p>
          <a:pPr algn="ctr"/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BACB5-8EEB-47FD-ACA5-86053F3EA57B}" type="parTrans" cxnId="{2D85DAA6-01DE-489B-AA52-24EF63ED1EFA}">
      <dgm:prSet/>
      <dgm:spPr/>
      <dgm:t>
        <a:bodyPr/>
        <a:lstStyle/>
        <a:p>
          <a:endParaRPr lang="ru-RU"/>
        </a:p>
      </dgm:t>
    </dgm:pt>
    <dgm:pt modelId="{71B58B84-24C9-4B66-A0CC-F69D4DC370EB}" type="sibTrans" cxnId="{2D85DAA6-01DE-489B-AA52-24EF63ED1EFA}">
      <dgm:prSet/>
      <dgm:spPr/>
      <dgm:t>
        <a:bodyPr/>
        <a:lstStyle/>
        <a:p>
          <a:endParaRPr lang="ru-RU"/>
        </a:p>
      </dgm:t>
    </dgm:pt>
    <dgm:pt modelId="{50FB850A-17F5-4FF4-BF2E-64BB1044A402}" type="pres">
      <dgm:prSet presAssocID="{14FD6052-46ED-4A7E-ABCD-097D004A75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FDA001-1E73-4680-9319-9FBAE93DD215}" type="pres">
      <dgm:prSet presAssocID="{86FC5F7A-F12F-4E5A-B4B3-5E9E4E15761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E13A5-11BB-41DC-AEE4-5C774EF33F07}" type="pres">
      <dgm:prSet presAssocID="{15765EE5-F0ED-4F26-8D4C-9594239CDC43}" presName="sibTrans" presStyleCnt="0"/>
      <dgm:spPr/>
    </dgm:pt>
    <dgm:pt modelId="{21A07522-5477-4CEE-8784-D873767F1D6F}" type="pres">
      <dgm:prSet presAssocID="{7C4E13A7-7057-4C1F-A678-04D52BA6AA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9C6AC-73B4-4416-981B-31894563EFBC}" type="pres">
      <dgm:prSet presAssocID="{71B58B84-24C9-4B66-A0CC-F69D4DC370EB}" presName="sibTrans" presStyleCnt="0"/>
      <dgm:spPr/>
    </dgm:pt>
    <dgm:pt modelId="{960C79CD-C69D-47AC-A588-97875C09CD85}" type="pres">
      <dgm:prSet presAssocID="{F63F705B-537B-40A2-A7AF-F03B390019C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953B-5E76-43EC-9313-A6D1B80AA82D}" type="pres">
      <dgm:prSet presAssocID="{346F7571-B935-4BB3-89E6-D3DAE762DF73}" presName="sibTrans" presStyleCnt="0"/>
      <dgm:spPr/>
    </dgm:pt>
    <dgm:pt modelId="{F68A44D6-1EA5-4871-91F8-C5ACA81AD7D7}" type="pres">
      <dgm:prSet presAssocID="{FA7C52A2-9C04-40B9-8F46-440229DE17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E41FC-2F9B-49C7-8994-1F18B9848E93}" type="pres">
      <dgm:prSet presAssocID="{1E9EF0F6-412F-4288-8A03-B8B4114D162D}" presName="sibTrans" presStyleCnt="0"/>
      <dgm:spPr/>
    </dgm:pt>
    <dgm:pt modelId="{601EFC50-5DEE-4451-B310-FD7A4D95F483}" type="pres">
      <dgm:prSet presAssocID="{7A4AE531-0B0D-4E59-B1F9-3B223919AB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58AE4-F839-4581-8EDE-2CC9BFFAE9C9}" type="pres">
      <dgm:prSet presAssocID="{FA1748ED-C69C-4D39-BAD0-4536328C7E67}" presName="sibTrans" presStyleCnt="0"/>
      <dgm:spPr/>
    </dgm:pt>
    <dgm:pt modelId="{5A80170F-668E-4693-B129-290561006293}" type="pres">
      <dgm:prSet presAssocID="{88D12F4A-3C25-427D-88BF-7E4CE381345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17D72-058A-4DEB-BD70-5B74CBC26376}" srcId="{14FD6052-46ED-4A7E-ABCD-097D004A7534}" destId="{7A4AE531-0B0D-4E59-B1F9-3B223919ABD5}" srcOrd="4" destOrd="0" parTransId="{048608E2-09D7-4CB1-A7C7-B48027AB66E5}" sibTransId="{FA1748ED-C69C-4D39-BAD0-4536328C7E67}"/>
    <dgm:cxn modelId="{9AC4871C-ACCA-43D8-A0E8-D2C0A4D30591}" srcId="{14FD6052-46ED-4A7E-ABCD-097D004A7534}" destId="{F63F705B-537B-40A2-A7AF-F03B390019CE}" srcOrd="2" destOrd="0" parTransId="{045DADC7-4937-4EDB-808E-6F1D749D3F6D}" sibTransId="{346F7571-B935-4BB3-89E6-D3DAE762DF73}"/>
    <dgm:cxn modelId="{88565A93-37EA-40C9-BABD-649E337E3BCC}" srcId="{14FD6052-46ED-4A7E-ABCD-097D004A7534}" destId="{88D12F4A-3C25-427D-88BF-7E4CE381345A}" srcOrd="5" destOrd="0" parTransId="{21329615-CB35-401D-90D2-2BABB9EA206F}" sibTransId="{7ABDBD44-9E7C-42DA-9BF1-B844BA27FE4A}"/>
    <dgm:cxn modelId="{E27178EC-BB88-453B-9432-3ADCF5B3D41D}" type="presOf" srcId="{86FC5F7A-F12F-4E5A-B4B3-5E9E4E157618}" destId="{B0FDA001-1E73-4680-9319-9FBAE93DD215}" srcOrd="0" destOrd="0" presId="urn:microsoft.com/office/officeart/2005/8/layout/default#1"/>
    <dgm:cxn modelId="{3F541640-AEEA-453C-BE26-2AC7E17DB953}" type="presOf" srcId="{7C4E13A7-7057-4C1F-A678-04D52BA6AA13}" destId="{21A07522-5477-4CEE-8784-D873767F1D6F}" srcOrd="0" destOrd="0" presId="urn:microsoft.com/office/officeart/2005/8/layout/default#1"/>
    <dgm:cxn modelId="{7FF44DB5-4492-4DBA-A8BB-C540D8DDB061}" type="presOf" srcId="{88D12F4A-3C25-427D-88BF-7E4CE381345A}" destId="{5A80170F-668E-4693-B129-290561006293}" srcOrd="0" destOrd="0" presId="urn:microsoft.com/office/officeart/2005/8/layout/default#1"/>
    <dgm:cxn modelId="{2D85DAA6-01DE-489B-AA52-24EF63ED1EFA}" srcId="{14FD6052-46ED-4A7E-ABCD-097D004A7534}" destId="{7C4E13A7-7057-4C1F-A678-04D52BA6AA13}" srcOrd="1" destOrd="0" parTransId="{D82BACB5-8EEB-47FD-ACA5-86053F3EA57B}" sibTransId="{71B58B84-24C9-4B66-A0CC-F69D4DC370EB}"/>
    <dgm:cxn modelId="{8A081A18-B3A7-4EE6-BF3F-A14C3A13DBF1}" type="presOf" srcId="{FA7C52A2-9C04-40B9-8F46-440229DE176A}" destId="{F68A44D6-1EA5-4871-91F8-C5ACA81AD7D7}" srcOrd="0" destOrd="0" presId="urn:microsoft.com/office/officeart/2005/8/layout/default#1"/>
    <dgm:cxn modelId="{95FE6CEB-A020-40D4-B914-4F459A0BE2E5}" srcId="{14FD6052-46ED-4A7E-ABCD-097D004A7534}" destId="{86FC5F7A-F12F-4E5A-B4B3-5E9E4E157618}" srcOrd="0" destOrd="0" parTransId="{2166B6E8-ACB1-4748-BAE3-0541AFB4A33B}" sibTransId="{15765EE5-F0ED-4F26-8D4C-9594239CDC43}"/>
    <dgm:cxn modelId="{21B0EA7E-9CBD-43EB-BB63-53456C07DFCB}" type="presOf" srcId="{F63F705B-537B-40A2-A7AF-F03B390019CE}" destId="{960C79CD-C69D-47AC-A588-97875C09CD85}" srcOrd="0" destOrd="0" presId="urn:microsoft.com/office/officeart/2005/8/layout/default#1"/>
    <dgm:cxn modelId="{988B7A5A-35F7-4C67-8D07-516460B1DB25}" type="presOf" srcId="{7A4AE531-0B0D-4E59-B1F9-3B223919ABD5}" destId="{601EFC50-5DEE-4451-B310-FD7A4D95F483}" srcOrd="0" destOrd="0" presId="urn:microsoft.com/office/officeart/2005/8/layout/default#1"/>
    <dgm:cxn modelId="{B0090B04-01E9-4B5C-96E9-DA4F68815EC1}" type="presOf" srcId="{14FD6052-46ED-4A7E-ABCD-097D004A7534}" destId="{50FB850A-17F5-4FF4-BF2E-64BB1044A402}" srcOrd="0" destOrd="0" presId="urn:microsoft.com/office/officeart/2005/8/layout/default#1"/>
    <dgm:cxn modelId="{ECE07A06-C290-4802-A05A-938652D93710}" srcId="{14FD6052-46ED-4A7E-ABCD-097D004A7534}" destId="{FA7C52A2-9C04-40B9-8F46-440229DE176A}" srcOrd="3" destOrd="0" parTransId="{606F7428-B55D-468E-BEFE-29BA13544BED}" sibTransId="{1E9EF0F6-412F-4288-8A03-B8B4114D162D}"/>
    <dgm:cxn modelId="{C3CAE6A7-D6E8-45BF-8F6B-B30F331B7663}" type="presParOf" srcId="{50FB850A-17F5-4FF4-BF2E-64BB1044A402}" destId="{B0FDA001-1E73-4680-9319-9FBAE93DD215}" srcOrd="0" destOrd="0" presId="urn:microsoft.com/office/officeart/2005/8/layout/default#1"/>
    <dgm:cxn modelId="{F7E5D5A2-2038-4B08-9AE0-15D2FC6833B0}" type="presParOf" srcId="{50FB850A-17F5-4FF4-BF2E-64BB1044A402}" destId="{BEBE13A5-11BB-41DC-AEE4-5C774EF33F07}" srcOrd="1" destOrd="0" presId="urn:microsoft.com/office/officeart/2005/8/layout/default#1"/>
    <dgm:cxn modelId="{F250D1DB-28F1-4935-B9B4-35BCE0A6FD0F}" type="presParOf" srcId="{50FB850A-17F5-4FF4-BF2E-64BB1044A402}" destId="{21A07522-5477-4CEE-8784-D873767F1D6F}" srcOrd="2" destOrd="0" presId="urn:microsoft.com/office/officeart/2005/8/layout/default#1"/>
    <dgm:cxn modelId="{3638EDF6-FCC5-4ED4-A79E-F437C6D7130E}" type="presParOf" srcId="{50FB850A-17F5-4FF4-BF2E-64BB1044A402}" destId="{F5D9C6AC-73B4-4416-981B-31894563EFBC}" srcOrd="3" destOrd="0" presId="urn:microsoft.com/office/officeart/2005/8/layout/default#1"/>
    <dgm:cxn modelId="{70B29471-1E83-409C-A73E-8FEF793C70FD}" type="presParOf" srcId="{50FB850A-17F5-4FF4-BF2E-64BB1044A402}" destId="{960C79CD-C69D-47AC-A588-97875C09CD85}" srcOrd="4" destOrd="0" presId="urn:microsoft.com/office/officeart/2005/8/layout/default#1"/>
    <dgm:cxn modelId="{C8313F1F-300E-4925-ACE2-1C4A78E2F8BA}" type="presParOf" srcId="{50FB850A-17F5-4FF4-BF2E-64BB1044A402}" destId="{8C02953B-5E76-43EC-9313-A6D1B80AA82D}" srcOrd="5" destOrd="0" presId="urn:microsoft.com/office/officeart/2005/8/layout/default#1"/>
    <dgm:cxn modelId="{639AD943-0B2E-48BC-B64A-BDB79904AD4B}" type="presParOf" srcId="{50FB850A-17F5-4FF4-BF2E-64BB1044A402}" destId="{F68A44D6-1EA5-4871-91F8-C5ACA81AD7D7}" srcOrd="6" destOrd="0" presId="urn:microsoft.com/office/officeart/2005/8/layout/default#1"/>
    <dgm:cxn modelId="{5CB7381A-712F-4D03-A5AD-D73A389BB5FA}" type="presParOf" srcId="{50FB850A-17F5-4FF4-BF2E-64BB1044A402}" destId="{683E41FC-2F9B-49C7-8994-1F18B9848E93}" srcOrd="7" destOrd="0" presId="urn:microsoft.com/office/officeart/2005/8/layout/default#1"/>
    <dgm:cxn modelId="{0D0CF8FC-83FA-49A4-B98A-BCD0BC625A96}" type="presParOf" srcId="{50FB850A-17F5-4FF4-BF2E-64BB1044A402}" destId="{601EFC50-5DEE-4451-B310-FD7A4D95F483}" srcOrd="8" destOrd="0" presId="urn:microsoft.com/office/officeart/2005/8/layout/default#1"/>
    <dgm:cxn modelId="{285377FC-34A9-4D66-8092-B27E02ED5500}" type="presParOf" srcId="{50FB850A-17F5-4FF4-BF2E-64BB1044A402}" destId="{CF258AE4-F839-4581-8EDE-2CC9BFFAE9C9}" srcOrd="9" destOrd="0" presId="urn:microsoft.com/office/officeart/2005/8/layout/default#1"/>
    <dgm:cxn modelId="{C0A0F8AD-77C7-4AF0-ADAB-F30EFE095961}" type="presParOf" srcId="{50FB850A-17F5-4FF4-BF2E-64BB1044A402}" destId="{5A80170F-668E-4693-B129-290561006293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DA001-1E73-4680-9319-9FBAE93DD215}">
      <dsp:nvSpPr>
        <dsp:cNvPr id="0" name=""/>
        <dsp:cNvSpPr/>
      </dsp:nvSpPr>
      <dsp:spPr>
        <a:xfrm>
          <a:off x="0" y="617860"/>
          <a:ext cx="2497777" cy="1498666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Фундаментальные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17860"/>
        <a:ext cx="2497777" cy="1498666"/>
      </dsp:txXfrm>
    </dsp:sp>
    <dsp:sp modelId="{21A07522-5477-4CEE-8784-D873767F1D6F}">
      <dsp:nvSpPr>
        <dsp:cNvPr id="0" name=""/>
        <dsp:cNvSpPr/>
      </dsp:nvSpPr>
      <dsp:spPr>
        <a:xfrm>
          <a:off x="2747555" y="617860"/>
          <a:ext cx="2497777" cy="1498666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7555" y="617860"/>
        <a:ext cx="2497777" cy="1498666"/>
      </dsp:txXfrm>
    </dsp:sp>
    <dsp:sp modelId="{960C79CD-C69D-47AC-A588-97875C09CD85}">
      <dsp:nvSpPr>
        <dsp:cNvPr id="0" name=""/>
        <dsp:cNvSpPr/>
      </dsp:nvSpPr>
      <dsp:spPr>
        <a:xfrm>
          <a:off x="5495110" y="617860"/>
          <a:ext cx="2497777" cy="1498666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Правовые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5110" y="617860"/>
        <a:ext cx="2497777" cy="1498666"/>
      </dsp:txXfrm>
    </dsp:sp>
    <dsp:sp modelId="{F68A44D6-1EA5-4871-91F8-C5ACA81AD7D7}">
      <dsp:nvSpPr>
        <dsp:cNvPr id="0" name=""/>
        <dsp:cNvSpPr/>
      </dsp:nvSpPr>
      <dsp:spPr>
        <a:xfrm>
          <a:off x="0" y="2366304"/>
          <a:ext cx="2497777" cy="1498666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66304"/>
        <a:ext cx="2497777" cy="1498666"/>
      </dsp:txXfrm>
    </dsp:sp>
    <dsp:sp modelId="{601EFC50-5DEE-4451-B310-FD7A4D95F483}">
      <dsp:nvSpPr>
        <dsp:cNvPr id="0" name=""/>
        <dsp:cNvSpPr/>
      </dsp:nvSpPr>
      <dsp:spPr>
        <a:xfrm>
          <a:off x="2747555" y="2366304"/>
          <a:ext cx="2497777" cy="1498666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Организационно-экономические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7555" y="2366304"/>
        <a:ext cx="2497777" cy="1498666"/>
      </dsp:txXfrm>
    </dsp:sp>
    <dsp:sp modelId="{5A80170F-668E-4693-B129-290561006293}">
      <dsp:nvSpPr>
        <dsp:cNvPr id="0" name=""/>
        <dsp:cNvSpPr/>
      </dsp:nvSpPr>
      <dsp:spPr>
        <a:xfrm>
          <a:off x="5495110" y="2366304"/>
          <a:ext cx="2497777" cy="1498666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Культурно-исторические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495110" y="2366304"/>
        <a:ext cx="2497777" cy="1498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"/>
            <a:ext cx="8172400" cy="8367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84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C64-1CF0-4401-BA7B-B391778489C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73B2-97DD-427B-833B-482510AF4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139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C64-1CF0-4401-BA7B-B391778489C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73B2-97DD-427B-833B-482510AF4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50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C64-1CF0-4401-BA7B-B391778489C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73B2-97DD-427B-833B-482510AF4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36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C64-1CF0-4401-BA7B-B391778489C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73B2-97DD-427B-833B-482510AF4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187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C64-1CF0-4401-BA7B-B391778489C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73B2-97DD-427B-833B-482510AF4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241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C64-1CF0-4401-BA7B-B391778489C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73B2-97DD-427B-833B-482510AF4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2760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C64-1CF0-4401-BA7B-B391778489C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73B2-97DD-427B-833B-482510AF4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0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endParaRPr lang="ru-RU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C64-1CF0-4401-BA7B-B391778489C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73B2-97DD-427B-833B-482510AF4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817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C64-1CF0-4401-BA7B-B391778489C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73B2-97DD-427B-833B-482510AF4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801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C64-1CF0-4401-BA7B-B391778489C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73B2-97DD-427B-833B-482510AF4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987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C64-1CF0-4401-BA7B-B391778489C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73B2-97DD-427B-833B-482510AF4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771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D74-55B5-424F-B51A-1082E561298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975F-138B-4AE2-A625-AD5B5465C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41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D74-55B5-424F-B51A-1082E561298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975F-138B-4AE2-A625-AD5B5465C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385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D74-55B5-424F-B51A-1082E561298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975F-138B-4AE2-A625-AD5B5465C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730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D74-55B5-424F-B51A-1082E561298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975F-138B-4AE2-A625-AD5B5465C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301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D74-55B5-424F-B51A-1082E561298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975F-138B-4AE2-A625-AD5B5465C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4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D74-55B5-424F-B51A-1082E561298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975F-138B-4AE2-A625-AD5B5465C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82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D74-55B5-424F-B51A-1082E561298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975F-138B-4AE2-A625-AD5B5465C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835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D74-55B5-424F-B51A-1082E561298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975F-138B-4AE2-A625-AD5B5465C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337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D74-55B5-424F-B51A-1082E561298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975F-138B-4AE2-A625-AD5B5465C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340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D74-55B5-424F-B51A-1082E561298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975F-138B-4AE2-A625-AD5B5465C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486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D74-55B5-424F-B51A-1082E561298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975F-138B-4AE2-A625-AD5B5465C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7773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9A9F-8659-4F2C-9D8A-634EC152B22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30F-A83C-4A32-AF5F-9FAF5DA80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340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9A9F-8659-4F2C-9D8A-634EC152B22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30F-A83C-4A32-AF5F-9FAF5DA80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810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9A9F-8659-4F2C-9D8A-634EC152B22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30F-A83C-4A32-AF5F-9FAF5DA80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101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9A9F-8659-4F2C-9D8A-634EC152B22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30F-A83C-4A32-AF5F-9FAF5DA80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276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9A9F-8659-4F2C-9D8A-634EC152B22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30F-A83C-4A32-AF5F-9FAF5DA80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31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9A9F-8659-4F2C-9D8A-634EC152B22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30F-A83C-4A32-AF5F-9FAF5DA80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613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9A9F-8659-4F2C-9D8A-634EC152B22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30F-A83C-4A32-AF5F-9FAF5DA80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517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9A9F-8659-4F2C-9D8A-634EC152B22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30F-A83C-4A32-AF5F-9FAF5DA80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450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9A9F-8659-4F2C-9D8A-634EC152B22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30F-A83C-4A32-AF5F-9FAF5DA80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1422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9A9F-8659-4F2C-9D8A-634EC152B22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30F-A83C-4A32-AF5F-9FAF5DA80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878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9A9F-8659-4F2C-9D8A-634EC152B22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30F-A83C-4A32-AF5F-9FAF5DA80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350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293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743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594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14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08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683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707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06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921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579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90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tx2">
                <a:lumMod val="60000"/>
                <a:lumOff val="40000"/>
              </a:schemeClr>
            </a:gs>
            <a:gs pos="49000">
              <a:schemeClr val="accent3">
                <a:lumMod val="75000"/>
              </a:schemeClr>
            </a:gs>
            <a:gs pos="77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417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1"/>
            <a:chOff x="0" y="0"/>
            <a:chExt cx="9144000" cy="474434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1"/>
              <a:ext cx="9144000" cy="4744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1" descr="C:\Documents and Settings\User\Мои документы\Мои рисунки\i1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" y="0"/>
              <a:ext cx="668655" cy="628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Прямоугольник 9"/>
            <p:cNvSpPr/>
            <p:nvPr/>
          </p:nvSpPr>
          <p:spPr>
            <a:xfrm>
              <a:off x="785786" y="142852"/>
              <a:ext cx="82153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 smtClean="0">
                  <a:solidFill>
                    <a:srgbClr val="000099"/>
                  </a:solidFill>
                  <a:latin typeface="Times New Roman" pitchFamily="18" charset="0"/>
                </a:rPr>
                <a:t>                                                       </a:t>
              </a:r>
              <a:endParaRPr lang="ru-RU" sz="1400" b="1" dirty="0" smtClean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385" y="0"/>
            <a:ext cx="1003985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9000">
              <a:schemeClr val="tx2">
                <a:lumMod val="60000"/>
                <a:lumOff val="40000"/>
              </a:schemeClr>
            </a:gs>
            <a:gs pos="49000">
              <a:schemeClr val="accent3">
                <a:lumMod val="75000"/>
              </a:schemeClr>
            </a:gs>
            <a:gs pos="77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B8C64-1CF0-4401-BA7B-B391778489C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A73B2-97DD-427B-833B-482510AF4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90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9000">
              <a:schemeClr val="tx2">
                <a:lumMod val="60000"/>
                <a:lumOff val="40000"/>
              </a:schemeClr>
            </a:gs>
            <a:gs pos="49000">
              <a:schemeClr val="accent3">
                <a:lumMod val="75000"/>
              </a:schemeClr>
            </a:gs>
            <a:gs pos="77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ED74-55B5-424F-B51A-1082E561298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3975F-138B-4AE2-A625-AD5B5465C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3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9000">
              <a:schemeClr val="tx2">
                <a:lumMod val="60000"/>
                <a:lumOff val="40000"/>
              </a:schemeClr>
            </a:gs>
            <a:gs pos="49000">
              <a:schemeClr val="accent3">
                <a:lumMod val="75000"/>
              </a:schemeClr>
            </a:gs>
            <a:gs pos="77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9A9F-8659-4F2C-9D8A-634EC152B22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30F-A83C-4A32-AF5F-9FAF5DA80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32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70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908720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– это…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620" cy="9087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908720"/>
            <a:ext cx="9144000" cy="2088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8 Конвенции ООН против транснациональной организованной преступности, которая была подписана 12 декабря 2000 года в Палермо, коррупция определяется как умышленные уголовно-наказуемые деяния, которые включают: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429000"/>
            <a:ext cx="4211960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вымогательство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принятие публичным должностным лицом, лично или через посредников, какого-либо неправомерного преимущества для самого должностного лица или иного физического или юридического лица с тем, чтобы это должностное лицо совершило какое-либо действие или бездействие при выполнении своих должностных обязанностей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429000"/>
            <a:ext cx="4427984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обещание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предложение или предоставление публичному должностному лицу, лично или через посредников, какого-либо неправомерного преимущества для самого должностного лица или иного физического или юридического лица с тем, чтобы это должностное лицо совершило какое-либо действие или бездействие при выполнении своих должностных обязанностей;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87824" y="2996952"/>
            <a:ext cx="432048" cy="432048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92080" y="2996952"/>
            <a:ext cx="360040" cy="432048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41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042" y="1412776"/>
            <a:ext cx="8768431" cy="5256584"/>
          </a:xfrm>
        </p:spPr>
        <p:txBody>
          <a:bodyPr>
            <a:noAutofit/>
          </a:bodyPr>
          <a:lstStyle/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3937" y="332656"/>
            <a:ext cx="8682559" cy="846941"/>
          </a:xfrm>
          <a:solidFill>
            <a:srgbClr val="006666"/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коррупции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37" y="332656"/>
            <a:ext cx="655683" cy="84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36284" y="2750509"/>
            <a:ext cx="2057823" cy="126845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 закона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042" y="4653136"/>
            <a:ext cx="2467966" cy="185050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неадекватные меры наказания за коррупционные сделки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1412776"/>
            <a:ext cx="3960440" cy="187565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ясной законодательной базы и слишком час­тое изменение экономического законодательства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50699" y="2431342"/>
            <a:ext cx="2592288" cy="158762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норм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4208" y="4581128"/>
            <a:ext cx="2592288" cy="208823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норм, позволяющих субъективную трактовку нормативных актов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93858" y="5270498"/>
            <a:ext cx="2412268" cy="141500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влияния на судебные решения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2937200" y="3868405"/>
            <a:ext cx="2808312" cy="82230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4117092" y="4844310"/>
            <a:ext cx="484632" cy="321967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4117092" y="3344090"/>
            <a:ext cx="405759" cy="444949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627784" y="4437112"/>
            <a:ext cx="489204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лево 18"/>
          <p:cNvSpPr/>
          <p:nvPr/>
        </p:nvSpPr>
        <p:spPr>
          <a:xfrm>
            <a:off x="5722759" y="4437112"/>
            <a:ext cx="594066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лево 19"/>
          <p:cNvSpPr/>
          <p:nvPr/>
        </p:nvSpPr>
        <p:spPr>
          <a:xfrm>
            <a:off x="5739391" y="3578232"/>
            <a:ext cx="577434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2398719" y="3578232"/>
            <a:ext cx="489204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7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3937" y="1412776"/>
            <a:ext cx="8466536" cy="4824536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3937" y="332656"/>
            <a:ext cx="8682559" cy="846941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коррупции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37" y="332656"/>
            <a:ext cx="655683" cy="8469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1520" y="1988840"/>
            <a:ext cx="2376264" cy="144016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слабость системы контроля над распределением </a:t>
            </a:r>
            <a:r>
              <a:rPr lang="ru-RU" sz="2000" dirty="0" smtClean="0"/>
              <a:t>ресурсов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3936" y="4116264"/>
            <a:ext cx="2273847" cy="14401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низкая оплата труда слу­жащих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669" y="1493790"/>
            <a:ext cx="2880158" cy="121513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трудности управления большой территорией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540" y="1988840"/>
            <a:ext cx="2519955" cy="144016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громоздкий и неэффективный бюрократический аппарат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541" y="4116264"/>
            <a:ext cx="2376264" cy="144016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жесткий торговый протекционизм (тарифные и нетарифные барьеры)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669" y="4836344"/>
            <a:ext cx="2880645" cy="1362147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дискриминация в доступе к инфраструктурным сетям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2627783" y="3064578"/>
            <a:ext cx="3672409" cy="127882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Организационно-экономические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5939827" y="2747455"/>
            <a:ext cx="576713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5940314" y="4116264"/>
            <a:ext cx="576226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257675" y="2731793"/>
            <a:ext cx="484632" cy="29980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4258165" y="4460369"/>
            <a:ext cx="484632" cy="326494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771800" y="2747455"/>
            <a:ext cx="504056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771800" y="4210925"/>
            <a:ext cx="504056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4824536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3937" y="332656"/>
            <a:ext cx="8682559" cy="846941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коррупции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37" y="332656"/>
            <a:ext cx="655683" cy="8469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09619" y="4797289"/>
            <a:ext cx="3490371" cy="144016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непрозрачность государственного механизма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669" y="1493790"/>
            <a:ext cx="3168514" cy="121513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информационная асимметрия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540" y="1772816"/>
            <a:ext cx="2519955" cy="216024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отсутствие реальной свободы слова и печати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00253" y="4797289"/>
            <a:ext cx="2376264" cy="144016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наличие оффшорных зон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772816"/>
            <a:ext cx="2771800" cy="216024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отсутствие исследований проблемы коррупции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2627783" y="3064578"/>
            <a:ext cx="3888757" cy="127882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Информационные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5939827" y="2747455"/>
            <a:ext cx="576713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257675" y="2731793"/>
            <a:ext cx="484632" cy="29980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3275856" y="4358580"/>
            <a:ext cx="484632" cy="326494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771800" y="2747455"/>
            <a:ext cx="504056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5796136" y="4343400"/>
            <a:ext cx="484632" cy="341674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64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4824536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3937" y="332656"/>
            <a:ext cx="8682559" cy="846941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коррупции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37" y="332656"/>
            <a:ext cx="655683" cy="8469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67304" y="4797289"/>
            <a:ext cx="3490371" cy="144016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традиция «дарения» подарков-взяток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36739" y="1516663"/>
            <a:ext cx="3168514" cy="121513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традиции непотизма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216" y="2361587"/>
            <a:ext cx="2627784" cy="216024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эксплуатация «дружеских связей»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4797289"/>
            <a:ext cx="3456384" cy="144016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низкий уровень грамотности и образования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438574"/>
            <a:ext cx="2123728" cy="216024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клановые структуры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2611311" y="3102971"/>
            <a:ext cx="3419371" cy="127882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Социальные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000879" y="3472618"/>
            <a:ext cx="443138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078680" y="2750123"/>
            <a:ext cx="484632" cy="29980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3275856" y="4358580"/>
            <a:ext cx="484632" cy="326494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158048" y="3472618"/>
            <a:ext cx="431884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5220072" y="4343400"/>
            <a:ext cx="484632" cy="341674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69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3937" y="332656"/>
            <a:ext cx="8682559" cy="846941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коррупции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37" y="332656"/>
            <a:ext cx="655683" cy="8469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31646" y="4358580"/>
            <a:ext cx="2640762" cy="249942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придание малого значения понятиям честности и чести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312376"/>
            <a:ext cx="2664296" cy="2644873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сложившаяся система норм бюрократического поведения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1312377"/>
            <a:ext cx="3563888" cy="2644873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массовая культура, формирующая снисходительное отношение к коррупции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112" y="4358580"/>
            <a:ext cx="3580976" cy="249942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особенности исторического развития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872408" y="2276872"/>
            <a:ext cx="2707704" cy="29260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Культурно - исторические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5136974" y="2392496"/>
            <a:ext cx="443138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843972" y="2420474"/>
            <a:ext cx="431884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2893521" y="4718276"/>
            <a:ext cx="489204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5136974" y="4718276"/>
            <a:ext cx="443138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3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8337" y="33289"/>
            <a:ext cx="8682559" cy="846941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83"/>
            <a:ext cx="655683" cy="8469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854325"/>
            <a:ext cx="9144000" cy="1854595"/>
          </a:xfrm>
          <a:prstGeom prst="roundRect">
            <a:avLst>
              <a:gd name="adj" fmla="val 369"/>
            </a:avLst>
          </a:prstGeom>
          <a:solidFill>
            <a:schemeClr val="tx2">
              <a:lumMod val="5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позиций общесоциального подхода большинство проявлений коррупции являются формами взаимодействия, конструктивного общения для решения проблем.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4509120"/>
            <a:ext cx="9144000" cy="234888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в криминологии принято называть коррупцией, в менеджменте определяется как деловая коммуникация, т.е. процесс взаимодействия деловых партнеров, направленный на организацию и оптимизацию деятельности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249555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398" y="2708920"/>
            <a:ext cx="344460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708920"/>
            <a:ext cx="319962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83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980728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Формы </a:t>
            </a:r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коррупционных нарушений в системе государственной </a:t>
            </a:r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службы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9807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980727"/>
            <a:ext cx="6858000" cy="17391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использование своего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статуса и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возможностей для вмешательства в деятельность других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органов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, если это не входит в круг полномочий соответствующих сотрудников и не предусмотрено законодательством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328975"/>
            <a:ext cx="6858000" cy="186083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оказание не предусмотренного законодательством или необоснованного предпочтения физическим или юридическим лицам при подготовке и принятии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решений,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входящих в компетенцию государственного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служащего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1" y="2722710"/>
            <a:ext cx="6857999" cy="157162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не предусмотренное законодательством использование своего статуса при решении вопросов, затрагивающих интересы заинтересованных лиц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либо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интересы членов их семьи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005393"/>
            <a:ext cx="2286000" cy="17145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722710"/>
            <a:ext cx="2285999" cy="15716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2" y="4294335"/>
            <a:ext cx="2274560" cy="18954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580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980728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Формы </a:t>
            </a:r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коррупционных нарушений в системе государственной </a:t>
            </a:r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службы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9807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1701" y="2155575"/>
            <a:ext cx="6972299" cy="1777481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необоснованный отказ физическим и юридическим лицам в информации, предоставление которой предусмотрено федеральными законами и иными нормативными правовыми актами, а также передача недостоверной или неполной информации или затягивание ее представления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1701" y="1018457"/>
            <a:ext cx="6972299" cy="11371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нарушение установленного законами и иными нормативными правовыми актами порядка принятия и рассмотрения заявлений, жалоб, обращений физических и юридических лиц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9976" y="3933056"/>
            <a:ext cx="6972299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использование государственным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служащим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в личных или групповых интересах служебной и иной информации, полученной при выполнении служебных полномочий, если такая информация в соответствии с законодательством не подлежит разглашению или распространению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012574"/>
            <a:ext cx="2171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7" y="2155575"/>
            <a:ext cx="2146223" cy="177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6" y="3933055"/>
            <a:ext cx="2174500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199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980728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Формы </a:t>
            </a:r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коррупционных нарушений в системе государственной </a:t>
            </a:r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службы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9807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9976" y="1700808"/>
            <a:ext cx="6972299" cy="1834479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требование от физических и юридических лиц информации, предоставление которой этими лицами не предусмотрено законами и иными нормативными правовыми актами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9976" y="3526524"/>
            <a:ext cx="6937380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незаконное или необоснованное создание препятствий физическим и юридическим лицам в реализации их прав и законных интересов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697725"/>
            <a:ext cx="2199975" cy="18287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30" y="3569932"/>
            <a:ext cx="2222806" cy="18288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482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1916832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источники </a:t>
            </a:r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коррупционных рисков можно выделить два вида коррупции, затрагивающей сферы государственных закупок: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9807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811" y="2646581"/>
            <a:ext cx="3092661" cy="1834479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ea typeface="Times New Roman"/>
              </a:rPr>
              <a:t>политическую или высокоуровневую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7542" y="2659010"/>
            <a:ext cx="3270922" cy="1872208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ea typeface="Times New Roman"/>
              </a:rPr>
              <a:t>административную или бюрократическую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>
            <a:stCxn id="4" idx="2"/>
            <a:endCxn id="2" idx="0"/>
          </p:cNvCxnSpPr>
          <p:nvPr/>
        </p:nvCxnSpPr>
        <p:spPr>
          <a:xfrm flipH="1">
            <a:off x="2051142" y="1916832"/>
            <a:ext cx="3025668" cy="729749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2"/>
            <a:endCxn id="8" idx="0"/>
          </p:cNvCxnSpPr>
          <p:nvPr/>
        </p:nvCxnSpPr>
        <p:spPr>
          <a:xfrm>
            <a:off x="5076810" y="1916832"/>
            <a:ext cx="2036193" cy="74217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-180528" y="4531218"/>
            <a:ext cx="4572000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/>
            <a:r>
              <a:rPr lang="ru-RU" sz="2400" dirty="0"/>
              <a:t>возникает в процессе планирования бюджета, когда принимаются политические решения, когда разрабатываются перспективные планы и программы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4692271"/>
            <a:ext cx="457200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/>
            <a:r>
              <a:rPr lang="ru-RU" sz="2400" dirty="0"/>
              <a:t>проявляется во время исполнения бюджета, то есть непосредственно при осуществлении процедур закупок</a:t>
            </a:r>
          </a:p>
        </p:txBody>
      </p:sp>
    </p:spTree>
    <p:extLst>
      <p:ext uri="{BB962C8B-B14F-4D97-AF65-F5344CB8AC3E}">
        <p14:creationId xmlns:p14="http://schemas.microsoft.com/office/powerpoint/2010/main" xmlns="" val="85525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908720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– это…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620" cy="9087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908720"/>
            <a:ext cx="3059832" cy="2088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Большом юридическом словаре коррупция понимается как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908720"/>
            <a:ext cx="5148064" cy="59590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опасное явление в сфере политики или государственного управления, выражающееся в умышленном использовании представителями власти своего служебного статуса для противоправного получения имущественных и неимущественных благ и преимуществ в любой форме, а равно подкуп этих лиц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077641" y="1196752"/>
            <a:ext cx="978408" cy="9984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3995936" cy="18478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4" y="4863746"/>
            <a:ext cx="3984172" cy="19942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20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1484784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Среди основных причин коррупционных преступлений, посягающих на систему закупок можно выделить: 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148478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1772816"/>
            <a:ext cx="2503229" cy="1834479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a typeface="Times New Roman"/>
              </a:rPr>
              <a:t>несовершенство действующего законодательства в области закупок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39813" y="1804525"/>
            <a:ext cx="1979712" cy="1872208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a typeface="Times New Roman"/>
              </a:rPr>
              <a:t>неполное и нерегулярное финансирование закупок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51970" y="4297356"/>
            <a:ext cx="2952328" cy="2560644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a typeface="Times New Roman"/>
              </a:rPr>
              <a:t>недостаточно активные роли </a:t>
            </a:r>
            <a:r>
              <a:rPr lang="ru-RU" sz="2400" dirty="0" smtClean="0">
                <a:solidFill>
                  <a:schemeClr val="bg1"/>
                </a:solidFill>
                <a:ea typeface="Times New Roman"/>
              </a:rPr>
              <a:t>уполномоченных </a:t>
            </a:r>
            <a:r>
              <a:rPr lang="ru-RU" sz="2400" dirty="0">
                <a:solidFill>
                  <a:schemeClr val="bg1"/>
                </a:solidFill>
                <a:ea typeface="Times New Roman"/>
              </a:rPr>
              <a:t>органов </a:t>
            </a:r>
            <a:r>
              <a:rPr lang="ru-RU" sz="2400" dirty="0" smtClean="0">
                <a:solidFill>
                  <a:schemeClr val="bg1"/>
                </a:solidFill>
                <a:ea typeface="Times New Roman"/>
              </a:rPr>
              <a:t>гос. </a:t>
            </a:r>
            <a:r>
              <a:rPr lang="ru-RU" sz="2400" dirty="0">
                <a:solidFill>
                  <a:schemeClr val="bg1"/>
                </a:solidFill>
                <a:ea typeface="Times New Roman"/>
              </a:rPr>
              <a:t>власти в обеспечении контроля  сферы закупок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81048" y="1628800"/>
            <a:ext cx="3270922" cy="2520279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a typeface="Times New Roman"/>
              </a:rPr>
              <a:t>недоверие участников размещения заказа к системе конкурсных закупок, возможности честной конкуренции, беспристрастности заказчиков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" y="4422874"/>
            <a:ext cx="2664296" cy="2435126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a typeface="Times New Roman"/>
              </a:rPr>
              <a:t>незнание и непонимание специалистами, занятыми в сфере закупок своих прав и обязанностей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4458777"/>
            <a:ext cx="3312368" cy="2435126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a typeface="Times New Roman"/>
              </a:rPr>
              <a:t>недобросовестные действия отдельных чиновников, принимающих решения о проведении и о ходе процедур закупок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02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1484784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Факторы коррупционных </a:t>
            </a:r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преступлений, посягающих на систему закупок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148478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1772816"/>
            <a:ext cx="2843807" cy="4968552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a typeface="Times New Roman"/>
              </a:rPr>
              <a:t>отсутствие механизма быстрого лишения полномочий государственных и муниципальных служащих, скомпрометировавших себя в глазах населения своими действиями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1804524"/>
            <a:ext cx="2459293" cy="4936843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bg1"/>
                </a:solidFill>
                <a:ea typeface="Times New Roman"/>
              </a:rPr>
              <a:t>крайне низкий уровень фактической раскрываемости преступлений в сфере закупок для нужд заказчиков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1704" y="1772816"/>
            <a:ext cx="3270922" cy="4968552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ea typeface="Times New Roman"/>
              </a:rPr>
              <a:t>фактическое отчуждение большей части населения от власти, в частности, от управления имуществом, от правотворчества и правоприменения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0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1484784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К числу явной коррупции можно отнести следующие действия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148478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4126" y="1500157"/>
            <a:ext cx="6655399" cy="1817104"/>
          </a:xfrm>
          <a:prstGeom prst="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C000"/>
                </a:solidFill>
                <a:ea typeface="Times New Roman"/>
              </a:rPr>
              <a:t>Мошенничество </a:t>
            </a:r>
            <a:endParaRPr lang="ru-RU" sz="3600" dirty="0" smtClean="0">
              <a:solidFill>
                <a:srgbClr val="FFC000"/>
              </a:solidFill>
              <a:ea typeface="Times New Roman"/>
            </a:endParaRPr>
          </a:p>
          <a:p>
            <a:pPr algn="ctr"/>
            <a:r>
              <a:rPr lang="ru-RU" sz="3600" dirty="0" smtClean="0">
                <a:solidFill>
                  <a:srgbClr val="FFC000"/>
                </a:solidFill>
                <a:ea typeface="Times New Roman"/>
              </a:rPr>
              <a:t>«</a:t>
            </a:r>
            <a:r>
              <a:rPr lang="ru-RU" sz="3600" dirty="0">
                <a:solidFill>
                  <a:srgbClr val="FFC000"/>
                </a:solidFill>
                <a:ea typeface="Times New Roman"/>
              </a:rPr>
              <a:t>а ля Остап Бендер»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4126" y="5084609"/>
            <a:ext cx="6655399" cy="1656758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C000"/>
                </a:solidFill>
                <a:ea typeface="Times New Roman"/>
              </a:rPr>
              <a:t>Завышение цен на приобретаемые товары, работы, услуги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4125" y="3332634"/>
            <a:ext cx="6655399" cy="1728192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FFC000"/>
                </a:solidFill>
                <a:ea typeface="Times New Roman"/>
              </a:rPr>
              <a:t>Взяточничество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74" y="1484784"/>
            <a:ext cx="2476500" cy="18478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341534"/>
            <a:ext cx="2464125" cy="17430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5084609"/>
            <a:ext cx="2464124" cy="17240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811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1484784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ФАКТЫ О ЗАКУПКАХ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148478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78" y="1718931"/>
            <a:ext cx="9119524" cy="12807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ea typeface="Times New Roman"/>
              </a:rPr>
              <a:t>Сегодня прозрачность </a:t>
            </a:r>
            <a:r>
              <a:rPr lang="ru-RU" sz="3600" dirty="0" smtClean="0">
                <a:solidFill>
                  <a:schemeClr val="tx1"/>
                </a:solidFill>
                <a:ea typeface="Times New Roman"/>
              </a:rPr>
              <a:t>гос. закупок </a:t>
            </a:r>
            <a:r>
              <a:rPr lang="ru-RU" sz="3600" dirty="0">
                <a:solidFill>
                  <a:schemeClr val="tx1"/>
                </a:solidFill>
                <a:ea typeface="Times New Roman"/>
              </a:rPr>
              <a:t>оценивается на среднем уровне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4941168"/>
            <a:ext cx="9119523" cy="1916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a typeface="Times New Roman"/>
              </a:rPr>
              <a:t>Аудиторы </a:t>
            </a:r>
            <a:r>
              <a:rPr lang="ru-RU" sz="3200" dirty="0">
                <a:solidFill>
                  <a:schemeClr val="tx1"/>
                </a:solidFill>
                <a:ea typeface="Times New Roman"/>
              </a:rPr>
              <a:t>Счетной палаты РФ выявили нарушения в системе </a:t>
            </a:r>
            <a:r>
              <a:rPr lang="ru-RU" sz="3200" dirty="0" smtClean="0">
                <a:solidFill>
                  <a:schemeClr val="tx1"/>
                </a:solidFill>
                <a:ea typeface="Times New Roman"/>
              </a:rPr>
              <a:t>гос. закупок </a:t>
            </a:r>
            <a:r>
              <a:rPr lang="ru-RU" sz="3200" dirty="0">
                <a:solidFill>
                  <a:schemeClr val="tx1"/>
                </a:solidFill>
                <a:ea typeface="Times New Roman"/>
              </a:rPr>
              <a:t>на сумму 130 млрд. руб., притом что проверено было только 10% закупщиков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478" y="3068960"/>
            <a:ext cx="9119522" cy="1728192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a typeface="Times New Roman"/>
              </a:rPr>
              <a:t>Потери </a:t>
            </a:r>
            <a:r>
              <a:rPr lang="ru-RU" sz="3600" dirty="0">
                <a:solidFill>
                  <a:schemeClr val="tx1"/>
                </a:solidFill>
                <a:ea typeface="Times New Roman"/>
              </a:rPr>
              <a:t>от закупок по завышенным ценам оцениваются на уровне 275 млрд. руб.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7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1484784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ФАКТЫ О ЗАКУПКАХ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148478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71" y="3861048"/>
            <a:ext cx="3850411" cy="288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4860032" y="1628800"/>
            <a:ext cx="4464496" cy="3960440"/>
          </a:xfrm>
          <a:prstGeom prst="wedgeEllipseCallout">
            <a:avLst>
              <a:gd name="adj1" fmla="val -89523"/>
              <a:gd name="adj2" fmla="val 292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ежегодно из бюджета, выделяемого на </a:t>
            </a:r>
            <a:r>
              <a:rPr lang="ru-RU" sz="2400" dirty="0" smtClean="0">
                <a:solidFill>
                  <a:schemeClr val="tx1"/>
                </a:solidFill>
              </a:rPr>
              <a:t>гос.закупки</a:t>
            </a:r>
            <a:r>
              <a:rPr lang="ru-RU" sz="2400" dirty="0">
                <a:solidFill>
                  <a:schemeClr val="tx1"/>
                </a:solidFill>
              </a:rPr>
              <a:t>, похищается 1 трлн. руб., или почти 20% от общего объема закупок и 1/14 всего консолидированного бюджета РФ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6897" y="3491716"/>
            <a:ext cx="3670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глава Счетной палаты С. Степашин</a:t>
            </a:r>
          </a:p>
        </p:txBody>
      </p:sp>
    </p:spTree>
    <p:extLst>
      <p:ext uri="{BB962C8B-B14F-4D97-AF65-F5344CB8AC3E}">
        <p14:creationId xmlns:p14="http://schemas.microsoft.com/office/powerpoint/2010/main" xmlns="" val="49656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742392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Механизмы хищения </a:t>
            </a:r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денежных средств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7423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5"/>
            <a:ext cx="2143125" cy="21431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195860"/>
            <a:ext cx="2157963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Сговор </a:t>
            </a:r>
          </a:p>
          <a:p>
            <a:pPr algn="ctr"/>
            <a:r>
              <a:rPr lang="ru-RU" sz="3200" dirty="0" smtClean="0"/>
              <a:t>участников</a:t>
            </a:r>
            <a:endParaRPr lang="ru-R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77" y="1797391"/>
            <a:ext cx="2466975" cy="21431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0627" y="4155960"/>
            <a:ext cx="2900474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Использование </a:t>
            </a:r>
          </a:p>
          <a:p>
            <a:pPr algn="ctr"/>
            <a:r>
              <a:rPr lang="ru-RU" sz="2800" dirty="0" smtClean="0"/>
              <a:t>фирм-однодневок</a:t>
            </a:r>
            <a:endParaRPr lang="ru-RU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022273"/>
            <a:ext cx="2657475" cy="208779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63008" y="5123454"/>
            <a:ext cx="2987824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Завышение </a:t>
            </a:r>
          </a:p>
          <a:p>
            <a:pPr algn="ctr"/>
            <a:r>
              <a:rPr lang="ru-RU" sz="2800" dirty="0" smtClean="0"/>
              <a:t>стоимости </a:t>
            </a:r>
          </a:p>
          <a:p>
            <a:pPr algn="ctr"/>
            <a:r>
              <a:rPr lang="ru-RU" sz="2800" dirty="0" smtClean="0"/>
              <a:t>и объемов работ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4963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742392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Механизмы хищения </a:t>
            </a:r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денежных средств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7423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0623" y="5273973"/>
            <a:ext cx="2839174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искусственное </a:t>
            </a:r>
            <a:endParaRPr lang="ru-RU" sz="3200" dirty="0" smtClean="0"/>
          </a:p>
          <a:p>
            <a:pPr algn="ctr"/>
            <a:r>
              <a:rPr lang="ru-RU" sz="3200" dirty="0" smtClean="0"/>
              <a:t>дробление </a:t>
            </a:r>
          </a:p>
          <a:p>
            <a:pPr algn="ctr"/>
            <a:r>
              <a:rPr lang="ru-RU" sz="3200" dirty="0" smtClean="0"/>
              <a:t>заказов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06561" y="4155960"/>
            <a:ext cx="3108607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нарушаются </a:t>
            </a:r>
            <a:endParaRPr lang="ru-RU" sz="2800" dirty="0" smtClean="0"/>
          </a:p>
          <a:p>
            <a:pPr algn="ctr"/>
            <a:r>
              <a:rPr lang="ru-RU" sz="2800" dirty="0" smtClean="0"/>
              <a:t>сроки </a:t>
            </a:r>
            <a:r>
              <a:rPr lang="ru-RU" sz="2800" dirty="0"/>
              <a:t>выполнения </a:t>
            </a:r>
            <a:endParaRPr lang="ru-RU" sz="2800" dirty="0" smtClean="0"/>
          </a:p>
          <a:p>
            <a:pPr algn="ctr"/>
            <a:r>
              <a:rPr lang="ru-RU" sz="2800" dirty="0" smtClean="0"/>
              <a:t>работ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87146" y="3199917"/>
            <a:ext cx="2987824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приемка </a:t>
            </a:r>
            <a:r>
              <a:rPr lang="ru-RU" sz="2800" dirty="0"/>
              <a:t>выполненных работ на основании фиктивных документов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718521"/>
            <a:ext cx="2609850" cy="1752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31109"/>
            <a:ext cx="2143125" cy="21431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232" y="1125878"/>
            <a:ext cx="2619375" cy="17430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883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742392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Особенности контрактной системы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7423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06289" y="2729389"/>
            <a:ext cx="97565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затронет 500 тыс. компаний-поставщиков, </a:t>
            </a:r>
            <a:endParaRPr lang="ru-RU" sz="4000" dirty="0" smtClean="0"/>
          </a:p>
          <a:p>
            <a:pPr algn="ctr"/>
            <a:r>
              <a:rPr lang="ru-RU" sz="4000" dirty="0" smtClean="0"/>
              <a:t>200 </a:t>
            </a:r>
            <a:r>
              <a:rPr lang="ru-RU" sz="4000" dirty="0"/>
              <a:t>тыс. госзаказчиков </a:t>
            </a:r>
            <a:endParaRPr lang="ru-RU" sz="4000" dirty="0" smtClean="0"/>
          </a:p>
          <a:p>
            <a:pPr algn="ctr"/>
            <a:r>
              <a:rPr lang="ru-RU" sz="4000" dirty="0" smtClean="0"/>
              <a:t>контракты </a:t>
            </a:r>
            <a:r>
              <a:rPr lang="ru-RU" sz="4000" dirty="0"/>
              <a:t>на сумму </a:t>
            </a:r>
            <a:r>
              <a:rPr lang="ru-RU" sz="4000" dirty="0" smtClean="0"/>
              <a:t>7 </a:t>
            </a:r>
            <a:r>
              <a:rPr lang="ru-RU" sz="4000" dirty="0"/>
              <a:t>трлн. руб. в год. </a:t>
            </a:r>
            <a:endParaRPr lang="ru-RU" sz="4000" dirty="0" smtClean="0"/>
          </a:p>
          <a:p>
            <a:pPr algn="ctr"/>
            <a:r>
              <a:rPr lang="ru-RU" sz="4000" dirty="0" smtClean="0"/>
              <a:t>предстоит </a:t>
            </a:r>
            <a:r>
              <a:rPr lang="ru-RU" sz="4000" dirty="0"/>
              <a:t>принять 67 </a:t>
            </a:r>
            <a:r>
              <a:rPr lang="ru-RU" sz="4000" dirty="0" smtClean="0"/>
              <a:t>НПА </a:t>
            </a:r>
            <a:r>
              <a:rPr lang="ru-RU" sz="4000" dirty="0"/>
              <a:t>за 3 года.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904" y="742392"/>
            <a:ext cx="6300192" cy="20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983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742392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Особенности контрактной системы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7423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2700" y="759698"/>
            <a:ext cx="6591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Переход на контрактную систему должен обеспечить прозрачность госзакупок и дать дополнительные возможности для контроля.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3329464"/>
            <a:ext cx="67322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граждане и организации вправе будут проводить независимый мониторинг, оценивать эффективность и процедуру закупок, а также результаты исполнения контрактов.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9464"/>
            <a:ext cx="2286000" cy="233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560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1" y="0"/>
            <a:ext cx="8134379" cy="742392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Особенности контрактной системы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7423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789180"/>
            <a:ext cx="91439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Правительство РФ будет устанавливать случаи проведения обязательного общественного обсуждения закупок, по результатам которого могут быть внесены соответствующие изменения в документацию о закупке или закупка может быть отменена.</a:t>
            </a:r>
          </a:p>
          <a:p>
            <a:r>
              <a:rPr lang="ru-RU" sz="2800" b="1" dirty="0" smtClean="0"/>
              <a:t>Для </a:t>
            </a:r>
            <a:r>
              <a:rPr lang="ru-RU" sz="2800" b="1" dirty="0"/>
              <a:t>участия в общественном обсуждении пользователю сайта http://zakupki.gov.ru необходимо зарегистрироваться на форуме. </a:t>
            </a:r>
            <a:r>
              <a:rPr lang="ru-RU" sz="2800" b="1" dirty="0" smtClean="0"/>
              <a:t>Обязательное </a:t>
            </a:r>
            <a:r>
              <a:rPr lang="ru-RU" sz="2800" b="1" dirty="0"/>
              <a:t>предварительное общественное обсуждение должны пройти госзакупки, превышающие 1 млрд. руб. Обсуждение может проводиться также на </a:t>
            </a:r>
            <a:r>
              <a:rPr lang="ru-RU" sz="2800" b="1" dirty="0" smtClean="0"/>
              <a:t>региональном </a:t>
            </a:r>
          </a:p>
          <a:p>
            <a:r>
              <a:rPr lang="ru-RU" sz="2800" b="1" dirty="0" smtClean="0"/>
              <a:t>и </a:t>
            </a:r>
            <a:r>
              <a:rPr lang="ru-RU" sz="2800" b="1" dirty="0"/>
              <a:t>муниципальном уровнях.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17232"/>
            <a:ext cx="4572000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639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908720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– это…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620" cy="9087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09" y="938171"/>
            <a:ext cx="3059832" cy="2088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документах ООН о международной борьбе с коррупцией дано определение «коррупции» - как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908721"/>
            <a:ext cx="5148064" cy="21176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властью для получения выгоды в личных целях, в целях третьих лиц или групп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077641" y="1196752"/>
            <a:ext cx="978408" cy="9984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067050"/>
            <a:ext cx="2667000" cy="288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7050"/>
            <a:ext cx="3238500" cy="288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7050"/>
            <a:ext cx="3099670" cy="288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71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1" y="0"/>
            <a:ext cx="8134379" cy="742392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Особенности контрактной системы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7423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789180"/>
            <a:ext cx="914399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Одним из требований системы станет </a:t>
            </a:r>
            <a:endParaRPr lang="ru-RU" sz="2800" b="1" dirty="0" smtClean="0"/>
          </a:p>
          <a:p>
            <a:r>
              <a:rPr lang="ru-RU" sz="2800" b="1" dirty="0" smtClean="0"/>
              <a:t>максимально </a:t>
            </a:r>
            <a:r>
              <a:rPr lang="ru-RU" sz="2800" b="1" dirty="0"/>
              <a:t>формализованный </a:t>
            </a:r>
            <a:r>
              <a:rPr lang="ru-RU" sz="2800" b="1" dirty="0" smtClean="0"/>
              <a:t>формат</a:t>
            </a:r>
          </a:p>
          <a:p>
            <a:r>
              <a:rPr lang="ru-RU" sz="2800" b="1" dirty="0"/>
              <a:t>д</a:t>
            </a:r>
            <a:r>
              <a:rPr lang="ru-RU" sz="2800" b="1" dirty="0" smtClean="0"/>
              <a:t>анных </a:t>
            </a:r>
            <a:r>
              <a:rPr lang="ru-RU" sz="3600" b="1" dirty="0" smtClean="0"/>
              <a:t>использование каталогов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В </a:t>
            </a:r>
            <a:r>
              <a:rPr lang="ru-RU" sz="2800" b="1" dirty="0"/>
              <a:t>результате невозможно будет выбрать неправильный код товара, ввести в текст латинские буквы или пробелы, что затрудняет поиск тендерной документации. В 2012 году замена русских букв на латинские имела место в документации по 2,4 тыс. торгов на общую сумму 9 млрд. руб. Благодаря информационной системе должна появиться возможность сравнивать цены (в перспективе - вплоть до зарубежных рынков).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26570"/>
            <a:ext cx="233975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503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1" y="0"/>
            <a:ext cx="8134379" cy="908720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антикоррупционный анализ</a:t>
            </a:r>
            <a:b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Закона о контрактной системе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9087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6650" y="908720"/>
            <a:ext cx="6357350" cy="28803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значительное число отсылочных норм, что ставит его реализацию в зависимость от других, в том числе подзаконных, нормативных правовых актов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541" y="908720"/>
            <a:ext cx="277177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3541" y="4365104"/>
            <a:ext cx="9143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 2013 - 2015 гг. предстоит разработать и принять 53 акта Правительства Российской Федерации </a:t>
            </a:r>
            <a:endParaRPr lang="ru-RU" sz="3200" dirty="0" smtClean="0"/>
          </a:p>
          <a:p>
            <a:pPr algn="ctr"/>
            <a:r>
              <a:rPr lang="ru-RU" sz="3200" dirty="0" smtClean="0"/>
              <a:t>37 </a:t>
            </a:r>
            <a:r>
              <a:rPr lang="ru-RU" sz="3200" dirty="0"/>
              <a:t>из них - в 2013 г</a:t>
            </a:r>
            <a:r>
              <a:rPr lang="ru-RU" sz="3200" dirty="0" smtClean="0"/>
              <a:t>. </a:t>
            </a:r>
          </a:p>
          <a:p>
            <a:pPr algn="ctr"/>
            <a:r>
              <a:rPr lang="ru-RU" sz="3200" dirty="0" smtClean="0"/>
              <a:t>14 </a:t>
            </a:r>
            <a:r>
              <a:rPr lang="ru-RU" sz="3200" dirty="0"/>
              <a:t>правовых актов ведомственного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xmlns="" val="139955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1" y="0"/>
            <a:ext cx="8134379" cy="908720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антикоррупционный анализ</a:t>
            </a:r>
            <a:b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Закона о контрактной системе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9087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15" y="908720"/>
            <a:ext cx="9114385" cy="20882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«выборочное </a:t>
            </a:r>
            <a:r>
              <a:rPr lang="ru-RU" sz="2800" dirty="0"/>
              <a:t>изменение объема </a:t>
            </a:r>
            <a:r>
              <a:rPr lang="ru-RU" sz="2800" dirty="0" smtClean="0"/>
              <a:t>прав» </a:t>
            </a:r>
            <a:r>
              <a:rPr lang="ru-RU" sz="2800" dirty="0"/>
              <a:t>- возможность необоснованного установления исключений из общего порядка для граждан и организаций по усмотрению органов государственной власти (их должностных лиц).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615" y="4725144"/>
            <a:ext cx="9114385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mtClean="0"/>
              <a:t>«юридико-лингвистическая неопределенность» - употребление неустоявшихся, двусмысленных терминов и категорий оценочного характера.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6011" y="2996952"/>
            <a:ext cx="2466975" cy="17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983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1" y="0"/>
            <a:ext cx="8134379" cy="908720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антикоррупционный анализ</a:t>
            </a:r>
            <a:b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Закона о контрактной системе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9087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15" y="908720"/>
            <a:ext cx="9114385" cy="20882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«выборочное </a:t>
            </a:r>
            <a:r>
              <a:rPr lang="ru-RU" sz="2800" dirty="0"/>
              <a:t>изменение объема </a:t>
            </a:r>
            <a:r>
              <a:rPr lang="ru-RU" sz="2800" dirty="0" smtClean="0"/>
              <a:t>прав» </a:t>
            </a:r>
            <a:r>
              <a:rPr lang="ru-RU" sz="2800" dirty="0"/>
              <a:t>- возможность необоснованного установления исключений из общего порядка для граждан и организаций по усмотрению органов государственной власти (их должностных лиц).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615" y="4725144"/>
            <a:ext cx="9114385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mtClean="0"/>
              <a:t>«юридико-лингвистическая неопределенность» - употребление неустоявшихся, двусмысленных терминов и категорий оценочного характера.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61258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1" y="0"/>
            <a:ext cx="8134379" cy="1556792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Противодействие </a:t>
            </a:r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коррупционным проявлениям в сфере государственных и муниципальных закупок. 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15567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320" y="1700808"/>
            <a:ext cx="9114385" cy="20882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осуществление </a:t>
            </a:r>
            <a:r>
              <a:rPr lang="ru-RU" sz="2800" dirty="0"/>
              <a:t>предварительного контроля в сфере закупок со стороны Федеральной службы финансово-бюджетного надзора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4365104"/>
            <a:ext cx="9114385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планирование </a:t>
            </a:r>
            <a:r>
              <a:rPr lang="ru-RU" sz="3200" dirty="0"/>
              <a:t>и </a:t>
            </a:r>
            <a:r>
              <a:rPr lang="ru-RU" sz="3200" dirty="0" smtClean="0"/>
              <a:t>нормирование </a:t>
            </a:r>
            <a:r>
              <a:rPr lang="ru-RU" sz="3200" dirty="0"/>
              <a:t>в сфере закупок</a:t>
            </a:r>
          </a:p>
        </p:txBody>
      </p:sp>
    </p:spTree>
    <p:extLst>
      <p:ext uri="{BB962C8B-B14F-4D97-AF65-F5344CB8AC3E}">
        <p14:creationId xmlns:p14="http://schemas.microsoft.com/office/powerpoint/2010/main" xmlns="" val="256330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980728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Методы борьбы с коррупционными правонарушениями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9807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811" y="1412776"/>
            <a:ext cx="2266989" cy="836429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достойное денежное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содержание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4811" y="2780928"/>
            <a:ext cx="2266989" cy="1270628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антикоррупционное образование и воспитание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2220" y="1373790"/>
            <a:ext cx="2304256" cy="914400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антикоррупционная экспертиза проектов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НПА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52220" y="4581128"/>
            <a:ext cx="2297360" cy="1440160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мониторинг коррупционных правонарушений и отдельных их видов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4811" y="4581128"/>
            <a:ext cx="2266989" cy="1440160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поощрение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длительное и безупречное исполнение своих полномочий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4005" y="2780928"/>
            <a:ext cx="2335575" cy="1270628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создание механизма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взаимодействия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98681"/>
            <a:ext cx="2486025" cy="18383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3059832" y="1830990"/>
            <a:ext cx="1152128" cy="589898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004048" y="1830990"/>
            <a:ext cx="1296144" cy="589898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771800" y="3517843"/>
            <a:ext cx="648072" cy="0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977905" y="3517843"/>
            <a:ext cx="536100" cy="0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59832" y="4581128"/>
            <a:ext cx="1152128" cy="648072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148064" y="4581128"/>
            <a:ext cx="1152128" cy="648072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186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0"/>
            <a:ext cx="8134379" cy="980728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280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Правовая основа профилактики коррупционных и иных правонарушений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9807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980728"/>
            <a:ext cx="9144000" cy="57606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indent="457200">
              <a:buClr>
                <a:prstClr val="white">
                  <a:shade val="95000"/>
                </a:prstClr>
              </a:buClr>
              <a:buSzPct val="65000"/>
            </a:pPr>
            <a:endParaRPr lang="ru-RU" sz="3000" dirty="0" smtClean="0">
              <a:solidFill>
                <a:schemeClr val="tx1"/>
              </a:solidFill>
              <a:latin typeface="Times New Roman"/>
            </a:endParaRPr>
          </a:p>
          <a:p>
            <a:pPr lvl="0" indent="457200">
              <a:buClr>
                <a:prstClr val="white">
                  <a:shade val="95000"/>
                </a:prstClr>
              </a:buClr>
              <a:buSzPct val="65000"/>
            </a:pPr>
            <a:endParaRPr lang="ru-RU" sz="3000" dirty="0">
              <a:solidFill>
                <a:schemeClr val="tx1"/>
              </a:solidFill>
              <a:latin typeface="Times New Roman"/>
            </a:endParaRPr>
          </a:p>
          <a:p>
            <a:pPr lvl="0" indent="457200">
              <a:buClr>
                <a:prstClr val="white">
                  <a:shade val="95000"/>
                </a:prstClr>
              </a:buClr>
              <a:buSzPct val="65000"/>
            </a:pPr>
            <a:endParaRPr lang="ru-RU" sz="3000" dirty="0" smtClean="0">
              <a:solidFill>
                <a:schemeClr val="tx1"/>
              </a:solidFill>
              <a:latin typeface="Times New Roman"/>
            </a:endParaRPr>
          </a:p>
          <a:p>
            <a:pPr lvl="0" indent="457200" algn="ctr">
              <a:buClr>
                <a:prstClr val="white">
                  <a:shade val="95000"/>
                </a:prstClr>
              </a:buClr>
              <a:buSzPct val="65000"/>
            </a:pPr>
            <a:r>
              <a:rPr lang="ru-RU" sz="3000" dirty="0" smtClean="0">
                <a:solidFill>
                  <a:schemeClr val="tx1"/>
                </a:solidFill>
                <a:latin typeface="Times New Roman"/>
              </a:rPr>
              <a:t>Федеральный </a:t>
            </a:r>
            <a:r>
              <a:rPr lang="ru-RU" sz="3000" dirty="0">
                <a:solidFill>
                  <a:schemeClr val="tx1"/>
                </a:solidFill>
                <a:latin typeface="Times New Roman"/>
              </a:rPr>
              <a:t>закон от 25 декабря 2008 г. № 273-ФЗ «О противодействии коррупции»</a:t>
            </a:r>
          </a:p>
          <a:p>
            <a:pPr lvl="0" indent="457200" algn="ctr">
              <a:buClr>
                <a:prstClr val="white">
                  <a:shade val="95000"/>
                </a:prstClr>
              </a:buClr>
              <a:buSzPct val="65000"/>
            </a:pPr>
            <a:r>
              <a:rPr lang="ru-RU" sz="3000" dirty="0">
                <a:solidFill>
                  <a:schemeClr val="tx1"/>
                </a:solidFill>
                <a:latin typeface="Times New Roman"/>
              </a:rPr>
              <a:t>Федеральный закон от 27 июля 2004 г. № 79-ФЗ </a:t>
            </a:r>
            <a:endParaRPr lang="ru-RU" sz="3000" dirty="0" smtClean="0">
              <a:solidFill>
                <a:schemeClr val="tx1"/>
              </a:solidFill>
              <a:latin typeface="Times New Roman"/>
            </a:endParaRPr>
          </a:p>
          <a:p>
            <a:pPr lvl="0" indent="457200" algn="ctr">
              <a:buClr>
                <a:prstClr val="white">
                  <a:shade val="95000"/>
                </a:prstClr>
              </a:buClr>
              <a:buSzPct val="65000"/>
            </a:pPr>
            <a:r>
              <a:rPr lang="ru-RU" sz="3000" dirty="0" smtClean="0">
                <a:solidFill>
                  <a:schemeClr val="tx1"/>
                </a:solidFill>
                <a:latin typeface="Times New Roman"/>
              </a:rPr>
              <a:t>«</a:t>
            </a:r>
            <a:r>
              <a:rPr lang="ru-RU" sz="3000" dirty="0">
                <a:solidFill>
                  <a:schemeClr val="tx1"/>
                </a:solidFill>
                <a:latin typeface="Times New Roman"/>
              </a:rPr>
              <a:t>О государственной гражданской службе Российской Федерации»</a:t>
            </a:r>
          </a:p>
          <a:p>
            <a:pPr lvl="0" indent="457200" algn="ctr">
              <a:buClr>
                <a:prstClr val="white">
                  <a:shade val="95000"/>
                </a:prstClr>
              </a:buClr>
              <a:buSzPct val="65000"/>
            </a:pPr>
            <a:r>
              <a:rPr lang="ru-RU" sz="3000" dirty="0">
                <a:solidFill>
                  <a:schemeClr val="tx1"/>
                </a:solidFill>
                <a:latin typeface="Times New Roman"/>
              </a:rPr>
              <a:t>Федеральный закон от 17 июля 2009 г. № 172-ФЗ «Об антикоррупционной экспертизе нормативных правовых актов и проектов нормативных правовых актов»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2108925" cy="147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928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116632"/>
            <a:ext cx="8134379" cy="1062966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182880"/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Психологические аспекты коррупции</a:t>
            </a:r>
            <a:endParaRPr lang="ru-RU" sz="31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1009620" cy="10629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9539" y="1373596"/>
            <a:ext cx="3572818" cy="163977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/>
                <a:ea typeface="Times New Roman"/>
              </a:rPr>
              <a:t>Антикоррупционное законодательство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00042" y="5445224"/>
            <a:ext cx="2605496" cy="7570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прогрессивное (</a:t>
            </a:r>
            <a:r>
              <a:rPr lang="ru-RU" sz="2000" dirty="0" err="1" smtClean="0">
                <a:solidFill>
                  <a:prstClr val="white"/>
                </a:solidFill>
              </a:rPr>
              <a:t>акмеологическое</a:t>
            </a:r>
            <a:r>
              <a:rPr lang="ru-RU" sz="2000" dirty="0" smtClean="0">
                <a:solidFill>
                  <a:prstClr val="white"/>
                </a:solidFill>
              </a:rPr>
              <a:t>) 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5948" y="5445223"/>
            <a:ext cx="4066123" cy="757003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prstClr val="white"/>
                </a:solidFill>
              </a:rPr>
              <a:t>Девиантное</a:t>
            </a:r>
            <a:r>
              <a:rPr lang="ru-RU" sz="2000" dirty="0" smtClean="0">
                <a:solidFill>
                  <a:prstClr val="white"/>
                </a:solidFill>
              </a:rPr>
              <a:t> (</a:t>
            </a:r>
            <a:r>
              <a:rPr lang="ru-RU" sz="2000" dirty="0" err="1" smtClean="0">
                <a:solidFill>
                  <a:prstClr val="white"/>
                </a:solidFill>
              </a:rPr>
              <a:t>делинквентное</a:t>
            </a:r>
            <a:r>
              <a:rPr lang="ru-RU" sz="2000" dirty="0" smtClean="0">
                <a:solidFill>
                  <a:prstClr val="white"/>
                </a:solidFill>
              </a:rPr>
              <a:t>, т.е.  соотнесенное </a:t>
            </a:r>
            <a:r>
              <a:rPr lang="ru-RU" sz="2000" dirty="0">
                <a:solidFill>
                  <a:prstClr val="white"/>
                </a:solidFill>
              </a:rPr>
              <a:t>с </a:t>
            </a:r>
            <a:r>
              <a:rPr lang="ru-RU" sz="2000" dirty="0" smtClean="0">
                <a:solidFill>
                  <a:prstClr val="white"/>
                </a:solidFill>
              </a:rPr>
              <a:t>преступным)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0459" y="3933056"/>
            <a:ext cx="2160241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поведение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2598085">
            <a:off x="6036497" y="4540425"/>
            <a:ext cx="484632" cy="893304"/>
          </a:xfrm>
          <a:prstGeom prst="down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149985" y="4617808"/>
            <a:ext cx="484632" cy="738540"/>
          </a:xfrm>
          <a:prstGeom prst="down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48264" y="3284984"/>
            <a:ext cx="484632" cy="5189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72118" y="1518108"/>
            <a:ext cx="3168352" cy="16397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/>
                <a:ea typeface="Times New Roman"/>
              </a:rPr>
              <a:t>Личностный фактор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059107" y="2095677"/>
            <a:ext cx="489204" cy="48463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4488781" y="2095677"/>
            <a:ext cx="484632" cy="484632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4973413" y="2095677"/>
            <a:ext cx="484632" cy="484632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07346" y="1518108"/>
            <a:ext cx="1789762" cy="61729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prstClr val="black"/>
                </a:solidFill>
              </a:rPr>
              <a:t>соблюдение</a:t>
            </a:r>
            <a:endParaRPr lang="ru-RU" sz="2200" dirty="0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797" y="3084953"/>
            <a:ext cx="2842301" cy="222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446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116632"/>
            <a:ext cx="8134379" cy="1062966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marL="182880"/>
            <a:r>
              <a:rPr lang="ru-RU" sz="3200" dirty="0">
                <a:solidFill>
                  <a:srgbClr val="FFC000"/>
                </a:solidFill>
              </a:rPr>
              <a:t>Морально-психологическая атмосфера в обществе серьезно влияет на уровень коррупции</a:t>
            </a:r>
            <a:endParaRPr lang="ru-RU" sz="31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1009620" cy="10629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26399" y="2124075"/>
            <a:ext cx="1825226" cy="7570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НЕ принять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7" y="2085807"/>
            <a:ext cx="1815263" cy="757003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принять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65923" y="1244605"/>
            <a:ext cx="3168352" cy="819885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/>
                <a:ea typeface="Times New Roman"/>
              </a:rPr>
              <a:t>Коррупционное решение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3799" y="2124075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0393" y="2881076"/>
            <a:ext cx="1801232" cy="185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842810"/>
            <a:ext cx="1770791" cy="189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63687" y="4733925"/>
            <a:ext cx="5387938" cy="15753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социально-психологических 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</a:t>
            </a:r>
            <a:r>
              <a:rPr lang="ru-RU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54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116632"/>
            <a:ext cx="8134379" cy="1062966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600" dirty="0">
                <a:solidFill>
                  <a:srgbClr val="FFC000"/>
                </a:solidFill>
              </a:rPr>
              <a:t>Наиболее распространенные мотивы  коррупции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1009620" cy="10629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4077072"/>
            <a:ext cx="644420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зарплата, не соответствующая квалификации и ответственности работы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39168" y="2607395"/>
            <a:ext cx="6432266" cy="8977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нестабильности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" y="1340768"/>
            <a:ext cx="6393097" cy="819885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за ощущаемый чиновником ущерб, связанный с прохождением службы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301" y="1179598"/>
            <a:ext cx="2644699" cy="18523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671" y="4869160"/>
            <a:ext cx="2612329" cy="20064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301" y="3056277"/>
            <a:ext cx="2644699" cy="181288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8729" y="5589240"/>
            <a:ext cx="6432266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несправедливость при продвижении по службе</a:t>
            </a:r>
          </a:p>
        </p:txBody>
      </p:sp>
    </p:spTree>
    <p:extLst>
      <p:ext uri="{BB962C8B-B14F-4D97-AF65-F5344CB8AC3E}">
        <p14:creationId xmlns:p14="http://schemas.microsoft.com/office/powerpoint/2010/main" xmlns="" val="90942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2411" y="0"/>
            <a:ext cx="7661588" cy="1988840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3d/>
          </a:bodyPr>
          <a:lstStyle/>
          <a:p>
            <a:pPr marL="182880" indent="0" algn="ctr">
              <a:buNone/>
            </a:pPr>
            <a:r>
              <a:rPr lang="ru-RU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— это злоупотребление управлением общественной властью для получения выгоды в личных целях, в целях третьих лиц или групп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482411" cy="19888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2942" y="2020199"/>
            <a:ext cx="2436877" cy="2952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связана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гос. властью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8128" y="1988840"/>
            <a:ext cx="2448272" cy="2952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характер и содержание власти, ее репутацию в обществе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70713" y="1988840"/>
            <a:ext cx="2555776" cy="2952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приобретает, помимо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криминального политический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436877" y="3329064"/>
            <a:ext cx="864097" cy="109400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758536" y="3329065"/>
            <a:ext cx="829688" cy="109400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72527"/>
            <a:ext cx="5616624" cy="18854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63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116632"/>
            <a:ext cx="8134379" cy="1062966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600" dirty="0">
                <a:solidFill>
                  <a:srgbClr val="FFC000"/>
                </a:solidFill>
              </a:rPr>
              <a:t>Мотивация поведения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1009620" cy="10629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276465" y="2593113"/>
            <a:ext cx="2736304" cy="6064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Глубинный мотив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4476" y="2618337"/>
            <a:ext cx="2450928" cy="60558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Видимый мотив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8403" y="1370739"/>
            <a:ext cx="8554077" cy="819885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Коррупционное поведение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полимотивировано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8818" y="4437112"/>
            <a:ext cx="2641226" cy="20665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корысть, стремление обеспечить себя материальными благами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65364" y="2190624"/>
            <a:ext cx="360040" cy="33224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46342" y="2191032"/>
            <a:ext cx="460245" cy="33224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4324185" y="4437112"/>
            <a:ext cx="4680520" cy="22105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мотивов. Многие коррупционеры являются игроками, причем это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влечение ими никак не осознается и функционирует в бессознательной сфере психики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547664" y="3356992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804248" y="3356992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49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1" y="-9019"/>
            <a:ext cx="8134379" cy="773723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Психоаналитический аспект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9620" cy="76470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34950" y="1444429"/>
            <a:ext cx="2060552" cy="6064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ВЗЯТКА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60585" y="1138223"/>
            <a:ext cx="5256584" cy="12188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получить подтверждение своей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значимости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самооценки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757" y="4005064"/>
            <a:ext cx="2808312" cy="265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2472501" y="2492896"/>
            <a:ext cx="4184365" cy="1512168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«Дают – значит ценят. И чем выше цена, тем больше ценят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2602632" y="1290464"/>
            <a:ext cx="914400" cy="914400"/>
          </a:xfrm>
          <a:prstGeom prst="mathEqual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37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1" y="0"/>
            <a:ext cx="8134379" cy="1196752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Решение – введение стандарта антикоррупционного поведения государственного </a:t>
            </a:r>
            <a:r>
              <a:rPr lang="ru-RU" sz="2800" dirty="0">
                <a:solidFill>
                  <a:srgbClr val="FFC000"/>
                </a:solidFill>
                <a:latin typeface="Times New Roman"/>
                <a:ea typeface="Times New Roman"/>
              </a:rPr>
              <a:t>служащего 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0652"/>
            <a:ext cx="1009620" cy="120740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101" y="1287935"/>
            <a:ext cx="3230571" cy="885825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</a:rPr>
              <a:t>Цель введения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101" y="2753246"/>
            <a:ext cx="3366787" cy="362808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prstClr val="white"/>
                </a:solidFill>
              </a:rPr>
              <a:t>придание </a:t>
            </a:r>
            <a:r>
              <a:rPr lang="ru-RU" sz="2400" dirty="0">
                <a:solidFill>
                  <a:prstClr val="white"/>
                </a:solidFill>
              </a:rPr>
              <a:t>образу профессиональной деятельности и бытовой жизни государственного и муниципального служащего антикоррупционного характера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6990" y="1323513"/>
            <a:ext cx="3230571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3200" dirty="0" smtClean="0">
                <a:solidFill>
                  <a:prstClr val="white"/>
                </a:solidFill>
              </a:rPr>
              <a:t>Задачи введения</a:t>
            </a:r>
          </a:p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62558" y="2753245"/>
            <a:ext cx="4464496" cy="747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выработать единое поведение в работе и в быту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62558" y="3645024"/>
            <a:ext cx="4464496" cy="10584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создать единую систему дозволений, запретов, ограничений, обязанностей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7811" y="4869160"/>
            <a:ext cx="4464496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определить стимулирующие, поощрительные меры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7811" y="5805264"/>
            <a:ext cx="4459750" cy="1033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обеспечить неблагоприятные последствия при нарушении стандарта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570070" y="2237912"/>
            <a:ext cx="484632" cy="515333"/>
          </a:xfrm>
          <a:prstGeom prst="downArrow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092280" y="2290740"/>
            <a:ext cx="484632" cy="4892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84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116632"/>
            <a:ext cx="8134379" cy="1062966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 smtClean="0">
                <a:solidFill>
                  <a:schemeClr val="bg1"/>
                </a:solidFill>
              </a:rPr>
              <a:t>Основа </a:t>
            </a:r>
            <a:r>
              <a:rPr lang="ru-RU" sz="3200" dirty="0">
                <a:solidFill>
                  <a:schemeClr val="bg1"/>
                </a:solidFill>
              </a:rPr>
              <a:t>профессионально-этического стандарта антикоррупционного поведения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1009620" cy="10629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4365104"/>
            <a:ext cx="5832648" cy="8128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нравственная </a:t>
            </a:r>
            <a:r>
              <a:rPr lang="ru-RU" sz="3200" dirty="0">
                <a:solidFill>
                  <a:prstClr val="black"/>
                </a:solidFill>
              </a:rPr>
              <a:t>чистоплотность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614178"/>
            <a:ext cx="4176464" cy="750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black"/>
                </a:solidFill>
              </a:rPr>
              <a:t>неподкупность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9620" y="5177920"/>
            <a:ext cx="7018763" cy="7886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</a:rPr>
              <a:t>преданность интересам службы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966603"/>
            <a:ext cx="8136904" cy="807365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</a:rPr>
              <a:t>верность служебному долгу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5406" y="1190541"/>
            <a:ext cx="2937164" cy="243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820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116632"/>
            <a:ext cx="8134379" cy="1062966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200" dirty="0" smtClean="0">
                <a:solidFill>
                  <a:schemeClr val="bg1"/>
                </a:solidFill>
              </a:rPr>
              <a:t>Основа </a:t>
            </a:r>
            <a:r>
              <a:rPr lang="ru-RU" sz="3200" dirty="0">
                <a:solidFill>
                  <a:schemeClr val="bg1"/>
                </a:solidFill>
              </a:rPr>
              <a:t>профессионально-этического стандарта антикоррупционного поведения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1009620" cy="10629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4365104"/>
            <a:ext cx="5832648" cy="8128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нравственная </a:t>
            </a:r>
            <a:r>
              <a:rPr lang="ru-RU" sz="3200" dirty="0">
                <a:solidFill>
                  <a:prstClr val="black"/>
                </a:solidFill>
              </a:rPr>
              <a:t>чистоплотность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614178"/>
            <a:ext cx="4176464" cy="750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black"/>
                </a:solidFill>
              </a:rPr>
              <a:t>неподкупность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9620" y="5177920"/>
            <a:ext cx="7018763" cy="7886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</a:rPr>
              <a:t>преданность интересам службы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966603"/>
            <a:ext cx="8136904" cy="807365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</a:rPr>
              <a:t>верность служебному долгу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73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7" cy="1124744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altLang="ru-RU" sz="3200" b="1" kern="0" dirty="0" smtClean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Ответственность </a:t>
            </a:r>
            <a:r>
              <a:rPr lang="ru-RU" altLang="ru-RU" sz="3200" b="1" kern="0" dirty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физических лиц за коррупционные правонарушения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1" cy="11247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4734" y="2706453"/>
            <a:ext cx="3203848" cy="648072"/>
          </a:xfrm>
          <a:prstGeom prst="rect">
            <a:avLst/>
          </a:prstGeom>
          <a:solidFill>
            <a:srgbClr val="C00000"/>
          </a:solidFill>
          <a:ln cap="sq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400" kern="0" dirty="0">
                <a:solidFill>
                  <a:schemeClr val="tx1"/>
                </a:solidFill>
                <a:latin typeface="Times New Roman"/>
              </a:rPr>
              <a:t>Уголовная</a:t>
            </a:r>
            <a:endParaRPr lang="ru-RU" sz="2200" kern="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1668" y="2672915"/>
            <a:ext cx="3057598" cy="68160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sz="2000" kern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altLang="ru-RU" sz="2400" kern="0" dirty="0">
                <a:solidFill>
                  <a:schemeClr val="tx1"/>
                </a:solidFill>
                <a:latin typeface="Times New Roman"/>
              </a:rPr>
              <a:t>Дисциплинарная</a:t>
            </a:r>
            <a:endParaRPr lang="ru-RU" sz="2000" kern="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9114" y="2672915"/>
            <a:ext cx="2882554" cy="6816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kern="0" dirty="0">
                <a:solidFill>
                  <a:schemeClr val="tx1"/>
                </a:solidFill>
                <a:latin typeface="Times New Roman"/>
              </a:rPr>
              <a:t>Административная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8917"/>
            <a:ext cx="319911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114" y="1148917"/>
            <a:ext cx="2882554" cy="155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668" y="1136510"/>
            <a:ext cx="3057598" cy="156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54525"/>
            <a:ext cx="3199114" cy="35034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kern="0" dirty="0">
                <a:solidFill>
                  <a:srgbClr val="FFFFFF"/>
                </a:solidFill>
                <a:latin typeface="Times New Roman"/>
              </a:rPr>
              <a:t>ст. 201 – злоупотребление полномочиями; </a:t>
            </a:r>
            <a:endParaRPr lang="ru-RU" altLang="ru-RU" kern="0" dirty="0" smtClean="0">
              <a:solidFill>
                <a:srgbClr val="FFFFFF"/>
              </a:solidFill>
              <a:latin typeface="Times New Roman"/>
            </a:endParaRPr>
          </a:p>
          <a:p>
            <a:r>
              <a:rPr lang="ru-RU" altLang="ru-RU" kern="0" dirty="0" smtClean="0">
                <a:solidFill>
                  <a:srgbClr val="FFFFFF"/>
                </a:solidFill>
                <a:latin typeface="Times New Roman"/>
              </a:rPr>
              <a:t>ст</a:t>
            </a:r>
            <a:r>
              <a:rPr lang="ru-RU" altLang="ru-RU" kern="0" dirty="0">
                <a:solidFill>
                  <a:srgbClr val="FFFFFF"/>
                </a:solidFill>
                <a:latin typeface="Times New Roman"/>
              </a:rPr>
              <a:t>. 204 – коммерческий подкуп; ст. 285 – злоупотребление должностными полномочиями; </a:t>
            </a:r>
            <a:endParaRPr lang="ru-RU" altLang="ru-RU" kern="0" dirty="0" smtClean="0">
              <a:solidFill>
                <a:srgbClr val="FFFFFF"/>
              </a:solidFill>
              <a:latin typeface="Times New Roman"/>
            </a:endParaRPr>
          </a:p>
          <a:p>
            <a:r>
              <a:rPr lang="ru-RU" altLang="ru-RU" kern="0" dirty="0" smtClean="0">
                <a:solidFill>
                  <a:srgbClr val="FFFFFF"/>
                </a:solidFill>
                <a:latin typeface="Times New Roman"/>
              </a:rPr>
              <a:t>ст</a:t>
            </a:r>
            <a:r>
              <a:rPr lang="ru-RU" altLang="ru-RU" kern="0" dirty="0">
                <a:solidFill>
                  <a:srgbClr val="FFFFFF"/>
                </a:solidFill>
                <a:latin typeface="Times New Roman"/>
              </a:rPr>
              <a:t>. </a:t>
            </a:r>
            <a:r>
              <a:rPr lang="ru-RU" kern="0" dirty="0">
                <a:solidFill>
                  <a:srgbClr val="FFFFFF"/>
                </a:solidFill>
                <a:latin typeface="Times New Roman"/>
              </a:rPr>
              <a:t>286 - превышение должностных полномочий; </a:t>
            </a:r>
            <a:endParaRPr lang="ru-RU" kern="0" dirty="0" smtClean="0">
              <a:solidFill>
                <a:srgbClr val="FFFFFF"/>
              </a:solidFill>
              <a:latin typeface="Times New Roman"/>
            </a:endParaRPr>
          </a:p>
          <a:p>
            <a:r>
              <a:rPr lang="ru-RU" altLang="ru-RU" kern="0" dirty="0" smtClean="0">
                <a:solidFill>
                  <a:srgbClr val="FFFFFF"/>
                </a:solidFill>
                <a:latin typeface="Times New Roman"/>
              </a:rPr>
              <a:t>ст</a:t>
            </a:r>
            <a:r>
              <a:rPr lang="ru-RU" altLang="ru-RU" kern="0" dirty="0">
                <a:solidFill>
                  <a:srgbClr val="FFFFFF"/>
                </a:solidFill>
                <a:latin typeface="Times New Roman"/>
              </a:rPr>
              <a:t>. 290 – получение взятки; </a:t>
            </a:r>
            <a:endParaRPr lang="ru-RU" altLang="ru-RU" kern="0" dirty="0" smtClean="0">
              <a:solidFill>
                <a:srgbClr val="FFFFFF"/>
              </a:solidFill>
              <a:latin typeface="Times New Roman"/>
            </a:endParaRPr>
          </a:p>
          <a:p>
            <a:r>
              <a:rPr lang="ru-RU" altLang="ru-RU" kern="0" dirty="0" smtClean="0">
                <a:solidFill>
                  <a:srgbClr val="FFFFFF"/>
                </a:solidFill>
                <a:latin typeface="Times New Roman"/>
              </a:rPr>
              <a:t>ст.291 </a:t>
            </a:r>
            <a:r>
              <a:rPr lang="ru-RU" altLang="ru-RU" kern="0" dirty="0">
                <a:solidFill>
                  <a:srgbClr val="FFFFFF"/>
                </a:solidFill>
                <a:latin typeface="Times New Roman"/>
              </a:rPr>
              <a:t>– дача взятки; </a:t>
            </a:r>
            <a:endParaRPr lang="ru-RU" altLang="ru-RU" kern="0" dirty="0" smtClean="0">
              <a:solidFill>
                <a:srgbClr val="FFFFFF"/>
              </a:solidFill>
              <a:latin typeface="Times New Roman"/>
            </a:endParaRPr>
          </a:p>
          <a:p>
            <a:r>
              <a:rPr lang="ru-RU" altLang="ru-RU" kern="0" dirty="0" smtClean="0">
                <a:solidFill>
                  <a:srgbClr val="FFFFFF"/>
                </a:solidFill>
                <a:latin typeface="Times New Roman"/>
              </a:rPr>
              <a:t>ст</a:t>
            </a:r>
            <a:r>
              <a:rPr lang="ru-RU" altLang="ru-RU" kern="0" dirty="0">
                <a:solidFill>
                  <a:srgbClr val="FFFFFF"/>
                </a:solidFill>
                <a:latin typeface="Times New Roman"/>
              </a:rPr>
              <a:t>. </a:t>
            </a:r>
            <a:r>
              <a:rPr lang="ru-RU" kern="0" dirty="0">
                <a:solidFill>
                  <a:srgbClr val="FFFFFF"/>
                </a:solidFill>
                <a:latin typeface="Times New Roman"/>
              </a:rPr>
              <a:t>291.1. - посредничество во взяточничестве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99114" y="3354524"/>
            <a:ext cx="2882554" cy="3503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kern="0" dirty="0">
                <a:solidFill>
                  <a:srgbClr val="FFFFFF"/>
                </a:solidFill>
                <a:latin typeface="Times New Roman"/>
              </a:rPr>
              <a:t>ст. 19.28 «Незаконное вознаграждение от имени юридического лица»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81668" y="3354524"/>
            <a:ext cx="3057598" cy="350347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kern="0" dirty="0">
                <a:solidFill>
                  <a:srgbClr val="FFFFFF"/>
                </a:solidFill>
                <a:latin typeface="Times New Roman"/>
              </a:rPr>
              <a:t>ст. 192 ТК РФ - дисциплинарные взыскания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5187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7" cy="1124744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altLang="ru-RU" sz="3200" b="1" kern="0" dirty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Ответственность юридических лиц за коррупционные правонарушения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1" cy="11247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16016" y="2726602"/>
            <a:ext cx="3472408" cy="681609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sz="2000" kern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altLang="ru-RU" sz="2400" kern="0" dirty="0">
                <a:solidFill>
                  <a:schemeClr val="tx1"/>
                </a:solidFill>
                <a:latin typeface="Times New Roman"/>
              </a:rPr>
              <a:t>Гражданско – правовая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5436" y="2743826"/>
            <a:ext cx="2882554" cy="6816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kern="0" dirty="0">
                <a:solidFill>
                  <a:schemeClr val="tx1"/>
                </a:solidFill>
                <a:latin typeface="Times New Roman"/>
              </a:rPr>
              <a:t>Административная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951" y="1209887"/>
            <a:ext cx="2882554" cy="155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5436" y="3385490"/>
            <a:ext cx="2876604" cy="3355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kern="0" dirty="0" smtClean="0">
                <a:solidFill>
                  <a:schemeClr val="tx1"/>
                </a:solidFill>
                <a:latin typeface="Times New Roman"/>
              </a:rPr>
              <a:t>ст.19.29 </a:t>
            </a:r>
            <a:r>
              <a:rPr lang="ru-RU" altLang="ru-RU" kern="0" dirty="0">
                <a:solidFill>
                  <a:schemeClr val="tx1"/>
                </a:solidFill>
                <a:latin typeface="Times New Roman"/>
              </a:rPr>
              <a:t>КоАП «Незаконное привлечение к трудовой деятельности либо к выполнению работ или оказанию услуг государственного или муниципального служащего либо бывшего государственного или муниципального служащего»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385490"/>
            <a:ext cx="3456384" cy="33558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kern="0" dirty="0">
                <a:solidFill>
                  <a:srgbClr val="FFFFFF"/>
                </a:solidFill>
                <a:latin typeface="Times New Roman"/>
              </a:rPr>
              <a:t>ст.1069 ГК РФ - о</a:t>
            </a:r>
            <a:r>
              <a:rPr lang="ru-RU" sz="2000" kern="0" dirty="0">
                <a:solidFill>
                  <a:srgbClr val="FFFFFF"/>
                </a:solidFill>
                <a:latin typeface="Times New Roman"/>
              </a:rPr>
              <a:t>тветственность за вред, причиненный государственными органами, органами местного самоуправления, а также их должностными лицами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208" y="1209888"/>
            <a:ext cx="3425215" cy="155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185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3" y="0"/>
            <a:ext cx="8244406" cy="836712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  <a:sp3d/>
          </a:bodyPr>
          <a:lstStyle/>
          <a:p>
            <a:pPr marL="182880"/>
            <a:r>
              <a:rPr lang="ru-RU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коррупции </a:t>
            </a:r>
            <a:endParaRPr lang="ru-RU" sz="4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65" y="0"/>
            <a:ext cx="932534" cy="8330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7932" y="863689"/>
            <a:ext cx="3960440" cy="1241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Мздоимство упоминается в русских летописях XIII 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3719" y="2564904"/>
            <a:ext cx="6066476" cy="1599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Грозный впервые ввел смертную казнь в качестве наказания за чрезмерность во взятках.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77932" y="4797152"/>
            <a:ext cx="6940239" cy="16001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Петре Великом расцветали и коррупция, и жестокая борьба царя с ней.</a:t>
            </a:r>
          </a:p>
        </p:txBody>
      </p:sp>
      <p:sp>
        <p:nvSpPr>
          <p:cNvPr id="2" name="AutoShape 2" descr="data:image/jpeg;base64,/9j/4AAQSkZJRgABAQAAAQABAAD/2wCEAAkGBxQTEhQUExQVFRUWGBwXGBgXFxsaFxcaFxoYFxwcGBcYHCggHBwlHxUXITEiJSksLi4uFx8zODMsNygtLisBCgoKDg0OGxAQGiwkICQtLCwsLCwsNCwsLCwsLCwsLCwsLCwsNCwsLCwsLCwsLCwsLCwsLCwsLCwsLCwsLCwsLP/AABEIALABHgMBIgACEQEDEQH/xAAcAAACAwEBAQEAAAAAAAAAAAADBAIFBgEHAAj/xABMEAABAgMFBAYFCgQDBgcBAAABAhEAAyEEEjFBUWFxgZEFBhMiMqFCscHR8CMzQ1JicoKS4fEHFKKyFSTCY3ODk9LTFzREU8Pi8hb/xAAZAQADAQEBAAAAAAAAAAAAAAABAgMEAAX/xAArEQACAgEDAwMEAgMBAAAAAAAAAQIRAyExQQQSURMiYTIzQnGBoSOR0RT/2gAMAwEAAhEDEQA/APPEQSIpiYEZWz2jqRBIikQRIhWxjkTSI+locgAEqNABiToBmY1dj6qM/bKrhdQebqI9UJJ0BySMu0ETG6snRUtB7qEgPV6mjZnfFqtKC15AOndc8mMS9RC9x5jdjgTHqkqXLSnwtr8mQPVBBYpCq3JZJLeEGu2kMnZ3qtcHlYEcKI9VkWSWMJY4S3biBArbMSGFxfBLD4/WA3SsCy60eYBBGMduR6jZ0OHY6s1YKQ+CVcE8cY5N+AvMeUdirG6eR90fFMenzyX8K3bDuvyeAdnKW4mJSfvp9pHxSEUtaD6p5ooRGN5aegLOtykM31FUw4iMz0n0QZYvByh6nMb4KmmUjJMrGiLQxZ7OpaglIJJyjXdD9VUM851K+qCyRxFTDOaQZSSMYkRyPTP8As7gCUgDdjxg6+hbKgg9lLFc/wBY6yTzfB5WBEmj1QmUACLjHRmxAy3jnAeylqxlpO9A9bQvejvUfg8wKYlcj1JHRUgu0qX+RNIGvoSQXBky/wAoHqhhfW+Dy5SIiEx6H0h0HJGEtO1n98Vknq5KUa3kjYr3gwO5IdZEZC7ESmNna+q8tKXSpe8ke6KW19EBJDKJGbsOUL6sVuMpJlPdiBEFBiJiiYwO7HLsTePjDWLQIpj5omqOCCdQEJid2JJTSJFMNYoNIggTEkjCJLUEpJOVY4I71Ls9+3FTOJKCeJIR/qVyj0e4X5nnGU/h5ZLsqZNas1Rb7qX9pPKNtcwAxieTVmZeQEySyRz5xyVKqS4wD98p30A2iG+zdVYKEK+0E3vqpUmg2VZ3x0gQhYJS0IJlrLUUHzSpKv7h9o/lhlKFDJdHbuIDcVHzgSEJYAhGgeUoFqH2eURKHI7qdfm1Uds1kDbGikkRts4pnqpi+Ha1/LLG/lFfPs4Ki5DGgpNo+3484fM0A96alKXPpJR/aHx25mB3Qoi6tyVi6BMejvgXGBJ3NoIVpMdWhyZKShDOAGA8V3GlFZY0hVRAoWwFTOUMwMRjgeW2H7Y4FH4JCqAE1ByoIEhKjdIEzLCWlNHON/h5HWGcRLK6fLS4qh9e2U5qKeR5QtLSXLXiMe6QsYbTewINNIsLSqYHpNJplKFR74QnE3g7PQOpBSchRaSQ7kecRlFWUTdC01KQ57grSipavPHAfAjN9JdYRLUqV2RUD4r6gCHejAFxteNHalm4cWzDiYjAj73/AOY8+6SUDMVgKU0YaabRlEWkmWibPq3ZUplBaUVWL3eODksHbACLOTLYkqYuaXlEDQC4OGOsI9FquSJAJ+jQNK3Rio4HdWLSWCAGvVIohAq5+svEDHDARyjbOcvJ9JkoNWk4NngwOQfC7DEuUHdIS50lk6DZrDCLwH0tQMezGr1fY/GBWhVK12KnauD4aYH4aK9tKifd8AJiyS7zANOzyBIw0jk9IKC4DEelQF8iGJGMDWQTXszk/aKFdAc6nzh1aAJbAKywAUrHO878YRRs6Uhazy0nBEsh/Rm/Gpg4lV8JG6d63IwZuccTqWNfSkl6PiU7W5b45cGAu4P8yrF8cdT5kxVRROxTpGUDQJYmlJr4bzWgfnFci8mgUQdFpcfmTTzyiytkxJcm7QEsZJ2kbsvgxVFbK7rDYhZDYjwKpi/wInKKKRbGVTxdrMl7hw1Pw8VvSljYlWTPFxZpp7t6/iPQBeuqRtFdkc6akASZxpRCjTcTGeWNWVjOjzWRMSsOlQOdPdEiiKOzKMskpxAA2HOsX0iYFJcfBjTKNFMeTu3BFEfXIPcj67AsoLqTHLkGKY4mDZzAJESMGuRK5D2CgKEwLpAHs2pU5544alxDqEQToqy9rbJUu6PElSi2Se+fJPnHXqJPY9C6HsBlSpUujoQAW+szq8/XFvKFX4xCyIckn0nPP9AINPUEJUdw9sJ8mb4ISQbw02RCUpLh1Io5F69LNe8aFyMoYs8wCUpVQpqMQDzNHggJDMtZfM3GYFiHI26+jFIJUJJsXVMS+NBg01ZcYFgkOMqavvMuzJrdJ2lGDkA96aTTu5DSJrmEk98nLxgaZS0kmIdlQOAXbGUtbuHNVEZaCH5FIT0FgCldCHAVLDYvRIbXHSI2NCu0SCFMA7KQigbAKSaYtwMdnKD94oc4hcpQdqUroSKYPBejyVLvMghmJQu8NlGG3WOTTZ2lDHSCxR7ooaqvDGno0zgC0CgZGnzUxQq20P8AqOLFqmEKoVijMlSADifSq+2FztU9T4p4AGZ8IypDtiCloCLtQgA4vIUAQygAK7qbDFUqawISpjVri+89X7kzafMRczy7jNgaT31FH27NNkUtvvCiiwJLdogFOBZlp2gHdTdnyFoilsmC7eDV2GWumDKwOKeUYbpBLzFpGKjdwq6u6H21Fc42VvUAjMJGBcTJYwAplTdnvjKWOSV2uUnWaNo7rrp+V24RHdllojeyUgUfCjJYkM3pmidw2Q1fS+CfxzFHjR8njtmswNO7QYDvqZzRh3RBhZZhISgzf6EgJdiwzPKhh60EtWSsqEkeGWd0ta9BR2yU3E7Yc7NQBYEHB0SQk5j0id8cRLIxE2ruDMSNuSuHGIlSDRYl1ZwucVMzZVqCOYyh18iOrFpxWyi0ypcC6kuCwbXaYBbVkFAJQU08RuurIvlBLUmWVJvdldrgpWZriKub2YwglsS90AqGfdY0YjvA4j2iA40M3eyAyFs11E3XuTXFCTR1YGn5q4Uburd7k8natLF6VdXGKuTLBUCrssQBeQpJfxZUeii+tIspUtLBhJJDAss6gmlK3rxamAh1qJKLQG0IUK9nMJBJ8ac7xYB6+L1aUqLSAoKdKxfOKkOB4QKCuYHAmLhUhLeCRpQqL0vgCmNVHiIQtsoAGiT3SoXZqg7kij7VcCYnP4Hi2JXkFQCSkA3aOpFQST3de8GpDfWOb/lLQc+xX/aYDZySymmFL4EJU2VCKgUesA6wz0/ydpAx7JW8OGq+GMS/JDPY8iSoud/saLyyJKG+qpq/iIVyikkJNPve2NDYy8u4aOCRsViOcacjEx7E5cwKANa19tYlFeqeUvoEGmhAVXhcgvRlsE1AUMcDv+Gibi9zXDInpyMKMceOqrHAIA4yExEiCpTHFCOCcljWLXqJJvzp0+oCU3RWjrYP+UHnFUaA/GMbnqnZgmQFAN2iyv8ACnup9R5wLI5jQykt6ubD2GBdI1GCq4s+EFlvUaeynrMctEhJ8RUC2TwJO0QS1FlLBAY0JYuBTPPdBZEpziQKgm7LDlgKOKcsor7XI2KLV+bvY/oMtYl0dZl1dKtHEpKccaL3PBg2dJKi5kzARiHrTti2uCBoYHeQC92S+T3kl3PpEbRxfgdF/Sbq15AFPu6v5ZQCasg17YD8K3qRQVNaZaRobpEKtnJKHrcJqS8uYku5fUUL8tYdsiKrJChUeIDSmDvt2wihIAFZb0HellBcEg1fUPw2vFjYpKbou3RrdJKaYVOxoKS3DKTFJyGUtYvbT2IOFBUiuI5GDJcigmV+wkUYBjexx0yhN0+J5NX+lURi+7A/Aj4KSH+ZpTxKIcBNOHd4EGCCj6eklLK7Q/eloWPLnGeuu91rwwSkmUWDMAguPRAelDFvNUlz8y5oLpWgl1MNmCeYaKW0ggm9eCftDtEk0LhQ73GIZGUgim6XmkOGrk7JXTNx3VgsKYxX9W5V61yziwWtmz+b8P8AxMNYZ6YWCKMQXZjeQeOKTTc8F6mSb06aVOlpYS5JBF5RJwxPyeAxiEX7i9e026nYXlXXwBUEO/2Eb2xePlyUgnwuTdLy1qHhvA+JmZq8M4KEAFN1Bo7skIBwHpVP6GJKCghrqgxvHvpri+b7abN0aER05Omyh2ZODuJQ+zRy/wBWDSparjkzAauAEjY/hLYPxhOY168bopnNpkMh8PEypBo8knIXjiNmymEG3YHQVElb95a2FKgVY7sGiv6USkKCiEuAaqBwDHxjws5NYYkkFV4CUWaqFKJAN41DakwPpIEqF2/QXu6QMxiDSA6o6tRKRMIP0gAp3FpWnksPkA23jFnJmG7edeGcgvg4oGqH50jPpn1LlJqALySkuXoVIwLFt8XVjBKaBRBbwTnGYz2EGnsjoPyCSGJqyHZUxq+GTgwUKUwF3jTWEbbMdwVKatFScGwqRqHh1aVOO7O1a+k8je25wjMCq3e1enppPou754NBkGNlaFMqipYJpgpJNaY0PjHnwpesctXZTsfm6nIuRTCL2Y5JCjMAf0gltcfYdM4qusqx/LztGHmpIjJKu5FldHmUgMW0J8ouZZ+TH3U+YUPaIqwoGu0/6vdFnKV8mkY0HkoRrmIkAUWTNJwEtQG8pX/1GEur8xpTfaMT6SJ7A41LltLoFdjqhLo5d2WA+vrh4q4HR+5/BedvHe0isE+DJnQnYau40wERUIIBETEStC8wOpCBUqPuA8y/CPU7DIuJQgYJSB+Ufp5x5v1dk9pbE5hFT+AP5qYR6fINNpN0cf2g8mTK7YZCDhhh74YXKfDdAkKdYGRc+7yBhuXj6oaKTIS0K9ckEmqQxzmEYPkkbD5x0yE1HcOON9RwbM6Ew2SaMJn5Ujm8c7JefaUwJWlJq+QHw8WUUTbYqLuBMlzqlTVZ89b3OBGyp9Ey6eHs5qk1YgeR9ukOqRMqXmM7sLq9mfOmpgFoBUamn25L4kBnTx5wzSoC3CypSwfpdaGWaPzbzxhtimUwvOE0om87fVDJfZhFfIlIcfM95qBKkk4ZA0xPMQ/0gsXWJFSBUEg1+zWDdAEE3ww+VY0oiUAMKkZfpHVFWfbAnBhLeu7RxCwQkH0NayZj6g1L5J/KeEFJAwCMKdxYwYC9scHlCNj0Rt6lB6rS5B70tKkuXxuh8WevGKGaxCijf8mq6RgQChVMEtFhbJgrdbV0zFJLm9krEvfPHZFBb5hJL11vApVUkC7MTQ1NM23xmyS1LQRUdI+I4PmoBmd6TEZ512Rf9RpKhLnLDh1hNLuCEpPiVhVasBGZt80uKlxr4hjp4kxsuqNm/wAmklmIVMq58S1kMgY91g55RLHvZSf00XQALPcxDuVLLd0ZtkpvxDbDH8uQoACVWvzWG/vaU/aIrSUgVU5qWAAyGF3T1RCWrvEATjX67O1XxHLTLGNKfki1yTlS1OQClLFqS2cs5NTXHyj5S1BBJUsUGCE1JcYkM4LHhwjpQXcXlHbOAypUGpN1P5t8fTi6iql1h9IHoCX3VeuzfD0xU0dlLJzUfvIutU4UD/ptistM031P2bglIc3TddIoa6jjwh5MwBwxDMPE+wtuuwra1d5iohJahlkjIUUPbg8I9Rk6K9y1UqulySg3wbwyGm8Z8YekGUxBuXjQEoulnwqKsA21hCKZT+ASyqjGWooV4R6BzYmhOeWMWCVlOJmihxSlYoPsimHF4WCoMpWMzDLN0p7IG8HLsWrhthS1C7d7JKSwxCq4JFTowFdggirQfDeD0a9JUBzNMIWmTEqDvZ1Xu7UXXcYZ40gz1R0XR9Oku+hqTrlhuEZTrjIu2aYXOKA340+7yjQpLFQSENndUfC7UDbCODRmOvE7/LkVqtPtPsjKvux/Zb8WYOUrEbff74tZBpz9RPsims1T8bBFyVB8PRbmCPbG3JuTjsC6Tk/5de4j8y5Y/wBJjOhd0AbPXFx0zbGlXC7quqGjBS/05GKScaxXEn26k5S92gQT4NLnxXPDNmEVaQYzbdHowREJoYEnAAmGwmEulWuEOwUQHxbP2NHnI9FukXH8N7I4mzyDUhNcy98tpgiN2aD7oJ4kMIo+p1juWWSkhip1kfeNPICNFMkuBtI5A/8A184aWupgb1J2Oh3Bvjzgs21AA4MzOSwc0FRXOJWaTQnXTnnvMdXJIa6+NWY04nceENGMqEk1YpIZRNZZ/wCItTYZbyOcOolougC5qGkqIfB+ZxjiAoV+UDtglOO1h8NDMpKsR2jaOgA7fPyjTBEZMq1FAUXuAiuC0lqmv9eysfJIYMaAgdy0GgJpQ/e9Wghu0pWB9LngUE0apfXHnAZcxRa8C7GpkuxF3Q1Brh7IHNHWfSVqJFVYihmoL5+iHIZT8BH3SCWGJz+kKDowuiuJ8oYsgF44l/8AZFA/MafAgdvUQqjsAPolKBd37ydjU2DWA43qFPUrrqiX72NGnuammeH7RJaFhiDMO5aDQ79/9Ig8wnUYZ2dWIvF8d2frhO2EPhL4oWjNQFWIPo8nzibVFE0IdJJV6akqGPfQCMyHIwalWy2xmbem6CKtTO+imoPhw3RcWye6e65zdBvOGLMHfLTGkZ3pK2OosyixwF1QcZg419cYskjTBIpbYuhIDAAkAeGgxSTgGxEeodA2Ls5EuW6jdQhJAZIcISPEamoOGseWLl31BKaiYUp0crUEu2RrHr0pdaEMCGF0r3VGB4Uh8WwMpBaQG7iKU7y1Ehq/VPwI5KKQaJlO1SEKNEm6KAZAq/aDql3iHM36zXEipAqHTQjXUxCri8JrHUpzF3EHLHjFtiOjPivui6JYoB8wpi2lKeGnCBLUEkOJRAFfkVBtn9J8odLgNcWQDeYEO70qVbX4QEqe/SaL4Z2JAZw4q+b0h0xaQKxyksVpCTeYEpDGhIZjVndoVniqiAsFy5QtJe7sJ+wA32iNYtbIGepqXbBnyAYQhNCCFKBlKPeoAAbwqM6NnzgVoNdsruzdQCySH9OXic6gBqKbHI7Y7IlgAXa/cmFOqUi6ccLtdI4JSkv3VClOzmA4JA8JLCoYDZtiYmv4i4vP35ZNAU1vJYZFjtGkJY1Dae0anbD8igCzDfg9NTsgXbliSVkbZVaXsbulOW2BzJwr3pQoDee7WpJbH0B+Ux9NCWSAweqrq/q92lcvdHOWgVFeSvtM00N58j3CkkVzf44xjetSiZKX/wDc8glUbKd6RN6hp3nBzrzMYvrbNdKKN3lE8ElvIxkh99FfwZlrPRzFlNBvJ0Zzyw8or7OHB3GLCcXYYd0txFPbHozepFbFR0yg3Qs4E3B+F1aZXoq5pqYvOnbqZcsMXqXelQks2wvziiXnF8esUZ56MHnFjY0OIr0xb2JFIaWiKYFbPQwYFaJN9pdHWQkPtIwGr74ZAiHQsrtLYFYiSkq2AhwKfeKa7I83c9HI6RvrGoAsnwpAA3Ae4HnDxmvizNxc09ois6PR3d/7ew84sJSHIfZ7/XAjJtGJpWMpWQ1P2iMxTqAJFHpcUpsPq7xz5GUp8BHwvOSAthleFRsfAU840QRJsAlnB7mngmap12n1aGCJCbtSmlXuTME1OJ2K5jiYlWQmN99Oza8RvKeomnNxMSAWI2vrTYY0bEhdEpIFTLBNT3FgUAfvPkEBt0KSVgHuqTgPDPKQwCQCAp80NjhvMWKlKy7cFsilR9LVxl/bAppNC80ti8lJcXnNAnMAeWZhWMhmxF77HNgQu+xqcxRqU3QlaZ6L6nUgMW/8wpJo2IyNFchta1kkXQWO1wxLUcjUxSTZiyXeY5b6JNKAUatCpR57IWTpHLUiicmjE5n/AMzm5J8WIckbhA54UASDNbYtChtx3jnBJc0t3lCrUNnVqcxiajLTUwlbJoAu/IqOHg7MuHBIfamjZNE5vQpFalL0okHxZhu8ChWJNFJpgcq84y3SaT2lcakXjjnRY21rpF7bAbxHfAxLETE4aGoGVBGbtUw1NE7h3a/WRiDXHYY89u2a4qkQ6BTetMpJeswVOPcBXXb3XePVrM4lpAvEUa4yRTQqqQdY8x6mSSbZJDOUoWsNU4XBU09OPUqXqpSFClXWaN509UaFRPI+CFCTeI/FPIoQoYDD99IiZiRRRkkhz3ph+9Wn1kk8NkdSs5Evsk4DR+MT7wqVK0LyCWdtPun80VT0JASlKlEi6SSxAnZBhpiAlWb8zHZiiHYLr9SaCxrQXscOLxwivjT+KQpueG3a0AtIQAkpEhXeGCbpHepnSrB/fBTpAepbSjQPe/ExPForpk9kVLUwXJLUd3YABw1Yakj5MMEtdoEqozUZRbJq5QjPSf8AbJZgWUlWhzdx6MFyBQmpAWruplK2y1XVYjTcTjinkWTKKWPyqAGp3VioSGeuZ5uYXJCvEtNRjMQUKwSk1pVlNhirY0OolgilzEYTVaDAV18wYXcY525xvkBvSlHfk1WSee6K+1z3DEyVA43g2r0L/VV+WGloUQfnBpdmOBgA7s+uuOLwlaFKY3lLFDRUsKAf7uLPrkYnJjxFJ5yujaU4Py1KuUY3raSLgVnfbkB7Y2aZqbykgDaWbP8AfzjG9fqGU2DLPMojNgV50Wm6gUEgUIGh9sO2uYApvsj2+8QGzJ8Lae39Yjbw62+yByH6x6L1kQB9ayP8uPsk/wBo9kZpao0vWhIKkVAISSHzClHCMyY0YfoRmy2pBJFSIv7IlhFJYkuqNFZ00gZWaelWlm4KmBOkH6lWchE5RFZi7jnNKe+pn1JTFZ0nMuylEY0G2pApt2Rb9F9JSZAkypk5CVBN8uoNeV3lAkUDAJFdIwS7u10asrVqzXAsAB8N+0NWIE4j9yX98VHR/S9nnhQlT5ainEBVeAOOeEJ2z+INjkEpvFZfFACgG4v5QY433GVyNelRwgwjCS/4mWRRGI33h60N5wwf4kWPU8FI/wBShGiKa3ItWbtJ1j6ZgbtDtwjEp/iTZNT/AMyT/wByPv8AxMsrnH/mSf8AuxRyF7GbNS47LmiMWj+IFkI9L80k/wDyxH/+9szgC8dxlertIk5tDrEzbLUMYVXMEZed16shHzihwHsUY7ZettlUfnQN6VesJaEnkfgMcbRrEzNrNjy/WK7pZeIIhQdPWcmk2WdKgeuFbXan8F1tlfMRHLm9tFIY3ZUW+zpYkApL+j3XOFQKHE4xjuk1EFjVw94cmUM6kmNV0hbTeukGgvO1Mwz60w2xmLSoqVWMSn7rNSjoWn8PpD2icpgyJSBUkAX1qOO5Dx6IgCjFSgRgmWyc8yKiMl/DazAptKyAb026N0tCQPNSo3xLCN8fkyzepXKNPpu6AThk+mwZaiOpG2fxA0SMxm77wYYetIKtQG+GTEZWdqQfnJgAp3pePhGN0fBOkcnWnAidKU7NeDGo3jfxgxmd6CIUDQgGOUrOoHODyzRBdOfgU/8ApPtiuXZse4rvOxTM4ahj3lbYsJ6Ul0qAIJZiAQ26ErRZ04gBLfVJSas+BgOSCkKpnd499aW+shxgTi2x8fXHZkwd7vyS2qQ4u5lla3Y6mUpLNMVxZXrD+cMgLdyUKG1LFnOn4eW2ApIZoRmyGdpaNlxRSzO2AxqecBMxncTksMjeHAOT5RO2I+tLRXApJFXGbUwBxq0JdsBlNGlSrHiX/eJzmPGIZEpLFw51UA58owf8RSO1kgZIJb7ym9kbhJ+0VDCusYLrop7WgaS0+a1wnTP/AC/wxsi9ohJodyRzLRCcAZxHDmEtHbQplyxsL8VBvVBLGkGaonYeRV7hGu6V/BPkruuB+XSDlLR5i97Yz7Rc9aD/AJmYCXu3Q52IEVCjG3GqijFkdyY70XLcvGhlppFT0TKpF0hMQyvU9Pp41A1dosyZiShYdKqGM9aOgJyQ0qcFJxCZgdtxLjyjUwNcQjNxLSxqW557bOhJ4FZCTtQfUAR6op58mYiikrG8R62gQC1WJCxURddS+UZpdGuHR5L26tYmm0q+CY39o6tyyaAQhN6opyEVWeDJPpcq2kZMWle3836x3+ZVne8zF5N6qtg8JzOrkwYE8RBWSHkV4syKxVp3iPhP2mGZvRE4ZvCy7JOHo+Qh04sm/UW6/okF6E8zHCvXzEDK1pqQrBqjLSsRTPTmnlBoX1BiWrRQ8ods1smSy6FKT91RHlgYr5c9AxBPEwWVPlAl32NlyhJRXKKRl8r/AGaKR1pmtdmG+NvdVzwiysltTNqk4Yg4jfsjH9qm8AlQbaffgYdkSJiDfQAWwZQY6jdGLL0uN6rRmnHkl+z2P+GxaxAn0pk1XAzFe6Ly19YrNL7q7RKSdCsOOEeFWnrLP7GXZkqMuXLTdKUFisjEqUMak0BbfFQkaD44QywO7bJH6ET1psZoLRKO4vBJnWCzEVnS+KgPXH55MtXx+sSklY8JUNxPsgvD8gPfZPS8hZLTpR0aYl+Tw9Z59aV9UfnwWmYPSUfvAqH9TxJNtOBRLPAp/sI9UJ6DWzG0PfJkwleGGkL2klsI8Ts/Sak4doj/AHU9aPIkxYyusk1P/qLUn7ykTB/U0I8EvIbR61fy/aJIWX9mUeb2PrfNes+Ur/eSFpOXpS6RbyOtqqP/ACit1ouHktMTeOaG0ZqLWdTFcqXXzELI6ZUuokKL5y5kuZ6lAwdPSyBRSJqPvSl+tIIiMouxk9Bu0I7uEed9YUPb9iUyx6j7Y3M/paQQ/bIG8t64wfSc0LtsxSVBSfkwCC4NAcRuMNii1Jv4BJ2kV1q+eAP1Ucib0MWNLKVqr2t/1Qr0nScn7iCeRHqAg6JvfDZDmx/SNb+lfonyZ7pZTzphNS4q2bDLLAwjLqYt+nbNdF/66z7684q7Ch1iNsJJxtGSWNrIos0VglsBFjLTAbOhgIZCYxylbPXiqRrrsQWIOBA1iJFSCREiIkgRIpjgCt2sFAj4RMCOsLF5giIlvkINMEcSIDZ3AvNsyTlCczo5JOEWysIA1Y6wpFWvodJhG1dXwcUgxp7sDmpgrJJci9qe6MVN6spOTboSndWSMCY36UR9MlCKLqJrklLpsb4PM5nQKxgfKFl9HzUYA8I9LXZkkxxXR6TDrqnySl0WPjQ8yMxQosE7cxxhiWt/Cp9hoY3k3otJygP+CSj6A5Q3/pj4Aulkvy/6ZNMlbO7bKPyjhB18h6o0c/q2gl2rvMIT+gmwKhx98FZYvkPoy4K0TCNOBI9RiabURl5n3mCTOiZg+qf6TzTAFWSYDVKuFYb2vkk4zXAdNqQcUjl+0GT2R0r9op/upFQqYpJ8J4gxJNrGzn8GC8fgRTXJd/ySSzPwUk/2xxViGp5e2KjtRi3xzgqbYR6SvP2wvZLyNaHP8O0CTyfyEGlqno8MycndMJHraEv8QUfSDbQPZE5dsLv6jXzBhXGXJxZf4tbRhPXxSD6wYUHSM0zCub31G6HYJYJfJI+1BU9JtiFcWV6zBk29B8Tf1fqITXmIaK23zHmgguLqQ44w/YVBMxV7C5jtUsEQDpCWgpvoKdrKB8rog/R6nVNOiR/TLWWHFoLrtAk7Kjpuc8qWNpfkPfC/Qcl1PEunQwQPvcwyT5gxY9XpDIeK324tARj3Z/0WQEEMSuxICMp6FGxECmGCgRBaYUJ8mOqj4CPliOOoEDWCQMJgqUwGFgVmOIMSmCPgmAdwcXhATB1pgLVjgoIkwOZEwIgsRxy3Iojq44gRJUA57i+cEBiDViYQY4LQOZEUGJTEwNKY46tCSoCTBSIGUxxyO9mNIGuQnSDCIrEcKK/yaTC0/ohCsUpPCLAR1QhlNrkDimZ6d1el5Ap3EiFpnV9WUxXGvrjSKEdEUWeS5EfT4/BkpnQ84ZoVwY+UKzLDOH0fFKvfG0WIGEw66h+BH0seGzFL7QCqVj8Lx3+ZDVPMERtVS9ggC7ODiAYZdQuUTfSviRkhaUnQ7j72i06OtAYhWBwJNElgE51qPOLGb0VKVihPKF19BSsgRuJjnkhJCrBNPz/RS9LzO0nJSC7AJd8auW2Ro7LJupAhOX0RdWggulL45Pp5RagQs5Kklsi2LG1JyfJAiPo4oR2JF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65" y="797903"/>
            <a:ext cx="2169299" cy="133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563" y="2584985"/>
            <a:ext cx="2177931" cy="163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563" y="4797152"/>
            <a:ext cx="219539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95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3" y="0"/>
            <a:ext cx="8244406" cy="1196752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  <a:sp3d/>
          </a:bodyPr>
          <a:lstStyle/>
          <a:p>
            <a:r>
              <a:rPr lang="ru-RU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потери от коррупции огромны</a:t>
            </a:r>
            <a:endParaRPr lang="ru-RU" sz="4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65" y="0"/>
            <a:ext cx="932534" cy="119675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QTEhQUExQVFRUWGBwXGBgXFxsaFxcaFxoYFxwcGBcYHCggHBwlHxUXITEiJSksLi4uFx8zODMsNygtLisBCgoKDg0OGxAQGiwkICQtLCwsLCwsNCwsLCwsLCwsLCwsLCwsNCwsLCwsLCwsLCwsLCwsLCwsLCwsLCwsLCwsLP/AABEIALABHgMBIgACEQEDEQH/xAAcAAACAwEBAQEAAAAAAAAAAAADBAIFBgEHAAj/xABMEAABAgMFBAYFCgQDBgcBAAABAhEAAyEEEjFBUWFxgZEFBhMiMqFCscHR8CMzQ1JicoKS4fEHFKKyFSTCY3ODk9LTFzREU8Pi8hb/xAAZAQADAQEBAAAAAAAAAAAAAAABAgMEAAX/xAArEQACAgEDAwMEAgMBAAAAAAAAAQIRAyExQQQSURMiYTIzQnGBoSOR0RT/2gAMAwEAAhEDEQA/APPEQSIpiYEZWz2jqRBIikQRIhWxjkTSI+locgAEqNABiToBmY1dj6qM/bKrhdQebqI9UJJ0BySMu0ETG6snRUtB7qEgPV6mjZnfFqtKC15AOndc8mMS9RC9x5jdjgTHqkqXLSnwtr8mQPVBBYpCq3JZJLeEGu2kMnZ3qtcHlYEcKI9VkWSWMJY4S3biBArbMSGFxfBLD4/WA3SsCy60eYBBGMduR6jZ0OHY6s1YKQ+CVcE8cY5N+AvMeUdirG6eR90fFMenzyX8K3bDuvyeAdnKW4mJSfvp9pHxSEUtaD6p5ooRGN5aegLOtykM31FUw4iMz0n0QZYvByh6nMb4KmmUjJMrGiLQxZ7OpaglIJJyjXdD9VUM851K+qCyRxFTDOaQZSSMYkRyPTP8As7gCUgDdjxg6+hbKgg9lLFc/wBY6yTzfB5WBEmj1QmUACLjHRmxAy3jnAeylqxlpO9A9bQvejvUfg8wKYlcj1JHRUgu0qX+RNIGvoSQXBky/wAoHqhhfW+Dy5SIiEx6H0h0HJGEtO1n98Vknq5KUa3kjYr3gwO5IdZEZC7ESmNna+q8tKXSpe8ke6KW19EBJDKJGbsOUL6sVuMpJlPdiBEFBiJiiYwO7HLsTePjDWLQIpj5omqOCCdQEJid2JJTSJFMNYoNIggTEkjCJLUEpJOVY4I71Ls9+3FTOJKCeJIR/qVyj0e4X5nnGU/h5ZLsqZNas1Rb7qX9pPKNtcwAxieTVmZeQEySyRz5xyVKqS4wD98p30A2iG+zdVYKEK+0E3vqpUmg2VZ3x0gQhYJS0IJlrLUUHzSpKv7h9o/lhlKFDJdHbuIDcVHzgSEJYAhGgeUoFqH2eURKHI7qdfm1Uds1kDbGikkRts4pnqpi+Ha1/LLG/lFfPs4Ki5DGgpNo+3484fM0A96alKXPpJR/aHx25mB3Qoi6tyVi6BMejvgXGBJ3NoIVpMdWhyZKShDOAGA8V3GlFZY0hVRAoWwFTOUMwMRjgeW2H7Y4FH4JCqAE1ByoIEhKjdIEzLCWlNHON/h5HWGcRLK6fLS4qh9e2U5qKeR5QtLSXLXiMe6QsYbTewINNIsLSqYHpNJplKFR74QnE3g7PQOpBSchRaSQ7kecRlFWUTdC01KQ57grSipavPHAfAjN9JdYRLUqV2RUD4r6gCHejAFxteNHalm4cWzDiYjAj73/AOY8+6SUDMVgKU0YaabRlEWkmWibPq3ZUplBaUVWL3eODksHbACLOTLYkqYuaXlEDQC4OGOsI9FquSJAJ+jQNK3Rio4HdWLSWCAGvVIohAq5+svEDHDARyjbOcvJ9JkoNWk4NngwOQfC7DEuUHdIS50lk6DZrDCLwH0tQMezGr1fY/GBWhVK12KnauD4aYH4aK9tKifd8AJiyS7zANOzyBIw0jk9IKC4DEelQF8iGJGMDWQTXszk/aKFdAc6nzh1aAJbAKywAUrHO878YRRs6Uhazy0nBEsh/Rm/Gpg4lV8JG6d63IwZuccTqWNfSkl6PiU7W5b45cGAu4P8yrF8cdT5kxVRROxTpGUDQJYmlJr4bzWgfnFci8mgUQdFpcfmTTzyiytkxJcm7QEsZJ2kbsvgxVFbK7rDYhZDYjwKpi/wInKKKRbGVTxdrMl7hw1Pw8VvSljYlWTPFxZpp7t6/iPQBeuqRtFdkc6akASZxpRCjTcTGeWNWVjOjzWRMSsOlQOdPdEiiKOzKMskpxAA2HOsX0iYFJcfBjTKNFMeTu3BFEfXIPcj67AsoLqTHLkGKY4mDZzAJESMGuRK5D2CgKEwLpAHs2pU5544alxDqEQToqy9rbJUu6PElSi2Se+fJPnHXqJPY9C6HsBlSpUujoQAW+szq8/XFvKFX4xCyIckn0nPP9AINPUEJUdw9sJ8mb4ISQbw02RCUpLh1Io5F69LNe8aFyMoYs8wCUpVQpqMQDzNHggJDMtZfM3GYFiHI26+jFIJUJJsXVMS+NBg01ZcYFgkOMqavvMuzJrdJ2lGDkA96aTTu5DSJrmEk98nLxgaZS0kmIdlQOAXbGUtbuHNVEZaCH5FIT0FgCldCHAVLDYvRIbXHSI2NCu0SCFMA7KQigbAKSaYtwMdnKD94oc4hcpQdqUroSKYPBejyVLvMghmJQu8NlGG3WOTTZ2lDHSCxR7ooaqvDGno0zgC0CgZGnzUxQq20P8AqOLFqmEKoVijMlSADifSq+2FztU9T4p4AGZ8IypDtiCloCLtQgA4vIUAQygAK7qbDFUqawISpjVri+89X7kzafMRczy7jNgaT31FH27NNkUtvvCiiwJLdogFOBZlp2gHdTdnyFoilsmC7eDV2GWumDKwOKeUYbpBLzFpGKjdwq6u6H21Fc42VvUAjMJGBcTJYwAplTdnvjKWOSV2uUnWaNo7rrp+V24RHdllojeyUgUfCjJYkM3pmidw2Q1fS+CfxzFHjR8njtmswNO7QYDvqZzRh3RBhZZhISgzf6EgJdiwzPKhh60EtWSsqEkeGWd0ta9BR2yU3E7Yc7NQBYEHB0SQk5j0id8cRLIxE2ruDMSNuSuHGIlSDRYl1ZwucVMzZVqCOYyh18iOrFpxWyi0ypcC6kuCwbXaYBbVkFAJQU08RuurIvlBLUmWVJvdldrgpWZriKub2YwglsS90AqGfdY0YjvA4j2iA40M3eyAyFs11E3XuTXFCTR1YGn5q4Uburd7k8natLF6VdXGKuTLBUCrssQBeQpJfxZUeii+tIspUtLBhJJDAss6gmlK3rxamAh1qJKLQG0IUK9nMJBJ8ac7xYB6+L1aUqLSAoKdKxfOKkOB4QKCuYHAmLhUhLeCRpQqL0vgCmNVHiIQtsoAGiT3SoXZqg7kij7VcCYnP4Hi2JXkFQCSkA3aOpFQST3de8GpDfWOb/lLQc+xX/aYDZySymmFL4EJU2VCKgUesA6wz0/ydpAx7JW8OGq+GMS/JDPY8iSoud/saLyyJKG+qpq/iIVyikkJNPve2NDYy8u4aOCRsViOcacjEx7E5cwKANa19tYlFeqeUvoEGmhAVXhcgvRlsE1AUMcDv+Gibi9zXDInpyMKMceOqrHAIA4yExEiCpTHFCOCcljWLXqJJvzp0+oCU3RWjrYP+UHnFUaA/GMbnqnZgmQFAN2iyv8ACnup9R5wLI5jQykt6ubD2GBdI1GCq4s+EFlvUaeynrMctEhJ8RUC2TwJO0QS1FlLBAY0JYuBTPPdBZEpziQKgm7LDlgKOKcsor7XI2KLV+bvY/oMtYl0dZl1dKtHEpKccaL3PBg2dJKi5kzARiHrTti2uCBoYHeQC92S+T3kl3PpEbRxfgdF/Sbq15AFPu6v5ZQCasg17YD8K3qRQVNaZaRobpEKtnJKHrcJqS8uYku5fUUL8tYdsiKrJChUeIDSmDvt2wihIAFZb0HellBcEg1fUPw2vFjYpKbou3RrdJKaYVOxoKS3DKTFJyGUtYvbT2IOFBUiuI5GDJcigmV+wkUYBjexx0yhN0+J5NX+lURi+7A/Aj4KSH+ZpTxKIcBNOHd4EGCCj6eklLK7Q/eloWPLnGeuu91rwwSkmUWDMAguPRAelDFvNUlz8y5oLpWgl1MNmCeYaKW0ggm9eCftDtEk0LhQ73GIZGUgim6XmkOGrk7JXTNx3VgsKYxX9W5V61yziwWtmz+b8P8AxMNYZ6YWCKMQXZjeQeOKTTc8F6mSb06aVOlpYS5JBF5RJwxPyeAxiEX7i9e026nYXlXXwBUEO/2Eb2xePlyUgnwuTdLy1qHhvA+JmZq8M4KEAFN1Bo7skIBwHpVP6GJKCghrqgxvHvpri+b7abN0aER05Omyh2ZODuJQ+zRy/wBWDSparjkzAauAEjY/hLYPxhOY168bopnNpkMh8PEypBo8knIXjiNmymEG3YHQVElb95a2FKgVY7sGiv6USkKCiEuAaqBwDHxjws5NYYkkFV4CUWaqFKJAN41DakwPpIEqF2/QXu6QMxiDSA6o6tRKRMIP0gAp3FpWnksPkA23jFnJmG7edeGcgvg4oGqH50jPpn1LlJqALySkuXoVIwLFt8XVjBKaBRBbwTnGYz2EGnsjoPyCSGJqyHZUxq+GTgwUKUwF3jTWEbbMdwVKatFScGwqRqHh1aVOO7O1a+k8je25wjMCq3e1enppPou754NBkGNlaFMqipYJpgpJNaY0PjHnwpesctXZTsfm6nIuRTCL2Y5JCjMAf0gltcfYdM4qusqx/LztGHmpIjJKu5FldHmUgMW0J8ouZZ+TH3U+YUPaIqwoGu0/6vdFnKV8mkY0HkoRrmIkAUWTNJwEtQG8pX/1GEur8xpTfaMT6SJ7A41LltLoFdjqhLo5d2WA+vrh4q4HR+5/BedvHe0isE+DJnQnYau40wERUIIBETEStC8wOpCBUqPuA8y/CPU7DIuJQgYJSB+Ufp5x5v1dk9pbE5hFT+AP5qYR6fINNpN0cf2g8mTK7YZCDhhh74YXKfDdAkKdYGRc+7yBhuXj6oaKTIS0K9ckEmqQxzmEYPkkbD5x0yE1HcOON9RwbM6Ew2SaMJn5Ujm8c7JefaUwJWlJq+QHw8WUUTbYqLuBMlzqlTVZ89b3OBGyp9Ey6eHs5qk1YgeR9ukOqRMqXmM7sLq9mfOmpgFoBUamn25L4kBnTx5wzSoC3CypSwfpdaGWaPzbzxhtimUwvOE0om87fVDJfZhFfIlIcfM95qBKkk4ZA0xPMQ/0gsXWJFSBUEg1+zWDdAEE3ww+VY0oiUAMKkZfpHVFWfbAnBhLeu7RxCwQkH0NayZj6g1L5J/KeEFJAwCMKdxYwYC9scHlCNj0Rt6lB6rS5B70tKkuXxuh8WevGKGaxCijf8mq6RgQChVMEtFhbJgrdbV0zFJLm9krEvfPHZFBb5hJL11vApVUkC7MTQ1NM23xmyS1LQRUdI+I4PmoBmd6TEZ512Rf9RpKhLnLDh1hNLuCEpPiVhVasBGZt80uKlxr4hjp4kxsuqNm/wAmklmIVMq58S1kMgY91g55RLHvZSf00XQALPcxDuVLLd0ZtkpvxDbDH8uQoACVWvzWG/vaU/aIrSUgVU5qWAAyGF3T1RCWrvEATjX67O1XxHLTLGNKfki1yTlS1OQClLFqS2cs5NTXHyj5S1BBJUsUGCE1JcYkM4LHhwjpQXcXlHbOAypUGpN1P5t8fTi6iql1h9IHoCX3VeuzfD0xU0dlLJzUfvIutU4UD/ptistM031P2bglIc3TddIoa6jjwh5MwBwxDMPE+wtuuwra1d5iohJahlkjIUUPbg8I9Rk6K9y1UqulySg3wbwyGm8Z8YekGUxBuXjQEoulnwqKsA21hCKZT+ASyqjGWooV4R6BzYmhOeWMWCVlOJmihxSlYoPsimHF4WCoMpWMzDLN0p7IG8HLsWrhthS1C7d7JKSwxCq4JFTowFdggirQfDeD0a9JUBzNMIWmTEqDvZ1Xu7UXXcYZ40gz1R0XR9Oku+hqTrlhuEZTrjIu2aYXOKA340+7yjQpLFQSENndUfC7UDbCODRmOvE7/LkVqtPtPsjKvux/Zb8WYOUrEbff74tZBpz9RPsims1T8bBFyVB8PRbmCPbG3JuTjsC6Tk/5de4j8y5Y/wBJjOhd0AbPXFx0zbGlXC7quqGjBS/05GKScaxXEn26k5S92gQT4NLnxXPDNmEVaQYzbdHowREJoYEnAAmGwmEulWuEOwUQHxbP2NHnI9FukXH8N7I4mzyDUhNcy98tpgiN2aD7oJ4kMIo+p1juWWSkhip1kfeNPICNFMkuBtI5A/8A184aWupgb1J2Oh3Bvjzgs21AA4MzOSwc0FRXOJWaTQnXTnnvMdXJIa6+NWY04nceENGMqEk1YpIZRNZZ/wCItTYZbyOcOolougC5qGkqIfB+ZxjiAoV+UDtglOO1h8NDMpKsR2jaOgA7fPyjTBEZMq1FAUXuAiuC0lqmv9eysfJIYMaAgdy0GgJpQ/e9Wghu0pWB9LngUE0apfXHnAZcxRa8C7GpkuxF3Q1Brh7IHNHWfSVqJFVYihmoL5+iHIZT8BH3SCWGJz+kKDowuiuJ8oYsgF44l/8AZFA/MafAgdvUQqjsAPolKBd37ydjU2DWA43qFPUrrqiX72NGnuammeH7RJaFhiDMO5aDQ79/9Ig8wnUYZ2dWIvF8d2frhO2EPhL4oWjNQFWIPo8nzibVFE0IdJJV6akqGPfQCMyHIwalWy2xmbem6CKtTO+imoPhw3RcWye6e65zdBvOGLMHfLTGkZ3pK2OosyixwF1QcZg419cYskjTBIpbYuhIDAAkAeGgxSTgGxEeodA2Ls5EuW6jdQhJAZIcISPEamoOGseWLl31BKaiYUp0crUEu2RrHr0pdaEMCGF0r3VGB4Uh8WwMpBaQG7iKU7y1Ehq/VPwI5KKQaJlO1SEKNEm6KAZAq/aDql3iHM36zXEipAqHTQjXUxCri8JrHUpzF3EHLHjFtiOjPivui6JYoB8wpi2lKeGnCBLUEkOJRAFfkVBtn9J8odLgNcWQDeYEO70qVbX4QEqe/SaL4Z2JAZw4q+b0h0xaQKxyksVpCTeYEpDGhIZjVndoVniqiAsFy5QtJe7sJ+wA32iNYtbIGepqXbBnyAYQhNCCFKBlKPeoAAbwqM6NnzgVoNdsruzdQCySH9OXic6gBqKbHI7Y7IlgAXa/cmFOqUi6ccLtdI4JSkv3VClOzmA4JA8JLCoYDZtiYmv4i4vP35ZNAU1vJYZFjtGkJY1Dae0anbD8igCzDfg9NTsgXbliSVkbZVaXsbulOW2BzJwr3pQoDee7WpJbH0B+Ux9NCWSAweqrq/q92lcvdHOWgVFeSvtM00N58j3CkkVzf44xjetSiZKX/wDc8glUbKd6RN6hp3nBzrzMYvrbNdKKN3lE8ElvIxkh99FfwZlrPRzFlNBvJ0Zzyw8or7OHB3GLCcXYYd0txFPbHozepFbFR0yg3Qs4E3B+F1aZXoq5pqYvOnbqZcsMXqXelQks2wvziiXnF8esUZ56MHnFjY0OIr0xb2JFIaWiKYFbPQwYFaJN9pdHWQkPtIwGr74ZAiHQsrtLYFYiSkq2AhwKfeKa7I83c9HI6RvrGoAsnwpAA3Ae4HnDxmvizNxc09ois6PR3d/7ew84sJSHIfZ7/XAjJtGJpWMpWQ1P2iMxTqAJFHpcUpsPq7xz5GUp8BHwvOSAthleFRsfAU840QRJsAlnB7mngmap12n1aGCJCbtSmlXuTME1OJ2K5jiYlWQmN99Oza8RvKeomnNxMSAWI2vrTYY0bEhdEpIFTLBNT3FgUAfvPkEBt0KSVgHuqTgPDPKQwCQCAp80NjhvMWKlKy7cFsilR9LVxl/bAppNC80ti8lJcXnNAnMAeWZhWMhmxF77HNgQu+xqcxRqU3QlaZ6L6nUgMW/8wpJo2IyNFchta1kkXQWO1wxLUcjUxSTZiyXeY5b6JNKAUatCpR57IWTpHLUiicmjE5n/AMzm5J8WIckbhA54UASDNbYtChtx3jnBJc0t3lCrUNnVqcxiajLTUwlbJoAu/IqOHg7MuHBIfamjZNE5vQpFalL0okHxZhu8ChWJNFJpgcq84y3SaT2lcakXjjnRY21rpF7bAbxHfAxLETE4aGoGVBGbtUw1NE7h3a/WRiDXHYY89u2a4qkQ6BTetMpJeswVOPcBXXb3XePVrM4lpAvEUa4yRTQqqQdY8x6mSSbZJDOUoWsNU4XBU09OPUqXqpSFClXWaN509UaFRPI+CFCTeI/FPIoQoYDD99IiZiRRRkkhz3ph+9Wn1kk8NkdSs5Evsk4DR+MT7wqVK0LyCWdtPun80VT0JASlKlEi6SSxAnZBhpiAlWb8zHZiiHYLr9SaCxrQXscOLxwivjT+KQpueG3a0AtIQAkpEhXeGCbpHepnSrB/fBTpAepbSjQPe/ExPForpk9kVLUwXJLUd3YABw1Yakj5MMEtdoEqozUZRbJq5QjPSf8AbJZgWUlWhzdx6MFyBQmpAWruplK2y1XVYjTcTjinkWTKKWPyqAGp3VioSGeuZ5uYXJCvEtNRjMQUKwSk1pVlNhirY0OolgilzEYTVaDAV18wYXcY525xvkBvSlHfk1WSee6K+1z3DEyVA43g2r0L/VV+WGloUQfnBpdmOBgA7s+uuOLwlaFKY3lLFDRUsKAf7uLPrkYnJjxFJ5yujaU4Py1KuUY3raSLgVnfbkB7Y2aZqbykgDaWbP8AfzjG9fqGU2DLPMojNgV50Wm6gUEgUIGh9sO2uYApvsj2+8QGzJ8Lae39Yjbw62+yByH6x6L1kQB9ayP8uPsk/wBo9kZpao0vWhIKkVAISSHzClHCMyY0YfoRmy2pBJFSIv7IlhFJYkuqNFZ00gZWaelWlm4KmBOkH6lWchE5RFZi7jnNKe+pn1JTFZ0nMuylEY0G2pApt2Rb9F9JSZAkypk5CVBN8uoNeV3lAkUDAJFdIwS7u10asrVqzXAsAB8N+0NWIE4j9yX98VHR/S9nnhQlT5ainEBVeAOOeEJ2z+INjkEpvFZfFACgG4v5QY433GVyNelRwgwjCS/4mWRRGI33h60N5wwf4kWPU8FI/wBShGiKa3ItWbtJ1j6ZgbtDtwjEp/iTZNT/AMyT/wByPv8AxMsrnH/mSf8AuxRyF7GbNS47LmiMWj+IFkI9L80k/wDyxH/+9szgC8dxlertIk5tDrEzbLUMYVXMEZed16shHzihwHsUY7ZettlUfnQN6VesJaEnkfgMcbRrEzNrNjy/WK7pZeIIhQdPWcmk2WdKgeuFbXan8F1tlfMRHLm9tFIY3ZUW+zpYkApL+j3XOFQKHE4xjuk1EFjVw94cmUM6kmNV0hbTeukGgvO1Mwz60w2xmLSoqVWMSn7rNSjoWn8PpD2icpgyJSBUkAX1qOO5Dx6IgCjFSgRgmWyc8yKiMl/DazAptKyAb026N0tCQPNSo3xLCN8fkyzepXKNPpu6AThk+mwZaiOpG2fxA0SMxm77wYYetIKtQG+GTEZWdqQfnJgAp3pePhGN0fBOkcnWnAidKU7NeDGo3jfxgxmd6CIUDQgGOUrOoHODyzRBdOfgU/8ApPtiuXZse4rvOxTM4ahj3lbYsJ6Ul0qAIJZiAQ26ErRZ04gBLfVJSas+BgOSCkKpnd499aW+shxgTi2x8fXHZkwd7vyS2qQ4u5lla3Y6mUpLNMVxZXrD+cMgLdyUKG1LFnOn4eW2ApIZoRmyGdpaNlxRSzO2AxqecBMxncTksMjeHAOT5RO2I+tLRXApJFXGbUwBxq0JdsBlNGlSrHiX/eJzmPGIZEpLFw51UA58owf8RSO1kgZIJb7ym9kbhJ+0VDCusYLrop7WgaS0+a1wnTP/AC/wxsi9ohJodyRzLRCcAZxHDmEtHbQplyxsL8VBvVBLGkGaonYeRV7hGu6V/BPkruuB+XSDlLR5i97Yz7Rc9aD/AJmYCXu3Q52IEVCjG3GqijFkdyY70XLcvGhlppFT0TKpF0hMQyvU9Pp41A1dosyZiShYdKqGM9aOgJyQ0qcFJxCZgdtxLjyjUwNcQjNxLSxqW557bOhJ4FZCTtQfUAR6op58mYiikrG8R62gQC1WJCxURddS+UZpdGuHR5L26tYmm0q+CY39o6tyyaAQhN6opyEVWeDJPpcq2kZMWle3836x3+ZVne8zF5N6qtg8JzOrkwYE8RBWSHkV4syKxVp3iPhP2mGZvRE4ZvCy7JOHo+Qh04sm/UW6/okF6E8zHCvXzEDK1pqQrBqjLSsRTPTmnlBoX1BiWrRQ8ods1smSy6FKT91RHlgYr5c9AxBPEwWVPlAl32NlyhJRXKKRl8r/AGaKR1pmtdmG+NvdVzwiysltTNqk4Yg4jfsjH9qm8AlQbaffgYdkSJiDfQAWwZQY6jdGLL0uN6rRmnHkl+z2P+GxaxAn0pk1XAzFe6Ly19YrNL7q7RKSdCsOOEeFWnrLP7GXZkqMuXLTdKUFisjEqUMak0BbfFQkaD44QywO7bJH6ET1psZoLRKO4vBJnWCzEVnS+KgPXH55MtXx+sSklY8JUNxPsgvD8gPfZPS8hZLTpR0aYl+Tw9Z59aV9UfnwWmYPSUfvAqH9TxJNtOBRLPAp/sI9UJ6DWzG0PfJkwleGGkL2klsI8Ts/Sak4doj/AHU9aPIkxYyusk1P/qLUn7ykTB/U0I8EvIbR61fy/aJIWX9mUeb2PrfNes+Ur/eSFpOXpS6RbyOtqqP/ACit1ouHktMTeOaG0ZqLWdTFcqXXzELI6ZUuokKL5y5kuZ6lAwdPSyBRSJqPvSl+tIIiMouxk9Bu0I7uEed9YUPb9iUyx6j7Y3M/paQQ/bIG8t64wfSc0LtsxSVBSfkwCC4NAcRuMNii1Jv4BJ2kV1q+eAP1Ucib0MWNLKVqr2t/1Qr0nScn7iCeRHqAg6JvfDZDmx/SNb+lfonyZ7pZTzphNS4q2bDLLAwjLqYt+nbNdF/66z7684q7Ch1iNsJJxtGSWNrIos0VglsBFjLTAbOhgIZCYxylbPXiqRrrsQWIOBA1iJFSCREiIkgRIpjgCt2sFAj4RMCOsLF5giIlvkINMEcSIDZ3AvNsyTlCczo5JOEWysIA1Y6wpFWvodJhG1dXwcUgxp7sDmpgrJJci9qe6MVN6spOTboSndWSMCY36UR9MlCKLqJrklLpsb4PM5nQKxgfKFl9HzUYA8I9LXZkkxxXR6TDrqnySl0WPjQ8yMxQosE7cxxhiWt/Cp9hoY3k3otJygP+CSj6A5Q3/pj4Aulkvy/6ZNMlbO7bKPyjhB18h6o0c/q2gl2rvMIT+gmwKhx98FZYvkPoy4K0TCNOBI9RiabURl5n3mCTOiZg+qf6TzTAFWSYDVKuFYb2vkk4zXAdNqQcUjl+0GT2R0r9op/upFQqYpJ8J4gxJNrGzn8GC8fgRTXJd/ySSzPwUk/2xxViGp5e2KjtRi3xzgqbYR6SvP2wvZLyNaHP8O0CTyfyEGlqno8MycndMJHraEv8QUfSDbQPZE5dsLv6jXzBhXGXJxZf4tbRhPXxSD6wYUHSM0zCub31G6HYJYJfJI+1BU9JtiFcWV6zBk29B8Tf1fqITXmIaK23zHmgguLqQ44w/YVBMxV7C5jtUsEQDpCWgpvoKdrKB8rog/R6nVNOiR/TLWWHFoLrtAk7Kjpuc8qWNpfkPfC/Qcl1PEunQwQPvcwyT5gxY9XpDIeK324tARj3Z/0WQEEMSuxICMp6FGxECmGCgRBaYUJ8mOqj4CPliOOoEDWCQMJgqUwGFgVmOIMSmCPgmAdwcXhATB1pgLVjgoIkwOZEwIgsRxy3Iojq44gRJUA57i+cEBiDViYQY4LQOZEUGJTEwNKY46tCSoCTBSIGUxxyO9mNIGuQnSDCIrEcKK/yaTC0/ohCsUpPCLAR1QhlNrkDimZ6d1el5Ap3EiFpnV9WUxXGvrjSKEdEUWeS5EfT4/BkpnQ84ZoVwY+UKzLDOH0fFKvfG0WIGEw66h+BH0seGzFL7QCqVj8Lx3+ZDVPMERtVS9ggC7ODiAYZdQuUTfSviRkhaUnQ7j72i06OtAYhWBwJNElgE51qPOLGb0VKVihPKF19BSsgRuJjnkhJCrBNPz/RS9LzO0nJSC7AJd8auW2Ro7LJupAhOX0RdWggulL45Pp5RagQs5Kklsi2LG1JyfJAiPo4oR2JF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8478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коррупция увеличивает стоимость товаров и услуг на 5 - 15%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752" y="2182505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Потери от коррупции в сфере государственных заказов и закупок составляют примерно 30% всех бюджетных затрат по этим статьям.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498" y="3861048"/>
            <a:ext cx="90497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По оценкам российских правоохранительных органов, криминальные структуры в отдельных отраслях промышленности (нефть, газ, редкие металлы) тратят до 50% прибыли на подкуп должностных лиц.</a:t>
            </a:r>
          </a:p>
        </p:txBody>
      </p:sp>
    </p:spTree>
    <p:extLst>
      <p:ext uri="{BB962C8B-B14F-4D97-AF65-F5344CB8AC3E}">
        <p14:creationId xmlns:p14="http://schemas.microsoft.com/office/powerpoint/2010/main" xmlns="" val="12056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0"/>
            <a:ext cx="8172399" cy="1052736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3d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коррупция, как показывает мировой опыт, всегда растет в условиях трансформации общественных отношений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71601" cy="10527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211799"/>
            <a:ext cx="2880320" cy="936003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тоталитарного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80527" y="2420887"/>
            <a:ext cx="3168352" cy="13127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централизованной экономики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25492" y="1196749"/>
            <a:ext cx="3300147" cy="951053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демократическому и правовому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555" y="2139972"/>
            <a:ext cx="2867025" cy="317160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987824" y="1772816"/>
            <a:ext cx="2808312" cy="752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891389" y="2348880"/>
            <a:ext cx="3168352" cy="13127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рыночной экономике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987825" y="3077244"/>
            <a:ext cx="2808311" cy="0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-156797" y="3998859"/>
            <a:ext cx="3168352" cy="1662389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закрытого, подавленного государством общества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46479" y="4006689"/>
            <a:ext cx="3168352" cy="1654559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открытому, демократическому обществу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011555" y="4833968"/>
            <a:ext cx="2867025" cy="0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35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1" y="332656"/>
            <a:ext cx="7296180" cy="846942"/>
          </a:xfrm>
          <a:solidFill>
            <a:srgbClr val="006666"/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коррупции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2618723837"/>
              </p:ext>
            </p:extLst>
          </p:nvPr>
        </p:nvGraphicFramePr>
        <p:xfrm>
          <a:off x="467544" y="1484784"/>
          <a:ext cx="7992888" cy="448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37" y="332656"/>
            <a:ext cx="655683" cy="84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38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0" y="332656"/>
            <a:ext cx="7835802" cy="846942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коррупции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37" y="332656"/>
            <a:ext cx="655683" cy="8469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09719" y="1524256"/>
            <a:ext cx="8610551" cy="5145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6371" y="2996952"/>
            <a:ext cx="3065935" cy="936103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несо­вершенство системы принятия политических решений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5459" y="1556791"/>
            <a:ext cx="3065935" cy="127590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несовершенство экономических институтов и экономической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370" y="5373216"/>
            <a:ext cx="3060417" cy="1296144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чрезмерное государственное вмешательство в экономику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6370" y="4293096"/>
            <a:ext cx="3065935" cy="770384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неразвитость конкуренции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1578496"/>
            <a:ext cx="2498576" cy="914400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монополизация отдельных секторов экономики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17150" y="3933056"/>
            <a:ext cx="2498576" cy="1296144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развития гражданского общества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28510" y="2832693"/>
            <a:ext cx="2498576" cy="914400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государства над ресурсной базой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46846" y="5517232"/>
            <a:ext cx="2498576" cy="1080120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неэффективность судебной системы</a:t>
            </a:r>
          </a:p>
        </p:txBody>
      </p:sp>
      <p:sp>
        <p:nvSpPr>
          <p:cNvPr id="15" name="Овал 14"/>
          <p:cNvSpPr/>
          <p:nvPr/>
        </p:nvSpPr>
        <p:spPr>
          <a:xfrm>
            <a:off x="4305672" y="1772816"/>
            <a:ext cx="914400" cy="453650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Стрелка вправо 2048"/>
          <p:cNvSpPr/>
          <p:nvPr/>
        </p:nvSpPr>
        <p:spPr>
          <a:xfrm>
            <a:off x="3434724" y="1963378"/>
            <a:ext cx="70522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Стрелка вправо 2050"/>
          <p:cNvSpPr/>
          <p:nvPr/>
        </p:nvSpPr>
        <p:spPr>
          <a:xfrm>
            <a:off x="3450396" y="3222687"/>
            <a:ext cx="689556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2" name="Стрелка вправо 2051"/>
          <p:cNvSpPr/>
          <p:nvPr/>
        </p:nvSpPr>
        <p:spPr>
          <a:xfrm>
            <a:off x="3416278" y="4424694"/>
            <a:ext cx="723674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3" name="Стрелка вправо 2052"/>
          <p:cNvSpPr/>
          <p:nvPr/>
        </p:nvSpPr>
        <p:spPr>
          <a:xfrm>
            <a:off x="3450396" y="5746279"/>
            <a:ext cx="689556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4" name="Стрелка влево 2053"/>
          <p:cNvSpPr/>
          <p:nvPr/>
        </p:nvSpPr>
        <p:spPr>
          <a:xfrm>
            <a:off x="5436096" y="1952425"/>
            <a:ext cx="762384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5" name="Стрелка влево 2054"/>
          <p:cNvSpPr/>
          <p:nvPr/>
        </p:nvSpPr>
        <p:spPr>
          <a:xfrm>
            <a:off x="5436096" y="3222687"/>
            <a:ext cx="762384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6" name="Стрелка влево 2055"/>
          <p:cNvSpPr/>
          <p:nvPr/>
        </p:nvSpPr>
        <p:spPr>
          <a:xfrm>
            <a:off x="5436096" y="4416507"/>
            <a:ext cx="762384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7" name="Стрелка влево 2056"/>
          <p:cNvSpPr/>
          <p:nvPr/>
        </p:nvSpPr>
        <p:spPr>
          <a:xfrm>
            <a:off x="5436096" y="5746279"/>
            <a:ext cx="762384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02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2031</Words>
  <Application>Microsoft Office PowerPoint</Application>
  <PresentationFormat>Экран (4:3)</PresentationFormat>
  <Paragraphs>270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1_Тема Office</vt:lpstr>
      <vt:lpstr>Коррупция – это…</vt:lpstr>
      <vt:lpstr>Коррупция – это…</vt:lpstr>
      <vt:lpstr>Коррупция – это…</vt:lpstr>
      <vt:lpstr>коррупция — это злоупотребление управлением общественной властью для получения выгоды в личных целях, в целях третьих лиц или групп</vt:lpstr>
      <vt:lpstr>История коррупции </vt:lpstr>
      <vt:lpstr>Экономические потери от коррупции огромны</vt:lpstr>
      <vt:lpstr> коррупция, как показывает мировой опыт, всегда растет в условиях трансформации общественных отношений</vt:lpstr>
      <vt:lpstr>Факторы коррупции</vt:lpstr>
      <vt:lpstr>Факторы коррупции</vt:lpstr>
      <vt:lpstr>Факторы коррупции</vt:lpstr>
      <vt:lpstr>Факторы коррупции</vt:lpstr>
      <vt:lpstr>Факторы коррупции</vt:lpstr>
      <vt:lpstr>Факторы коррупции</vt:lpstr>
      <vt:lpstr>Факторы коррупции</vt:lpstr>
      <vt:lpstr>КОРРУПЦИЯ</vt:lpstr>
      <vt:lpstr>Формы коррупционных нарушений в системе государственной службы</vt:lpstr>
      <vt:lpstr>Формы коррупционных нарушений в системе государственной службы</vt:lpstr>
      <vt:lpstr>Формы коррупционных нарушений в системе государственной службы</vt:lpstr>
      <vt:lpstr>источники коррупционных рисков можно выделить два вида коррупции, затрагивающей сферы государственных закупок:</vt:lpstr>
      <vt:lpstr>Среди основных причин коррупционных преступлений, посягающих на систему закупок можно выделить: </vt:lpstr>
      <vt:lpstr>Факторы коррупционных преступлений, посягающих на систему закупок</vt:lpstr>
      <vt:lpstr>К числу явной коррупции можно отнести следующие действия</vt:lpstr>
      <vt:lpstr>ФАКТЫ О ЗАКУПКАХ</vt:lpstr>
      <vt:lpstr>ФАКТЫ О ЗАКУПКАХ</vt:lpstr>
      <vt:lpstr>Механизмы хищения денежных средств</vt:lpstr>
      <vt:lpstr>Механизмы хищения денежных средств</vt:lpstr>
      <vt:lpstr>Особенности контрактной системы</vt:lpstr>
      <vt:lpstr>Особенности контрактной системы</vt:lpstr>
      <vt:lpstr>Особенности контрактной системы</vt:lpstr>
      <vt:lpstr>Особенности контрактной системы</vt:lpstr>
      <vt:lpstr>антикоррупционный анализ  Закона о контрактной системе</vt:lpstr>
      <vt:lpstr>антикоррупционный анализ  Закона о контрактной системе</vt:lpstr>
      <vt:lpstr>антикоррупционный анализ  Закона о контрактной системе</vt:lpstr>
      <vt:lpstr>Противодействие коррупционным проявлениям в сфере государственных и муниципальных закупок. </vt:lpstr>
      <vt:lpstr>Методы борьбы с коррупционными правонарушениями</vt:lpstr>
      <vt:lpstr>Правовая основа профилактики коррупционных и иных правонарушений</vt:lpstr>
      <vt:lpstr>Психологические аспекты коррупции</vt:lpstr>
      <vt:lpstr>Морально-психологическая атмосфера в обществе серьезно влияет на уровень коррупции</vt:lpstr>
      <vt:lpstr>Наиболее распространенные мотивы  коррупции</vt:lpstr>
      <vt:lpstr>Мотивация поведения</vt:lpstr>
      <vt:lpstr>Психоаналитический аспект</vt:lpstr>
      <vt:lpstr>Решение – введение стандарта антикоррупционного поведения государственного служащего </vt:lpstr>
      <vt:lpstr>Основа профессионально-этического стандарта антикоррупционного поведения</vt:lpstr>
      <vt:lpstr>Основа профессионально-этического стандарта антикоррупционного поведения</vt:lpstr>
      <vt:lpstr>Ответственность физических лиц за коррупционные правонарушения</vt:lpstr>
      <vt:lpstr>Ответственность юридических лиц за коррупционные правонарушения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 – это…</dc:title>
  <dc:creator>Селявка Ангелина Сергеевна</dc:creator>
  <cp:lastModifiedBy>Ольга Владимировна</cp:lastModifiedBy>
  <cp:revision>41</cp:revision>
  <dcterms:created xsi:type="dcterms:W3CDTF">2014-01-17T12:33:38Z</dcterms:created>
  <dcterms:modified xsi:type="dcterms:W3CDTF">2014-11-06T06:28:35Z</dcterms:modified>
</cp:coreProperties>
</file>